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9" r:id="rId2"/>
  </p:sldMasterIdLst>
  <p:notesMasterIdLst>
    <p:notesMasterId r:id="rId16"/>
  </p:notesMasterIdLst>
  <p:sldIdLst>
    <p:sldId id="2145707417" r:id="rId3"/>
    <p:sldId id="2145707418" r:id="rId4"/>
    <p:sldId id="2145707419" r:id="rId5"/>
    <p:sldId id="2145707420" r:id="rId6"/>
    <p:sldId id="2145707421" r:id="rId7"/>
    <p:sldId id="2145707422" r:id="rId8"/>
    <p:sldId id="2145707423" r:id="rId9"/>
    <p:sldId id="2145707424" r:id="rId10"/>
    <p:sldId id="2145707425" r:id="rId11"/>
    <p:sldId id="2145707426" r:id="rId12"/>
    <p:sldId id="2145707427" r:id="rId13"/>
    <p:sldId id="2145707428" r:id="rId14"/>
    <p:sldId id="214570742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9444"/>
    <a:srgbClr val="2D3D62"/>
    <a:srgbClr val="CFCF59"/>
    <a:srgbClr val="3C4553"/>
    <a:srgbClr val="3C4E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65721-EC48-4A5A-B538-68DDA7BBDC15}" v="9" dt="2023-06-08T18:39:29.137"/>
    <p1510:client id="{8CDA537A-16F3-41DC-BED5-4758CF182FE7}" v="48" dt="2023-06-08T02:07:00.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h, Shawn" userId="f0125874-426a-43dc-a2a4-7b36af48912a" providerId="ADAL" clId="{4AE65721-EC48-4A5A-B538-68DDA7BBDC15}"/>
    <pc:docChg chg="addSld modSld">
      <pc:chgData name="Rush, Shawn" userId="f0125874-426a-43dc-a2a4-7b36af48912a" providerId="ADAL" clId="{4AE65721-EC48-4A5A-B538-68DDA7BBDC15}" dt="2023-06-08T18:39:29.137" v="8" actId="207"/>
      <pc:docMkLst>
        <pc:docMk/>
      </pc:docMkLst>
      <pc:sldChg chg="modSp mod">
        <pc:chgData name="Rush, Shawn" userId="f0125874-426a-43dc-a2a4-7b36af48912a" providerId="ADAL" clId="{4AE65721-EC48-4A5A-B538-68DDA7BBDC15}" dt="2023-06-08T18:37:57.070" v="3" actId="207"/>
        <pc:sldMkLst>
          <pc:docMk/>
          <pc:sldMk cId="0" sldId="2145707434"/>
        </pc:sldMkLst>
        <pc:spChg chg="mod">
          <ac:chgData name="Rush, Shawn" userId="f0125874-426a-43dc-a2a4-7b36af48912a" providerId="ADAL" clId="{4AE65721-EC48-4A5A-B538-68DDA7BBDC15}" dt="2023-06-08T18:37:52.274" v="2" actId="207"/>
          <ac:spMkLst>
            <pc:docMk/>
            <pc:sldMk cId="0" sldId="2145707434"/>
            <ac:spMk id="2" creationId="{00000000-0000-0000-0000-000000000000}"/>
          </ac:spMkLst>
        </pc:spChg>
        <pc:spChg chg="mod">
          <ac:chgData name="Rush, Shawn" userId="f0125874-426a-43dc-a2a4-7b36af48912a" providerId="ADAL" clId="{4AE65721-EC48-4A5A-B538-68DDA7BBDC15}" dt="2023-06-08T18:37:39.585" v="1" actId="207"/>
          <ac:spMkLst>
            <pc:docMk/>
            <pc:sldMk cId="0" sldId="2145707434"/>
            <ac:spMk id="13" creationId="{00000000-0000-0000-0000-000000000000}"/>
          </ac:spMkLst>
        </pc:spChg>
        <pc:spChg chg="mod">
          <ac:chgData name="Rush, Shawn" userId="f0125874-426a-43dc-a2a4-7b36af48912a" providerId="ADAL" clId="{4AE65721-EC48-4A5A-B538-68DDA7BBDC15}" dt="2023-06-08T18:37:57.070" v="3" actId="207"/>
          <ac:spMkLst>
            <pc:docMk/>
            <pc:sldMk cId="0" sldId="2145707434"/>
            <ac:spMk id="14" creationId="{00000000-0000-0000-0000-000000000000}"/>
          </ac:spMkLst>
        </pc:spChg>
      </pc:sldChg>
      <pc:sldChg chg="modSp mod">
        <pc:chgData name="Rush, Shawn" userId="f0125874-426a-43dc-a2a4-7b36af48912a" providerId="ADAL" clId="{4AE65721-EC48-4A5A-B538-68DDA7BBDC15}" dt="2023-06-08T18:38:25.174" v="5" actId="207"/>
        <pc:sldMkLst>
          <pc:docMk/>
          <pc:sldMk cId="0" sldId="2145707437"/>
        </pc:sldMkLst>
        <pc:spChg chg="mod">
          <ac:chgData name="Rush, Shawn" userId="f0125874-426a-43dc-a2a4-7b36af48912a" providerId="ADAL" clId="{4AE65721-EC48-4A5A-B538-68DDA7BBDC15}" dt="2023-06-08T18:38:25.174" v="5" actId="207"/>
          <ac:spMkLst>
            <pc:docMk/>
            <pc:sldMk cId="0" sldId="2145707437"/>
            <ac:spMk id="7" creationId="{00000000-0000-0000-0000-000000000000}"/>
          </ac:spMkLst>
        </pc:spChg>
      </pc:sldChg>
      <pc:sldChg chg="modSp mod">
        <pc:chgData name="Rush, Shawn" userId="f0125874-426a-43dc-a2a4-7b36af48912a" providerId="ADAL" clId="{4AE65721-EC48-4A5A-B538-68DDA7BBDC15}" dt="2023-06-08T18:38:46.356" v="6" actId="1076"/>
        <pc:sldMkLst>
          <pc:docMk/>
          <pc:sldMk cId="0" sldId="2145707438"/>
        </pc:sldMkLst>
        <pc:spChg chg="mod">
          <ac:chgData name="Rush, Shawn" userId="f0125874-426a-43dc-a2a4-7b36af48912a" providerId="ADAL" clId="{4AE65721-EC48-4A5A-B538-68DDA7BBDC15}" dt="2023-06-08T18:38:46.356" v="6" actId="1076"/>
          <ac:spMkLst>
            <pc:docMk/>
            <pc:sldMk cId="0" sldId="2145707438"/>
            <ac:spMk id="10" creationId="{00000000-0000-0000-0000-000000000000}"/>
          </ac:spMkLst>
        </pc:spChg>
      </pc:sldChg>
      <pc:sldChg chg="modSp mod">
        <pc:chgData name="Rush, Shawn" userId="f0125874-426a-43dc-a2a4-7b36af48912a" providerId="ADAL" clId="{4AE65721-EC48-4A5A-B538-68DDA7BBDC15}" dt="2023-06-08T18:39:29.137" v="8" actId="207"/>
        <pc:sldMkLst>
          <pc:docMk/>
          <pc:sldMk cId="0" sldId="2145707442"/>
        </pc:sldMkLst>
        <pc:spChg chg="mod">
          <ac:chgData name="Rush, Shawn" userId="f0125874-426a-43dc-a2a4-7b36af48912a" providerId="ADAL" clId="{4AE65721-EC48-4A5A-B538-68DDA7BBDC15}" dt="2023-06-08T18:39:29.137" v="8" actId="207"/>
          <ac:spMkLst>
            <pc:docMk/>
            <pc:sldMk cId="0" sldId="2145707442"/>
            <ac:spMk id="7" creationId="{00000000-0000-0000-0000-000000000000}"/>
          </ac:spMkLst>
        </pc:spChg>
        <pc:spChg chg="mod">
          <ac:chgData name="Rush, Shawn" userId="f0125874-426a-43dc-a2a4-7b36af48912a" providerId="ADAL" clId="{4AE65721-EC48-4A5A-B538-68DDA7BBDC15}" dt="2023-06-08T18:39:10.697" v="7" actId="207"/>
          <ac:spMkLst>
            <pc:docMk/>
            <pc:sldMk cId="0" sldId="2145707442"/>
            <ac:spMk id="8" creationId="{00000000-0000-0000-0000-000000000000}"/>
          </ac:spMkLst>
        </pc:spChg>
      </pc:sldChg>
      <pc:sldChg chg="add">
        <pc:chgData name="Rush, Shawn" userId="f0125874-426a-43dc-a2a4-7b36af48912a" providerId="ADAL" clId="{4AE65721-EC48-4A5A-B538-68DDA7BBDC15}" dt="2023-06-08T11:56:34.197" v="0"/>
        <pc:sldMkLst>
          <pc:docMk/>
          <pc:sldMk cId="3850829232" sldId="2145707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6955E-AC31-4C8A-9189-B382AC3AFF18}" type="datetimeFigureOut">
              <a:rPr lang="en-US" smtClean="0"/>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C75D3-E321-4645-B6CD-C615B559957F}" type="slidenum">
              <a:rPr lang="en-US" smtClean="0"/>
              <a:t>‹#›</a:t>
            </a:fld>
            <a:endParaRPr lang="en-US"/>
          </a:p>
        </p:txBody>
      </p:sp>
    </p:spTree>
    <p:extLst>
      <p:ext uri="{BB962C8B-B14F-4D97-AF65-F5344CB8AC3E}">
        <p14:creationId xmlns:p14="http://schemas.microsoft.com/office/powerpoint/2010/main" val="254720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65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30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6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10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3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64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09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86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79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16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69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3B4E-8F95-45A0-8F43-A3018FEF0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C8BB7B-79EE-425A-A309-D222BC6670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2C853D-7654-46FA-B301-F49DD6BCD771}"/>
              </a:ext>
            </a:extLst>
          </p:cNvPr>
          <p:cNvSpPr>
            <a:spLocks noGrp="1"/>
          </p:cNvSpPr>
          <p:nvPr>
            <p:ph type="dt" sz="half" idx="10"/>
          </p:nvPr>
        </p:nvSpPr>
        <p:spPr/>
        <p:txBody>
          <a:bodyPr/>
          <a:lstStyle/>
          <a:p>
            <a:fld id="{6A99883F-B5FF-4E8D-B5C5-FE9734487810}" type="datetimeFigureOut">
              <a:rPr lang="en-US" smtClean="0"/>
              <a:t>6/12/2023</a:t>
            </a:fld>
            <a:endParaRPr lang="en-US"/>
          </a:p>
        </p:txBody>
      </p:sp>
      <p:sp>
        <p:nvSpPr>
          <p:cNvPr id="5" name="Footer Placeholder 4">
            <a:extLst>
              <a:ext uri="{FF2B5EF4-FFF2-40B4-BE49-F238E27FC236}">
                <a16:creationId xmlns:a16="http://schemas.microsoft.com/office/drawing/2014/main" id="{BA414978-551E-4A04-97EC-821C1B1A9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A5118-3116-4823-B71A-FFAF4ED243C2}"/>
              </a:ext>
            </a:extLst>
          </p:cNvPr>
          <p:cNvSpPr>
            <a:spLocks noGrp="1"/>
          </p:cNvSpPr>
          <p:nvPr>
            <p:ph type="sldNum" sz="quarter" idx="12"/>
          </p:nvPr>
        </p:nvSpPr>
        <p:spPr/>
        <p:txBody>
          <a:bodyPr/>
          <a:lstStyle/>
          <a:p>
            <a:fld id="{349CC6A1-587A-4E2C-8F92-37B1419E1050}" type="slidenum">
              <a:rPr lang="en-US" smtClean="0"/>
              <a:t>‹#›</a:t>
            </a:fld>
            <a:endParaRPr lang="en-US"/>
          </a:p>
        </p:txBody>
      </p:sp>
    </p:spTree>
    <p:extLst>
      <p:ext uri="{BB962C8B-B14F-4D97-AF65-F5344CB8AC3E}">
        <p14:creationId xmlns:p14="http://schemas.microsoft.com/office/powerpoint/2010/main" val="11929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A56C-2A80-48EF-9C00-ECE40FA292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7D5C56-AACC-44EA-99B8-1CE4132334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28121-442D-4776-824D-EDED23ACA805}"/>
              </a:ext>
            </a:extLst>
          </p:cNvPr>
          <p:cNvSpPr>
            <a:spLocks noGrp="1"/>
          </p:cNvSpPr>
          <p:nvPr>
            <p:ph type="dt" sz="half" idx="10"/>
          </p:nvPr>
        </p:nvSpPr>
        <p:spPr/>
        <p:txBody>
          <a:bodyPr/>
          <a:lstStyle/>
          <a:p>
            <a:fld id="{6A99883F-B5FF-4E8D-B5C5-FE9734487810}" type="datetimeFigureOut">
              <a:rPr lang="en-US" smtClean="0"/>
              <a:t>6/12/2023</a:t>
            </a:fld>
            <a:endParaRPr lang="en-US"/>
          </a:p>
        </p:txBody>
      </p:sp>
      <p:sp>
        <p:nvSpPr>
          <p:cNvPr id="5" name="Footer Placeholder 4">
            <a:extLst>
              <a:ext uri="{FF2B5EF4-FFF2-40B4-BE49-F238E27FC236}">
                <a16:creationId xmlns:a16="http://schemas.microsoft.com/office/drawing/2014/main" id="{E9551CD3-7101-4393-AD24-956214536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4E4AC-BB78-4A29-B470-556F8BCB92B9}"/>
              </a:ext>
            </a:extLst>
          </p:cNvPr>
          <p:cNvSpPr>
            <a:spLocks noGrp="1"/>
          </p:cNvSpPr>
          <p:nvPr>
            <p:ph type="sldNum" sz="quarter" idx="12"/>
          </p:nvPr>
        </p:nvSpPr>
        <p:spPr/>
        <p:txBody>
          <a:bodyPr/>
          <a:lstStyle/>
          <a:p>
            <a:fld id="{349CC6A1-587A-4E2C-8F92-37B1419E1050}" type="slidenum">
              <a:rPr lang="en-US" smtClean="0"/>
              <a:t>‹#›</a:t>
            </a:fld>
            <a:endParaRPr lang="en-US"/>
          </a:p>
        </p:txBody>
      </p:sp>
    </p:spTree>
    <p:extLst>
      <p:ext uri="{BB962C8B-B14F-4D97-AF65-F5344CB8AC3E}">
        <p14:creationId xmlns:p14="http://schemas.microsoft.com/office/powerpoint/2010/main" val="93136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5FC630-8325-4BAF-BFE6-DB6CCD0472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A5F5F8-AC09-4609-84D4-EF447C3D21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3914A-4E71-41B8-8FAD-F6ACB2F5EEEB}"/>
              </a:ext>
            </a:extLst>
          </p:cNvPr>
          <p:cNvSpPr>
            <a:spLocks noGrp="1"/>
          </p:cNvSpPr>
          <p:nvPr>
            <p:ph type="dt" sz="half" idx="10"/>
          </p:nvPr>
        </p:nvSpPr>
        <p:spPr/>
        <p:txBody>
          <a:bodyPr/>
          <a:lstStyle/>
          <a:p>
            <a:fld id="{6A99883F-B5FF-4E8D-B5C5-FE9734487810}" type="datetimeFigureOut">
              <a:rPr lang="en-US" smtClean="0"/>
              <a:t>6/12/2023</a:t>
            </a:fld>
            <a:endParaRPr lang="en-US"/>
          </a:p>
        </p:txBody>
      </p:sp>
      <p:sp>
        <p:nvSpPr>
          <p:cNvPr id="5" name="Footer Placeholder 4">
            <a:extLst>
              <a:ext uri="{FF2B5EF4-FFF2-40B4-BE49-F238E27FC236}">
                <a16:creationId xmlns:a16="http://schemas.microsoft.com/office/drawing/2014/main" id="{86DB93E9-06A8-407F-9619-D459AC679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7247E-1CDC-42A9-9522-B22DB09D3B88}"/>
              </a:ext>
            </a:extLst>
          </p:cNvPr>
          <p:cNvSpPr>
            <a:spLocks noGrp="1"/>
          </p:cNvSpPr>
          <p:nvPr>
            <p:ph type="sldNum" sz="quarter" idx="12"/>
          </p:nvPr>
        </p:nvSpPr>
        <p:spPr/>
        <p:txBody>
          <a:bodyPr/>
          <a:lstStyle/>
          <a:p>
            <a:fld id="{349CC6A1-587A-4E2C-8F92-37B1419E1050}" type="slidenum">
              <a:rPr lang="en-US" smtClean="0"/>
              <a:t>‹#›</a:t>
            </a:fld>
            <a:endParaRPr lang="en-US"/>
          </a:p>
        </p:txBody>
      </p:sp>
    </p:spTree>
    <p:extLst>
      <p:ext uri="{BB962C8B-B14F-4D97-AF65-F5344CB8AC3E}">
        <p14:creationId xmlns:p14="http://schemas.microsoft.com/office/powerpoint/2010/main" val="1500903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0" y="3678320"/>
            <a:ext cx="4444800" cy="2728844"/>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10" name="Picture 9" descr="Logo&#10;&#10;Description automatically generated">
            <a:extLst>
              <a:ext uri="{FF2B5EF4-FFF2-40B4-BE49-F238E27FC236}">
                <a16:creationId xmlns:a16="http://schemas.microsoft.com/office/drawing/2014/main" id="{1108B6C7-C709-4FEA-A930-68221EBB7816}"/>
              </a:ext>
            </a:extLst>
          </p:cNvPr>
          <p:cNvPicPr>
            <a:picLocks noChangeAspect="1"/>
          </p:cNvPicPr>
          <p:nvPr userDrawn="1"/>
        </p:nvPicPr>
        <p:blipFill>
          <a:blip r:embed="rId2"/>
          <a:stretch>
            <a:fillRect/>
          </a:stretch>
        </p:blipFill>
        <p:spPr>
          <a:xfrm>
            <a:off x="11049470" y="6189618"/>
            <a:ext cx="556841" cy="579264"/>
          </a:xfrm>
          <a:prstGeom prst="rect">
            <a:avLst/>
          </a:prstGeom>
        </p:spPr>
      </p:pic>
      <p:pic>
        <p:nvPicPr>
          <p:cNvPr id="11" name="Picture 10" descr="A picture containing text, gambling house, room&#10;&#10;Description automatically generated">
            <a:extLst>
              <a:ext uri="{FF2B5EF4-FFF2-40B4-BE49-F238E27FC236}">
                <a16:creationId xmlns:a16="http://schemas.microsoft.com/office/drawing/2014/main" id="{828B93EE-E636-4BBE-9F01-D02F27D64C87}"/>
              </a:ext>
            </a:extLst>
          </p:cNvPr>
          <p:cNvPicPr>
            <a:picLocks noChangeAspect="1"/>
          </p:cNvPicPr>
          <p:nvPr userDrawn="1"/>
        </p:nvPicPr>
        <p:blipFill>
          <a:blip r:embed="rId3"/>
          <a:stretch>
            <a:fillRect/>
          </a:stretch>
        </p:blipFill>
        <p:spPr>
          <a:xfrm>
            <a:off x="10167729" y="6065257"/>
            <a:ext cx="1041661" cy="804920"/>
          </a:xfrm>
          <a:prstGeom prst="rect">
            <a:avLst/>
          </a:prstGeom>
        </p:spPr>
      </p:pic>
    </p:spTree>
    <p:extLst>
      <p:ext uri="{BB962C8B-B14F-4D97-AF65-F5344CB8AC3E}">
        <p14:creationId xmlns:p14="http://schemas.microsoft.com/office/powerpoint/2010/main" val="2056276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solidFill>
                <a:schemeClr val="tx1">
                  <a:lumMod val="50000"/>
                  <a:lumOff val="50000"/>
                </a:schemeClr>
              </a:solidFill>
            </a:endParaRPr>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50000"/>
                    <a:lumOff val="50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50000"/>
                    <a:lumOff val="50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50000"/>
                    <a:lumOff val="50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50000"/>
                    <a:lumOff val="50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50000"/>
                    <a:lumOff val="50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50000"/>
                    <a:lumOff val="50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50000"/>
                    <a:lumOff val="50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50000"/>
                    <a:lumOff val="50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50000"/>
                    <a:lumOff val="50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50000"/>
                    <a:lumOff val="50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652465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71459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50000"/>
                    <a:lumOff val="50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50000"/>
                    <a:lumOff val="50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50000"/>
                    <a:lumOff val="50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50000"/>
                    <a:lumOff val="50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50000"/>
                    <a:lumOff val="50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50000"/>
                    <a:lumOff val="50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pic>
        <p:nvPicPr>
          <p:cNvPr id="22" name="Picture 21" descr="Logo&#10;&#10;Description automatically generated">
            <a:extLst>
              <a:ext uri="{FF2B5EF4-FFF2-40B4-BE49-F238E27FC236}">
                <a16:creationId xmlns:a16="http://schemas.microsoft.com/office/drawing/2014/main" id="{F01CCD77-6AFB-4CD0-AC79-CCC925370514}"/>
              </a:ext>
            </a:extLst>
          </p:cNvPr>
          <p:cNvPicPr>
            <a:picLocks noChangeAspect="1"/>
          </p:cNvPicPr>
          <p:nvPr userDrawn="1"/>
        </p:nvPicPr>
        <p:blipFill>
          <a:blip r:embed="rId2"/>
          <a:stretch>
            <a:fillRect/>
          </a:stretch>
        </p:blipFill>
        <p:spPr>
          <a:xfrm>
            <a:off x="11049470" y="6189618"/>
            <a:ext cx="556841" cy="579264"/>
          </a:xfrm>
          <a:prstGeom prst="rect">
            <a:avLst/>
          </a:prstGeom>
        </p:spPr>
      </p:pic>
      <p:pic>
        <p:nvPicPr>
          <p:cNvPr id="23" name="Picture 22" descr="A picture containing text, gambling house, room&#10;&#10;Description automatically generated">
            <a:extLst>
              <a:ext uri="{FF2B5EF4-FFF2-40B4-BE49-F238E27FC236}">
                <a16:creationId xmlns:a16="http://schemas.microsoft.com/office/drawing/2014/main" id="{C3688A04-6522-4C42-B8AD-3CB67A809241}"/>
              </a:ext>
            </a:extLst>
          </p:cNvPr>
          <p:cNvPicPr>
            <a:picLocks noChangeAspect="1"/>
          </p:cNvPicPr>
          <p:nvPr userDrawn="1"/>
        </p:nvPicPr>
        <p:blipFill>
          <a:blip r:embed="rId3"/>
          <a:stretch>
            <a:fillRect/>
          </a:stretch>
        </p:blipFill>
        <p:spPr>
          <a:xfrm>
            <a:off x="10167729" y="6065257"/>
            <a:ext cx="1041661" cy="804920"/>
          </a:xfrm>
          <a:prstGeom prst="rect">
            <a:avLst/>
          </a:prstGeom>
        </p:spPr>
      </p:pic>
    </p:spTree>
    <p:extLst>
      <p:ext uri="{BB962C8B-B14F-4D97-AF65-F5344CB8AC3E}">
        <p14:creationId xmlns:p14="http://schemas.microsoft.com/office/powerpoint/2010/main" val="491657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descr="Logo&#10;&#10;Description automatically generated">
            <a:extLst>
              <a:ext uri="{FF2B5EF4-FFF2-40B4-BE49-F238E27FC236}">
                <a16:creationId xmlns:a16="http://schemas.microsoft.com/office/drawing/2014/main" id="{43628D06-07D8-4A5A-BF28-F520EC878548}"/>
              </a:ext>
            </a:extLst>
          </p:cNvPr>
          <p:cNvPicPr>
            <a:picLocks noChangeAspect="1"/>
          </p:cNvPicPr>
          <p:nvPr userDrawn="1"/>
        </p:nvPicPr>
        <p:blipFill>
          <a:blip r:embed="rId2"/>
          <a:stretch>
            <a:fillRect/>
          </a:stretch>
        </p:blipFill>
        <p:spPr>
          <a:xfrm>
            <a:off x="11049470" y="6189618"/>
            <a:ext cx="556841" cy="579264"/>
          </a:xfrm>
          <a:prstGeom prst="rect">
            <a:avLst/>
          </a:prstGeom>
        </p:spPr>
      </p:pic>
      <p:pic>
        <p:nvPicPr>
          <p:cNvPr id="29" name="Picture 28" descr="A picture containing text, gambling house, room&#10;&#10;Description automatically generated">
            <a:extLst>
              <a:ext uri="{FF2B5EF4-FFF2-40B4-BE49-F238E27FC236}">
                <a16:creationId xmlns:a16="http://schemas.microsoft.com/office/drawing/2014/main" id="{9C4F8645-A6DF-4751-AB25-4E63E22AB655}"/>
              </a:ext>
            </a:extLst>
          </p:cNvPr>
          <p:cNvPicPr>
            <a:picLocks noChangeAspect="1"/>
          </p:cNvPicPr>
          <p:nvPr userDrawn="1"/>
        </p:nvPicPr>
        <p:blipFill>
          <a:blip r:embed="rId3"/>
          <a:stretch>
            <a:fillRect/>
          </a:stretch>
        </p:blipFill>
        <p:spPr>
          <a:xfrm>
            <a:off x="10167729" y="6065257"/>
            <a:ext cx="1041661" cy="804920"/>
          </a:xfrm>
          <a:prstGeom prst="rect">
            <a:avLst/>
          </a:prstGeom>
        </p:spPr>
      </p:pic>
    </p:spTree>
    <p:extLst>
      <p:ext uri="{BB962C8B-B14F-4D97-AF65-F5344CB8AC3E}">
        <p14:creationId xmlns:p14="http://schemas.microsoft.com/office/powerpoint/2010/main" val="266410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1577323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50000"/>
                    <a:lumOff val="50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22288" y="3314505"/>
            <a:ext cx="3069500" cy="3051905"/>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50000"/>
                    <a:lumOff val="50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43680" y="3314701"/>
            <a:ext cx="3069500" cy="3051192"/>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790664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306890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99DF-DF4D-4CF8-A6AE-D9BE5EF28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C08310-0920-46F0-82B0-804C03FDCA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46A6C-E0D1-4B92-AD40-A56092018773}"/>
              </a:ext>
            </a:extLst>
          </p:cNvPr>
          <p:cNvSpPr>
            <a:spLocks noGrp="1"/>
          </p:cNvSpPr>
          <p:nvPr>
            <p:ph type="dt" sz="half" idx="10"/>
          </p:nvPr>
        </p:nvSpPr>
        <p:spPr/>
        <p:txBody>
          <a:bodyPr/>
          <a:lstStyle/>
          <a:p>
            <a:fld id="{6A99883F-B5FF-4E8D-B5C5-FE9734487810}" type="datetimeFigureOut">
              <a:rPr lang="en-US" smtClean="0"/>
              <a:t>6/12/2023</a:t>
            </a:fld>
            <a:endParaRPr lang="en-US"/>
          </a:p>
        </p:txBody>
      </p:sp>
      <p:sp>
        <p:nvSpPr>
          <p:cNvPr id="5" name="Footer Placeholder 4">
            <a:extLst>
              <a:ext uri="{FF2B5EF4-FFF2-40B4-BE49-F238E27FC236}">
                <a16:creationId xmlns:a16="http://schemas.microsoft.com/office/drawing/2014/main" id="{0A5F52D4-366B-4CE4-A236-960148B8B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3CD77-0CCA-4870-94FA-0BACF1E352F4}"/>
              </a:ext>
            </a:extLst>
          </p:cNvPr>
          <p:cNvSpPr>
            <a:spLocks noGrp="1"/>
          </p:cNvSpPr>
          <p:nvPr>
            <p:ph type="sldNum" sz="quarter" idx="12"/>
          </p:nvPr>
        </p:nvSpPr>
        <p:spPr/>
        <p:txBody>
          <a:bodyPr/>
          <a:lstStyle/>
          <a:p>
            <a:fld id="{349CC6A1-587A-4E2C-8F92-37B1419E1050}" type="slidenum">
              <a:rPr lang="en-US" smtClean="0"/>
              <a:t>‹#›</a:t>
            </a:fld>
            <a:endParaRPr lang="en-US"/>
          </a:p>
        </p:txBody>
      </p:sp>
    </p:spTree>
    <p:extLst>
      <p:ext uri="{BB962C8B-B14F-4D97-AF65-F5344CB8AC3E}">
        <p14:creationId xmlns:p14="http://schemas.microsoft.com/office/powerpoint/2010/main" val="1115931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097221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lumMod val="50000"/>
                    <a:lumOff val="50000"/>
                  </a:schemeClr>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solidFill>
                  <a:schemeClr val="tx1">
                    <a:lumMod val="50000"/>
                    <a:lumOff val="50000"/>
                  </a:schemeClr>
                </a:solidFill>
              </a:defRPr>
            </a:lvl1pPr>
            <a:lvl2pPr>
              <a:buClr>
                <a:schemeClr val="tx1">
                  <a:lumMod val="75000"/>
                  <a:lumOff val="25000"/>
                </a:schemeClr>
              </a:buClr>
              <a:defRPr>
                <a:solidFill>
                  <a:schemeClr val="tx1">
                    <a:lumMod val="50000"/>
                    <a:lumOff val="50000"/>
                  </a:schemeClr>
                </a:solidFill>
              </a:defRPr>
            </a:lvl2pPr>
            <a:lvl3pPr>
              <a:buClr>
                <a:schemeClr val="tx1">
                  <a:lumMod val="75000"/>
                  <a:lumOff val="25000"/>
                </a:schemeClr>
              </a:buClr>
              <a:defRPr>
                <a:solidFill>
                  <a:schemeClr val="tx1">
                    <a:lumMod val="50000"/>
                    <a:lumOff val="50000"/>
                  </a:schemeClr>
                </a:solidFill>
              </a:defRPr>
            </a:lvl3pPr>
            <a:lvl4pPr>
              <a:buClr>
                <a:schemeClr val="tx1">
                  <a:lumMod val="75000"/>
                  <a:lumOff val="25000"/>
                </a:schemeClr>
              </a:buClr>
              <a:defRPr>
                <a:solidFill>
                  <a:schemeClr val="tx1">
                    <a:lumMod val="50000"/>
                    <a:lumOff val="50000"/>
                  </a:schemeClr>
                </a:solidFill>
              </a:defRPr>
            </a:lvl4pPr>
            <a:lvl5pPr>
              <a:buClr>
                <a:schemeClr val="tx1">
                  <a:lumMod val="75000"/>
                  <a:lumOff val="25000"/>
                </a:schemeClr>
              </a:buClr>
              <a:defRPr>
                <a:solidFill>
                  <a:schemeClr val="tx1">
                    <a:lumMod val="50000"/>
                    <a:lumOff val="5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lumMod val="50000"/>
                    <a:lumOff val="50000"/>
                  </a:schemeClr>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solidFill>
                  <a:schemeClr val="tx1">
                    <a:lumMod val="50000"/>
                    <a:lumOff val="50000"/>
                  </a:schemeClr>
                </a:solidFill>
              </a:defRPr>
            </a:lvl1pPr>
            <a:lvl2pPr>
              <a:buClr>
                <a:schemeClr val="tx1">
                  <a:lumMod val="75000"/>
                  <a:lumOff val="25000"/>
                </a:schemeClr>
              </a:buClr>
              <a:defRPr>
                <a:solidFill>
                  <a:schemeClr val="tx1">
                    <a:lumMod val="50000"/>
                    <a:lumOff val="50000"/>
                  </a:schemeClr>
                </a:solidFill>
              </a:defRPr>
            </a:lvl2pPr>
            <a:lvl3pPr>
              <a:buClr>
                <a:schemeClr val="tx1">
                  <a:lumMod val="75000"/>
                  <a:lumOff val="25000"/>
                </a:schemeClr>
              </a:buClr>
              <a:defRPr>
                <a:solidFill>
                  <a:schemeClr val="tx1">
                    <a:lumMod val="50000"/>
                    <a:lumOff val="50000"/>
                  </a:schemeClr>
                </a:solidFill>
              </a:defRPr>
            </a:lvl3pPr>
            <a:lvl4pPr>
              <a:buClr>
                <a:schemeClr val="tx1">
                  <a:lumMod val="75000"/>
                  <a:lumOff val="25000"/>
                </a:schemeClr>
              </a:buClr>
              <a:defRPr>
                <a:solidFill>
                  <a:schemeClr val="tx1">
                    <a:lumMod val="50000"/>
                    <a:lumOff val="50000"/>
                  </a:schemeClr>
                </a:solidFill>
              </a:defRPr>
            </a:lvl4pPr>
            <a:lvl5pPr>
              <a:buClr>
                <a:schemeClr val="tx1">
                  <a:lumMod val="75000"/>
                  <a:lumOff val="25000"/>
                </a:schemeClr>
              </a:buClr>
              <a:defRPr>
                <a:solidFill>
                  <a:schemeClr val="tx1">
                    <a:lumMod val="50000"/>
                    <a:lumOff val="5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lumMod val="50000"/>
                    <a:lumOff val="50000"/>
                  </a:schemeClr>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solidFill>
                  <a:schemeClr val="tx1">
                    <a:lumMod val="50000"/>
                    <a:lumOff val="50000"/>
                  </a:schemeClr>
                </a:solidFill>
              </a:defRPr>
            </a:lvl1pPr>
            <a:lvl2pPr>
              <a:buClr>
                <a:schemeClr val="tx1">
                  <a:lumMod val="75000"/>
                  <a:lumOff val="25000"/>
                </a:schemeClr>
              </a:buClr>
              <a:defRPr>
                <a:solidFill>
                  <a:schemeClr val="tx1">
                    <a:lumMod val="50000"/>
                    <a:lumOff val="50000"/>
                  </a:schemeClr>
                </a:solidFill>
              </a:defRPr>
            </a:lvl2pPr>
            <a:lvl3pPr>
              <a:buClr>
                <a:schemeClr val="tx1">
                  <a:lumMod val="75000"/>
                  <a:lumOff val="25000"/>
                </a:schemeClr>
              </a:buClr>
              <a:defRPr>
                <a:solidFill>
                  <a:schemeClr val="tx1">
                    <a:lumMod val="50000"/>
                    <a:lumOff val="50000"/>
                  </a:schemeClr>
                </a:solidFill>
              </a:defRPr>
            </a:lvl3pPr>
            <a:lvl4pPr>
              <a:buClr>
                <a:schemeClr val="tx1">
                  <a:lumMod val="75000"/>
                  <a:lumOff val="25000"/>
                </a:schemeClr>
              </a:buClr>
              <a:defRPr>
                <a:solidFill>
                  <a:schemeClr val="tx1">
                    <a:lumMod val="50000"/>
                    <a:lumOff val="50000"/>
                  </a:schemeClr>
                </a:solidFill>
              </a:defRPr>
            </a:lvl4pPr>
            <a:lvl5pPr>
              <a:buClr>
                <a:schemeClr val="tx1">
                  <a:lumMod val="75000"/>
                  <a:lumOff val="25000"/>
                </a:schemeClr>
              </a:buClr>
              <a:defRPr>
                <a:solidFill>
                  <a:schemeClr val="tx1">
                    <a:lumMod val="50000"/>
                    <a:lumOff val="5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939705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779065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397934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1586483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4" name="Picture 13" descr="Logo&#10;&#10;Description automatically generated">
            <a:extLst>
              <a:ext uri="{FF2B5EF4-FFF2-40B4-BE49-F238E27FC236}">
                <a16:creationId xmlns:a16="http://schemas.microsoft.com/office/drawing/2014/main" id="{C512884A-66F5-40E2-B7B0-33529BC11487}"/>
              </a:ext>
            </a:extLst>
          </p:cNvPr>
          <p:cNvPicPr>
            <a:picLocks noChangeAspect="1"/>
          </p:cNvPicPr>
          <p:nvPr userDrawn="1"/>
        </p:nvPicPr>
        <p:blipFill>
          <a:blip r:embed="rId2"/>
          <a:stretch>
            <a:fillRect/>
          </a:stretch>
        </p:blipFill>
        <p:spPr>
          <a:xfrm>
            <a:off x="11049470" y="6189618"/>
            <a:ext cx="556841" cy="579264"/>
          </a:xfrm>
          <a:prstGeom prst="rect">
            <a:avLst/>
          </a:prstGeom>
        </p:spPr>
      </p:pic>
      <p:pic>
        <p:nvPicPr>
          <p:cNvPr id="18" name="Picture 17" descr="A picture containing text, gambling house, room&#10;&#10;Description automatically generated">
            <a:extLst>
              <a:ext uri="{FF2B5EF4-FFF2-40B4-BE49-F238E27FC236}">
                <a16:creationId xmlns:a16="http://schemas.microsoft.com/office/drawing/2014/main" id="{8B87FEDF-BF1E-4E9E-B83B-AB8AD0C51903}"/>
              </a:ext>
            </a:extLst>
          </p:cNvPr>
          <p:cNvPicPr>
            <a:picLocks noChangeAspect="1"/>
          </p:cNvPicPr>
          <p:nvPr userDrawn="1"/>
        </p:nvPicPr>
        <p:blipFill>
          <a:blip r:embed="rId3"/>
          <a:stretch>
            <a:fillRect/>
          </a:stretch>
        </p:blipFill>
        <p:spPr>
          <a:xfrm>
            <a:off x="10167729" y="6065257"/>
            <a:ext cx="1041661" cy="804920"/>
          </a:xfrm>
          <a:prstGeom prst="rect">
            <a:avLst/>
          </a:prstGeom>
        </p:spPr>
      </p:pic>
    </p:spTree>
    <p:extLst>
      <p:ext uri="{BB962C8B-B14F-4D97-AF65-F5344CB8AC3E}">
        <p14:creationId xmlns:p14="http://schemas.microsoft.com/office/powerpoint/2010/main" val="907933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 name="Picture 4" descr="Logo&#10;&#10;Description automatically generated">
            <a:extLst>
              <a:ext uri="{FF2B5EF4-FFF2-40B4-BE49-F238E27FC236}">
                <a16:creationId xmlns:a16="http://schemas.microsoft.com/office/drawing/2014/main" id="{CA51BEBA-2563-4B01-8A5F-D5EE9CD4D53A}"/>
              </a:ext>
            </a:extLst>
          </p:cNvPr>
          <p:cNvPicPr>
            <a:picLocks noChangeAspect="1"/>
          </p:cNvPicPr>
          <p:nvPr userDrawn="1"/>
        </p:nvPicPr>
        <p:blipFill>
          <a:blip r:embed="rId2"/>
          <a:stretch>
            <a:fillRect/>
          </a:stretch>
        </p:blipFill>
        <p:spPr>
          <a:xfrm>
            <a:off x="11049470" y="6189618"/>
            <a:ext cx="556841" cy="579264"/>
          </a:xfrm>
          <a:prstGeom prst="rect">
            <a:avLst/>
          </a:prstGeom>
        </p:spPr>
      </p:pic>
      <p:pic>
        <p:nvPicPr>
          <p:cNvPr id="6" name="Picture 5" descr="A picture containing text, gambling house, room&#10;&#10;Description automatically generated">
            <a:extLst>
              <a:ext uri="{FF2B5EF4-FFF2-40B4-BE49-F238E27FC236}">
                <a16:creationId xmlns:a16="http://schemas.microsoft.com/office/drawing/2014/main" id="{7B5D4306-92A0-4217-A475-1AF08CDD8334}"/>
              </a:ext>
            </a:extLst>
          </p:cNvPr>
          <p:cNvPicPr>
            <a:picLocks noChangeAspect="1"/>
          </p:cNvPicPr>
          <p:nvPr userDrawn="1"/>
        </p:nvPicPr>
        <p:blipFill>
          <a:blip r:embed="rId3"/>
          <a:stretch>
            <a:fillRect/>
          </a:stretch>
        </p:blipFill>
        <p:spPr>
          <a:xfrm>
            <a:off x="10167729" y="6065257"/>
            <a:ext cx="1041661" cy="804920"/>
          </a:xfrm>
          <a:prstGeom prst="rect">
            <a:avLst/>
          </a:prstGeom>
        </p:spPr>
      </p:pic>
    </p:spTree>
    <p:extLst>
      <p:ext uri="{BB962C8B-B14F-4D97-AF65-F5344CB8AC3E}">
        <p14:creationId xmlns:p14="http://schemas.microsoft.com/office/powerpoint/2010/main" val="537122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3964259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pic>
        <p:nvPicPr>
          <p:cNvPr id="9" name="Picture 8" descr="Logo&#10;&#10;Description automatically generated">
            <a:extLst>
              <a:ext uri="{FF2B5EF4-FFF2-40B4-BE49-F238E27FC236}">
                <a16:creationId xmlns:a16="http://schemas.microsoft.com/office/drawing/2014/main" id="{5BFD1A69-C8B4-4A9C-AB2B-26C2BBFCFFAF}"/>
              </a:ext>
            </a:extLst>
          </p:cNvPr>
          <p:cNvPicPr>
            <a:picLocks noChangeAspect="1"/>
          </p:cNvPicPr>
          <p:nvPr userDrawn="1"/>
        </p:nvPicPr>
        <p:blipFill>
          <a:blip r:embed="rId2"/>
          <a:stretch>
            <a:fillRect/>
          </a:stretch>
        </p:blipFill>
        <p:spPr>
          <a:xfrm>
            <a:off x="11049470" y="6189618"/>
            <a:ext cx="556841" cy="579264"/>
          </a:xfrm>
          <a:prstGeom prst="rect">
            <a:avLst/>
          </a:prstGeom>
        </p:spPr>
      </p:pic>
      <p:pic>
        <p:nvPicPr>
          <p:cNvPr id="11" name="Picture 10" descr="A picture containing text, gambling house, room&#10;&#10;Description automatically generated">
            <a:extLst>
              <a:ext uri="{FF2B5EF4-FFF2-40B4-BE49-F238E27FC236}">
                <a16:creationId xmlns:a16="http://schemas.microsoft.com/office/drawing/2014/main" id="{FA88D639-9E3A-45BB-AEA0-8B8935D1D891}"/>
              </a:ext>
            </a:extLst>
          </p:cNvPr>
          <p:cNvPicPr>
            <a:picLocks noChangeAspect="1"/>
          </p:cNvPicPr>
          <p:nvPr userDrawn="1"/>
        </p:nvPicPr>
        <p:blipFill>
          <a:blip r:embed="rId3"/>
          <a:stretch>
            <a:fillRect/>
          </a:stretch>
        </p:blipFill>
        <p:spPr>
          <a:xfrm>
            <a:off x="10167729" y="6065257"/>
            <a:ext cx="1041661" cy="804920"/>
          </a:xfrm>
          <a:prstGeom prst="rect">
            <a:avLst/>
          </a:prstGeom>
        </p:spPr>
      </p:pic>
    </p:spTree>
    <p:extLst>
      <p:ext uri="{BB962C8B-B14F-4D97-AF65-F5344CB8AC3E}">
        <p14:creationId xmlns:p14="http://schemas.microsoft.com/office/powerpoint/2010/main" val="3620650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pic>
        <p:nvPicPr>
          <p:cNvPr id="9" name="Picture 8" descr="Logo&#10;&#10;Description automatically generated">
            <a:extLst>
              <a:ext uri="{FF2B5EF4-FFF2-40B4-BE49-F238E27FC236}">
                <a16:creationId xmlns:a16="http://schemas.microsoft.com/office/drawing/2014/main" id="{375E2811-0271-46AE-B28F-C17DD7EADA5D}"/>
              </a:ext>
            </a:extLst>
          </p:cNvPr>
          <p:cNvPicPr>
            <a:picLocks noChangeAspect="1"/>
          </p:cNvPicPr>
          <p:nvPr userDrawn="1"/>
        </p:nvPicPr>
        <p:blipFill>
          <a:blip r:embed="rId2"/>
          <a:stretch>
            <a:fillRect/>
          </a:stretch>
        </p:blipFill>
        <p:spPr>
          <a:xfrm>
            <a:off x="11049470" y="6189618"/>
            <a:ext cx="556841" cy="579264"/>
          </a:xfrm>
          <a:prstGeom prst="rect">
            <a:avLst/>
          </a:prstGeom>
        </p:spPr>
      </p:pic>
      <p:pic>
        <p:nvPicPr>
          <p:cNvPr id="12" name="Picture 11" descr="A picture containing text, gambling house, room&#10;&#10;Description automatically generated">
            <a:extLst>
              <a:ext uri="{FF2B5EF4-FFF2-40B4-BE49-F238E27FC236}">
                <a16:creationId xmlns:a16="http://schemas.microsoft.com/office/drawing/2014/main" id="{0B554F29-2479-401D-A897-2FB6EF01751E}"/>
              </a:ext>
            </a:extLst>
          </p:cNvPr>
          <p:cNvPicPr>
            <a:picLocks noChangeAspect="1"/>
          </p:cNvPicPr>
          <p:nvPr userDrawn="1"/>
        </p:nvPicPr>
        <p:blipFill>
          <a:blip r:embed="rId3"/>
          <a:stretch>
            <a:fillRect/>
          </a:stretch>
        </p:blipFill>
        <p:spPr>
          <a:xfrm>
            <a:off x="10167729" y="6065257"/>
            <a:ext cx="1041661" cy="804920"/>
          </a:xfrm>
          <a:prstGeom prst="rect">
            <a:avLst/>
          </a:prstGeom>
        </p:spPr>
      </p:pic>
    </p:spTree>
    <p:extLst>
      <p:ext uri="{BB962C8B-B14F-4D97-AF65-F5344CB8AC3E}">
        <p14:creationId xmlns:p14="http://schemas.microsoft.com/office/powerpoint/2010/main" val="269351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DB0C-776F-410B-A99E-25794C0ADC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850546-28CD-4273-85E5-8719AA7E52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E2AFDD-2CA5-43BC-9204-22C068AEDB4F}"/>
              </a:ext>
            </a:extLst>
          </p:cNvPr>
          <p:cNvSpPr>
            <a:spLocks noGrp="1"/>
          </p:cNvSpPr>
          <p:nvPr>
            <p:ph type="dt" sz="half" idx="10"/>
          </p:nvPr>
        </p:nvSpPr>
        <p:spPr/>
        <p:txBody>
          <a:bodyPr/>
          <a:lstStyle/>
          <a:p>
            <a:fld id="{6A99883F-B5FF-4E8D-B5C5-FE9734487810}" type="datetimeFigureOut">
              <a:rPr lang="en-US" smtClean="0"/>
              <a:t>6/12/2023</a:t>
            </a:fld>
            <a:endParaRPr lang="en-US"/>
          </a:p>
        </p:txBody>
      </p:sp>
      <p:sp>
        <p:nvSpPr>
          <p:cNvPr id="5" name="Footer Placeholder 4">
            <a:extLst>
              <a:ext uri="{FF2B5EF4-FFF2-40B4-BE49-F238E27FC236}">
                <a16:creationId xmlns:a16="http://schemas.microsoft.com/office/drawing/2014/main" id="{0CC7346E-741A-4DFF-9C81-5F3CE0D41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EB13B-3C57-4814-B657-1990727B43A3}"/>
              </a:ext>
            </a:extLst>
          </p:cNvPr>
          <p:cNvSpPr>
            <a:spLocks noGrp="1"/>
          </p:cNvSpPr>
          <p:nvPr>
            <p:ph type="sldNum" sz="quarter" idx="12"/>
          </p:nvPr>
        </p:nvSpPr>
        <p:spPr/>
        <p:txBody>
          <a:bodyPr/>
          <a:lstStyle/>
          <a:p>
            <a:fld id="{349CC6A1-587A-4E2C-8F92-37B1419E1050}" type="slidenum">
              <a:rPr lang="en-US" smtClean="0"/>
              <a:t>‹#›</a:t>
            </a:fld>
            <a:endParaRPr lang="en-US"/>
          </a:p>
        </p:txBody>
      </p:sp>
    </p:spTree>
    <p:extLst>
      <p:ext uri="{BB962C8B-B14F-4D97-AF65-F5344CB8AC3E}">
        <p14:creationId xmlns:p14="http://schemas.microsoft.com/office/powerpoint/2010/main" val="316456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3757162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4182401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51161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634824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223516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315953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04052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A4A4-C379-49F0-B04B-CF172427B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A45EC-445D-414E-BD5E-51E7BB4CE6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CD388F-BCC6-46B9-9DED-0D8D71B05E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61E7DC-898E-4788-9FE9-FD94AF8F568E}"/>
              </a:ext>
            </a:extLst>
          </p:cNvPr>
          <p:cNvSpPr>
            <a:spLocks noGrp="1"/>
          </p:cNvSpPr>
          <p:nvPr>
            <p:ph type="dt" sz="half" idx="10"/>
          </p:nvPr>
        </p:nvSpPr>
        <p:spPr/>
        <p:txBody>
          <a:bodyPr/>
          <a:lstStyle/>
          <a:p>
            <a:fld id="{6A99883F-B5FF-4E8D-B5C5-FE9734487810}" type="datetimeFigureOut">
              <a:rPr lang="en-US" smtClean="0"/>
              <a:t>6/12/2023</a:t>
            </a:fld>
            <a:endParaRPr lang="en-US"/>
          </a:p>
        </p:txBody>
      </p:sp>
      <p:sp>
        <p:nvSpPr>
          <p:cNvPr id="6" name="Footer Placeholder 5">
            <a:extLst>
              <a:ext uri="{FF2B5EF4-FFF2-40B4-BE49-F238E27FC236}">
                <a16:creationId xmlns:a16="http://schemas.microsoft.com/office/drawing/2014/main" id="{B763A1D7-39F6-4018-8CC6-874FF1947A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337D7-478B-4019-880C-66F140738480}"/>
              </a:ext>
            </a:extLst>
          </p:cNvPr>
          <p:cNvSpPr>
            <a:spLocks noGrp="1"/>
          </p:cNvSpPr>
          <p:nvPr>
            <p:ph type="sldNum" sz="quarter" idx="12"/>
          </p:nvPr>
        </p:nvSpPr>
        <p:spPr/>
        <p:txBody>
          <a:bodyPr/>
          <a:lstStyle/>
          <a:p>
            <a:fld id="{349CC6A1-587A-4E2C-8F92-37B1419E1050}" type="slidenum">
              <a:rPr lang="en-US" smtClean="0"/>
              <a:t>‹#›</a:t>
            </a:fld>
            <a:endParaRPr lang="en-US"/>
          </a:p>
        </p:txBody>
      </p:sp>
    </p:spTree>
    <p:extLst>
      <p:ext uri="{BB962C8B-B14F-4D97-AF65-F5344CB8AC3E}">
        <p14:creationId xmlns:p14="http://schemas.microsoft.com/office/powerpoint/2010/main" val="103618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2DCE-D010-4B27-9804-0D368F851B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6ED125-C2E1-4D1C-A7C8-5D236B0E7F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E9F86-9E2D-44A2-8148-9373C44AD0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34C34-8A37-450D-B05B-6133FF8BF5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73A72C-263E-4ADE-9F8D-A3F66F6501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CA20C8-9DCD-4DF7-80A7-EBD5C1C9F2A5}"/>
              </a:ext>
            </a:extLst>
          </p:cNvPr>
          <p:cNvSpPr>
            <a:spLocks noGrp="1"/>
          </p:cNvSpPr>
          <p:nvPr>
            <p:ph type="dt" sz="half" idx="10"/>
          </p:nvPr>
        </p:nvSpPr>
        <p:spPr/>
        <p:txBody>
          <a:bodyPr/>
          <a:lstStyle/>
          <a:p>
            <a:fld id="{6A99883F-B5FF-4E8D-B5C5-FE9734487810}" type="datetimeFigureOut">
              <a:rPr lang="en-US" smtClean="0"/>
              <a:t>6/12/2023</a:t>
            </a:fld>
            <a:endParaRPr lang="en-US"/>
          </a:p>
        </p:txBody>
      </p:sp>
      <p:sp>
        <p:nvSpPr>
          <p:cNvPr id="8" name="Footer Placeholder 7">
            <a:extLst>
              <a:ext uri="{FF2B5EF4-FFF2-40B4-BE49-F238E27FC236}">
                <a16:creationId xmlns:a16="http://schemas.microsoft.com/office/drawing/2014/main" id="{FE6A7B42-644C-4D47-BA71-1420131228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F8067-4538-4BFE-B26B-CDD576D5C3AF}"/>
              </a:ext>
            </a:extLst>
          </p:cNvPr>
          <p:cNvSpPr>
            <a:spLocks noGrp="1"/>
          </p:cNvSpPr>
          <p:nvPr>
            <p:ph type="sldNum" sz="quarter" idx="12"/>
          </p:nvPr>
        </p:nvSpPr>
        <p:spPr/>
        <p:txBody>
          <a:bodyPr/>
          <a:lstStyle/>
          <a:p>
            <a:fld id="{349CC6A1-587A-4E2C-8F92-37B1419E1050}" type="slidenum">
              <a:rPr lang="en-US" smtClean="0"/>
              <a:t>‹#›</a:t>
            </a:fld>
            <a:endParaRPr lang="en-US"/>
          </a:p>
        </p:txBody>
      </p:sp>
    </p:spTree>
    <p:extLst>
      <p:ext uri="{BB962C8B-B14F-4D97-AF65-F5344CB8AC3E}">
        <p14:creationId xmlns:p14="http://schemas.microsoft.com/office/powerpoint/2010/main" val="291963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B534-5C22-4510-B5DD-0CAA66BF05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E9F0D3-9BFC-4CAA-9AE6-4BABE4275506}"/>
              </a:ext>
            </a:extLst>
          </p:cNvPr>
          <p:cNvSpPr>
            <a:spLocks noGrp="1"/>
          </p:cNvSpPr>
          <p:nvPr>
            <p:ph type="dt" sz="half" idx="10"/>
          </p:nvPr>
        </p:nvSpPr>
        <p:spPr/>
        <p:txBody>
          <a:bodyPr/>
          <a:lstStyle/>
          <a:p>
            <a:fld id="{6A99883F-B5FF-4E8D-B5C5-FE9734487810}" type="datetimeFigureOut">
              <a:rPr lang="en-US" smtClean="0"/>
              <a:t>6/12/2023</a:t>
            </a:fld>
            <a:endParaRPr lang="en-US"/>
          </a:p>
        </p:txBody>
      </p:sp>
      <p:sp>
        <p:nvSpPr>
          <p:cNvPr id="4" name="Footer Placeholder 3">
            <a:extLst>
              <a:ext uri="{FF2B5EF4-FFF2-40B4-BE49-F238E27FC236}">
                <a16:creationId xmlns:a16="http://schemas.microsoft.com/office/drawing/2014/main" id="{A7D8D705-B56F-458E-B50A-A810232EB5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5B9C96-F60A-4AB6-9D6B-D7670FBE5D7B}"/>
              </a:ext>
            </a:extLst>
          </p:cNvPr>
          <p:cNvSpPr>
            <a:spLocks noGrp="1"/>
          </p:cNvSpPr>
          <p:nvPr>
            <p:ph type="sldNum" sz="quarter" idx="12"/>
          </p:nvPr>
        </p:nvSpPr>
        <p:spPr/>
        <p:txBody>
          <a:bodyPr/>
          <a:lstStyle/>
          <a:p>
            <a:fld id="{349CC6A1-587A-4E2C-8F92-37B1419E1050}" type="slidenum">
              <a:rPr lang="en-US" smtClean="0"/>
              <a:t>‹#›</a:t>
            </a:fld>
            <a:endParaRPr lang="en-US"/>
          </a:p>
        </p:txBody>
      </p:sp>
    </p:spTree>
    <p:extLst>
      <p:ext uri="{BB962C8B-B14F-4D97-AF65-F5344CB8AC3E}">
        <p14:creationId xmlns:p14="http://schemas.microsoft.com/office/powerpoint/2010/main" val="135529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27BA51-5BC0-4292-A449-73BBA7FBC105}"/>
              </a:ext>
            </a:extLst>
          </p:cNvPr>
          <p:cNvSpPr>
            <a:spLocks noGrp="1"/>
          </p:cNvSpPr>
          <p:nvPr>
            <p:ph type="dt" sz="half" idx="10"/>
          </p:nvPr>
        </p:nvSpPr>
        <p:spPr/>
        <p:txBody>
          <a:bodyPr/>
          <a:lstStyle/>
          <a:p>
            <a:fld id="{6A99883F-B5FF-4E8D-B5C5-FE9734487810}" type="datetimeFigureOut">
              <a:rPr lang="en-US" smtClean="0"/>
              <a:t>6/12/2023</a:t>
            </a:fld>
            <a:endParaRPr lang="en-US"/>
          </a:p>
        </p:txBody>
      </p:sp>
      <p:sp>
        <p:nvSpPr>
          <p:cNvPr id="3" name="Footer Placeholder 2">
            <a:extLst>
              <a:ext uri="{FF2B5EF4-FFF2-40B4-BE49-F238E27FC236}">
                <a16:creationId xmlns:a16="http://schemas.microsoft.com/office/drawing/2014/main" id="{38216C4B-4790-4BEB-8BDB-6B8E825197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2284C4-4225-41DE-8031-4701EB2117AC}"/>
              </a:ext>
            </a:extLst>
          </p:cNvPr>
          <p:cNvSpPr>
            <a:spLocks noGrp="1"/>
          </p:cNvSpPr>
          <p:nvPr>
            <p:ph type="sldNum" sz="quarter" idx="12"/>
          </p:nvPr>
        </p:nvSpPr>
        <p:spPr/>
        <p:txBody>
          <a:bodyPr/>
          <a:lstStyle/>
          <a:p>
            <a:fld id="{349CC6A1-587A-4E2C-8F92-37B1419E1050}" type="slidenum">
              <a:rPr lang="en-US" smtClean="0"/>
              <a:t>‹#›</a:t>
            </a:fld>
            <a:endParaRPr lang="en-US"/>
          </a:p>
        </p:txBody>
      </p:sp>
    </p:spTree>
    <p:extLst>
      <p:ext uri="{BB962C8B-B14F-4D97-AF65-F5344CB8AC3E}">
        <p14:creationId xmlns:p14="http://schemas.microsoft.com/office/powerpoint/2010/main" val="156149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845B-65FD-4B52-8392-5F2680F9D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A40012-817B-4FCD-8391-83E625C1DF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287D6C-826B-4407-966F-A523D3DC9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4C0DD-A123-4A55-8780-54341AF93038}"/>
              </a:ext>
            </a:extLst>
          </p:cNvPr>
          <p:cNvSpPr>
            <a:spLocks noGrp="1"/>
          </p:cNvSpPr>
          <p:nvPr>
            <p:ph type="dt" sz="half" idx="10"/>
          </p:nvPr>
        </p:nvSpPr>
        <p:spPr/>
        <p:txBody>
          <a:bodyPr/>
          <a:lstStyle/>
          <a:p>
            <a:fld id="{6A99883F-B5FF-4E8D-B5C5-FE9734487810}" type="datetimeFigureOut">
              <a:rPr lang="en-US" smtClean="0"/>
              <a:t>6/12/2023</a:t>
            </a:fld>
            <a:endParaRPr lang="en-US"/>
          </a:p>
        </p:txBody>
      </p:sp>
      <p:sp>
        <p:nvSpPr>
          <p:cNvPr id="6" name="Footer Placeholder 5">
            <a:extLst>
              <a:ext uri="{FF2B5EF4-FFF2-40B4-BE49-F238E27FC236}">
                <a16:creationId xmlns:a16="http://schemas.microsoft.com/office/drawing/2014/main" id="{24D10EF3-F849-452F-95C7-96315563E8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9F6B5-5EB6-438C-9ECE-9B321A36D5B1}"/>
              </a:ext>
            </a:extLst>
          </p:cNvPr>
          <p:cNvSpPr>
            <a:spLocks noGrp="1"/>
          </p:cNvSpPr>
          <p:nvPr>
            <p:ph type="sldNum" sz="quarter" idx="12"/>
          </p:nvPr>
        </p:nvSpPr>
        <p:spPr/>
        <p:txBody>
          <a:bodyPr/>
          <a:lstStyle/>
          <a:p>
            <a:fld id="{349CC6A1-587A-4E2C-8F92-37B1419E1050}" type="slidenum">
              <a:rPr lang="en-US" smtClean="0"/>
              <a:t>‹#›</a:t>
            </a:fld>
            <a:endParaRPr lang="en-US"/>
          </a:p>
        </p:txBody>
      </p:sp>
    </p:spTree>
    <p:extLst>
      <p:ext uri="{BB962C8B-B14F-4D97-AF65-F5344CB8AC3E}">
        <p14:creationId xmlns:p14="http://schemas.microsoft.com/office/powerpoint/2010/main" val="263764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1140-2EA5-4E34-AF0C-6C2026C58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809D60-37B7-4812-BD5D-504E1CD8BE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A4D175-D7AF-4B7E-95DD-DA295ABF2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5F1DA1-06EB-4576-9A9B-24A8B1C0B35C}"/>
              </a:ext>
            </a:extLst>
          </p:cNvPr>
          <p:cNvSpPr>
            <a:spLocks noGrp="1"/>
          </p:cNvSpPr>
          <p:nvPr>
            <p:ph type="dt" sz="half" idx="10"/>
          </p:nvPr>
        </p:nvSpPr>
        <p:spPr/>
        <p:txBody>
          <a:bodyPr/>
          <a:lstStyle/>
          <a:p>
            <a:fld id="{6A99883F-B5FF-4E8D-B5C5-FE9734487810}" type="datetimeFigureOut">
              <a:rPr lang="en-US" smtClean="0"/>
              <a:t>6/12/2023</a:t>
            </a:fld>
            <a:endParaRPr lang="en-US"/>
          </a:p>
        </p:txBody>
      </p:sp>
      <p:sp>
        <p:nvSpPr>
          <p:cNvPr id="6" name="Footer Placeholder 5">
            <a:extLst>
              <a:ext uri="{FF2B5EF4-FFF2-40B4-BE49-F238E27FC236}">
                <a16:creationId xmlns:a16="http://schemas.microsoft.com/office/drawing/2014/main" id="{8BFC7B32-FE13-4B33-8CF8-B2C282D8B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BC1EF-351F-4D67-B4A0-0FB9273E245C}"/>
              </a:ext>
            </a:extLst>
          </p:cNvPr>
          <p:cNvSpPr>
            <a:spLocks noGrp="1"/>
          </p:cNvSpPr>
          <p:nvPr>
            <p:ph type="sldNum" sz="quarter" idx="12"/>
          </p:nvPr>
        </p:nvSpPr>
        <p:spPr/>
        <p:txBody>
          <a:bodyPr/>
          <a:lstStyle/>
          <a:p>
            <a:fld id="{349CC6A1-587A-4E2C-8F92-37B1419E1050}" type="slidenum">
              <a:rPr lang="en-US" smtClean="0"/>
              <a:t>‹#›</a:t>
            </a:fld>
            <a:endParaRPr lang="en-US"/>
          </a:p>
        </p:txBody>
      </p:sp>
    </p:spTree>
    <p:extLst>
      <p:ext uri="{BB962C8B-B14F-4D97-AF65-F5344CB8AC3E}">
        <p14:creationId xmlns:p14="http://schemas.microsoft.com/office/powerpoint/2010/main" val="126387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C2C6D-1E3A-4679-BB20-CEC59521BC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BC632C-95BA-4B79-B730-05E326BAD0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6F7EA-E3A5-4286-9AFB-FB5A0BB827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9883F-B5FF-4E8D-B5C5-FE9734487810}" type="datetimeFigureOut">
              <a:rPr lang="en-US" smtClean="0"/>
              <a:t>6/12/2023</a:t>
            </a:fld>
            <a:endParaRPr lang="en-US"/>
          </a:p>
        </p:txBody>
      </p:sp>
      <p:sp>
        <p:nvSpPr>
          <p:cNvPr id="5" name="Footer Placeholder 4">
            <a:extLst>
              <a:ext uri="{FF2B5EF4-FFF2-40B4-BE49-F238E27FC236}">
                <a16:creationId xmlns:a16="http://schemas.microsoft.com/office/drawing/2014/main" id="{44898406-DEEC-466F-8337-63C764585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7BBDFE-BB8A-4DCF-A662-5F59200D53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CC6A1-587A-4E2C-8F92-37B1419E1050}" type="slidenum">
              <a:rPr lang="en-US" smtClean="0"/>
              <a:t>‹#›</a:t>
            </a:fld>
            <a:endParaRPr lang="en-US"/>
          </a:p>
        </p:txBody>
      </p:sp>
    </p:spTree>
    <p:extLst>
      <p:ext uri="{BB962C8B-B14F-4D97-AF65-F5344CB8AC3E}">
        <p14:creationId xmlns:p14="http://schemas.microsoft.com/office/powerpoint/2010/main" val="2217664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a:p>
        </p:txBody>
      </p:sp>
      <p:pic>
        <p:nvPicPr>
          <p:cNvPr id="11" name="Picture 10" descr="Logo&#10;&#10;Description automatically generated">
            <a:extLst>
              <a:ext uri="{FF2B5EF4-FFF2-40B4-BE49-F238E27FC236}">
                <a16:creationId xmlns:a16="http://schemas.microsoft.com/office/drawing/2014/main" id="{4809C45F-0B03-4ABC-88F1-395E34A86A19}"/>
              </a:ext>
            </a:extLst>
          </p:cNvPr>
          <p:cNvPicPr>
            <a:picLocks noChangeAspect="1"/>
          </p:cNvPicPr>
          <p:nvPr userDrawn="1"/>
        </p:nvPicPr>
        <p:blipFill>
          <a:blip r:embed="rId27"/>
          <a:stretch>
            <a:fillRect/>
          </a:stretch>
        </p:blipFill>
        <p:spPr>
          <a:xfrm>
            <a:off x="11049470" y="6189618"/>
            <a:ext cx="556841" cy="579264"/>
          </a:xfrm>
          <a:prstGeom prst="rect">
            <a:avLst/>
          </a:prstGeom>
        </p:spPr>
      </p:pic>
      <p:pic>
        <p:nvPicPr>
          <p:cNvPr id="14" name="Picture 13" descr="A picture containing text, gambling house, room&#10;&#10;Description automatically generated">
            <a:extLst>
              <a:ext uri="{FF2B5EF4-FFF2-40B4-BE49-F238E27FC236}">
                <a16:creationId xmlns:a16="http://schemas.microsoft.com/office/drawing/2014/main" id="{76406749-1EAD-49D4-9279-D4B25B80316E}"/>
              </a:ext>
            </a:extLst>
          </p:cNvPr>
          <p:cNvPicPr>
            <a:picLocks noChangeAspect="1"/>
          </p:cNvPicPr>
          <p:nvPr userDrawn="1"/>
        </p:nvPicPr>
        <p:blipFill>
          <a:blip r:embed="rId28"/>
          <a:stretch>
            <a:fillRect/>
          </a:stretch>
        </p:blipFill>
        <p:spPr>
          <a:xfrm>
            <a:off x="10167729" y="6065257"/>
            <a:ext cx="1041661" cy="804920"/>
          </a:xfrm>
          <a:prstGeom prst="rect">
            <a:avLst/>
          </a:prstGeom>
        </p:spPr>
      </p:pic>
    </p:spTree>
    <p:extLst>
      <p:ext uri="{BB962C8B-B14F-4D97-AF65-F5344CB8AC3E}">
        <p14:creationId xmlns:p14="http://schemas.microsoft.com/office/powerpoint/2010/main" val="181259067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950A77-ADBA-8D91-DA78-A384A0E3C19D}"/>
              </a:ext>
            </a:extLst>
          </p:cNvPr>
          <p:cNvSpPr/>
          <p:nvPr/>
        </p:nvSpPr>
        <p:spPr>
          <a:xfrm>
            <a:off x="0" y="2268"/>
            <a:ext cx="12228284" cy="6855732"/>
          </a:xfrm>
          <a:prstGeom prst="rect">
            <a:avLst/>
          </a:prstGeom>
          <a:solidFill>
            <a:srgbClr val="2D3D62"/>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FFCB318E-6BCE-49C0-9A8F-39B353D6C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852" y="250765"/>
            <a:ext cx="5794260" cy="1645923"/>
          </a:xfrm>
          <a:prstGeom prst="rect">
            <a:avLst/>
          </a:prstGeom>
        </p:spPr>
      </p:pic>
      <p:sp>
        <p:nvSpPr>
          <p:cNvPr id="6" name="TextBox 5">
            <a:extLst>
              <a:ext uri="{FF2B5EF4-FFF2-40B4-BE49-F238E27FC236}">
                <a16:creationId xmlns:a16="http://schemas.microsoft.com/office/drawing/2014/main" id="{0F9D70E9-864E-4035-8BA8-1990C416C0A7}"/>
              </a:ext>
            </a:extLst>
          </p:cNvPr>
          <p:cNvSpPr txBox="1"/>
          <p:nvPr/>
        </p:nvSpPr>
        <p:spPr>
          <a:xfrm>
            <a:off x="796801" y="5101406"/>
            <a:ext cx="10284361" cy="1754326"/>
          </a:xfrm>
          <a:prstGeom prst="rect">
            <a:avLst/>
          </a:prstGeom>
          <a:noFill/>
          <a:effectLst>
            <a:outerShdw blurRad="76200" dist="139700" dir="2700000" sy="-23000" kx="-800400" algn="bl" rotWithShape="0">
              <a:schemeClr val="bg1"/>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Lucida Grande"/>
                <a:ea typeface="+mn-ea"/>
                <a:cs typeface="+mn-cs"/>
              </a:rPr>
              <a:t>Melissa Muroff</a:t>
            </a:r>
            <a:br>
              <a:rPr kumimoji="0" lang="en-US" sz="3600" b="0" i="0" u="none" strike="noStrike" kern="1200" cap="none" spc="0" normalizeH="0" baseline="0" noProof="0">
                <a:ln>
                  <a:noFill/>
                </a:ln>
                <a:solidFill>
                  <a:srgbClr val="212529"/>
                </a:solidFill>
                <a:effectLst/>
                <a:uLnTx/>
                <a:uFillTx/>
                <a:latin typeface="Lucida Grande"/>
                <a:ea typeface="+mn-ea"/>
                <a:cs typeface="+mn-cs"/>
              </a:rPr>
            </a:br>
            <a:r>
              <a:rPr kumimoji="0" lang="en-US" sz="3600" b="0" i="0" u="none" strike="noStrike" kern="1200" cap="none" spc="0" normalizeH="0" baseline="0" noProof="0">
                <a:ln>
                  <a:noFill/>
                </a:ln>
                <a:solidFill>
                  <a:srgbClr val="0B9444"/>
                </a:solidFill>
                <a:effectLst/>
                <a:uLnTx/>
                <a:uFillTx/>
                <a:latin typeface="Lucida Grande"/>
                <a:ea typeface="+mn-ea"/>
                <a:cs typeface="+mn-cs"/>
              </a:rPr>
              <a:t>Program Coordinator, Chester Partnership for Safe Neighborhoods, Chief, Environmental Crimes Unit</a:t>
            </a:r>
          </a:p>
        </p:txBody>
      </p:sp>
      <p:pic>
        <p:nvPicPr>
          <p:cNvPr id="4" name="Picture 3">
            <a:extLst>
              <a:ext uri="{FF2B5EF4-FFF2-40B4-BE49-F238E27FC236}">
                <a16:creationId xmlns:a16="http://schemas.microsoft.com/office/drawing/2014/main" id="{2CE1BE9D-E086-42C6-B7F5-2C26B267F1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80367" y="1703185"/>
            <a:ext cx="2431263" cy="3400368"/>
          </a:xfrm>
          <a:prstGeom prst="rect">
            <a:avLst/>
          </a:prstGeom>
        </p:spPr>
      </p:pic>
    </p:spTree>
    <p:extLst>
      <p:ext uri="{BB962C8B-B14F-4D97-AF65-F5344CB8AC3E}">
        <p14:creationId xmlns:p14="http://schemas.microsoft.com/office/powerpoint/2010/main" val="256743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road with trash on the side&#10;&#10;Description automatically generated with low confidence">
            <a:extLst>
              <a:ext uri="{FF2B5EF4-FFF2-40B4-BE49-F238E27FC236}">
                <a16:creationId xmlns:a16="http://schemas.microsoft.com/office/drawing/2014/main" id="{4D639BA6-98AC-410C-BB34-963045D37276}"/>
              </a:ext>
            </a:extLst>
          </p:cNvPr>
          <p:cNvPicPr>
            <a:picLocks noGrp="1" noChangeAspect="1"/>
          </p:cNvPicPr>
          <p:nvPr>
            <p:ph type="pic" idx="1"/>
          </p:nvPr>
        </p:nvPicPr>
        <p:blipFill>
          <a:blip r:embed="rId3"/>
          <a:srcRect l="7192" r="7192"/>
          <a:stretch>
            <a:fillRect/>
          </a:stretch>
        </p:blipFill>
        <p:spPr>
          <a:xfrm>
            <a:off x="4771859" y="359998"/>
            <a:ext cx="6579708" cy="5764938"/>
          </a:xfrm>
        </p:spPr>
      </p:pic>
      <p:sp>
        <p:nvSpPr>
          <p:cNvPr id="3" name="Title 2">
            <a:extLst>
              <a:ext uri="{FF2B5EF4-FFF2-40B4-BE49-F238E27FC236}">
                <a16:creationId xmlns:a16="http://schemas.microsoft.com/office/drawing/2014/main" id="{AF9AEF23-EEA2-4703-926D-1E741027112D}"/>
              </a:ext>
            </a:extLst>
          </p:cNvPr>
          <p:cNvSpPr>
            <a:spLocks noGrp="1"/>
          </p:cNvSpPr>
          <p:nvPr>
            <p:ph type="title"/>
          </p:nvPr>
        </p:nvSpPr>
        <p:spPr>
          <a:xfrm>
            <a:off x="359999" y="359998"/>
            <a:ext cx="4186799" cy="1494698"/>
          </a:xfrm>
        </p:spPr>
        <p:txBody>
          <a:bodyPr/>
          <a:lstStyle/>
          <a:p>
            <a:r>
              <a:rPr lang="en-US"/>
              <a:t>CPSN – Illegal Dumping Deterrence Program</a:t>
            </a:r>
          </a:p>
        </p:txBody>
      </p:sp>
      <p:sp>
        <p:nvSpPr>
          <p:cNvPr id="4" name="Text Placeholder 3">
            <a:extLst>
              <a:ext uri="{FF2B5EF4-FFF2-40B4-BE49-F238E27FC236}">
                <a16:creationId xmlns:a16="http://schemas.microsoft.com/office/drawing/2014/main" id="{E3BBDD4E-39CF-4CD0-AAC0-2065E632E1DF}"/>
              </a:ext>
            </a:extLst>
          </p:cNvPr>
          <p:cNvSpPr>
            <a:spLocks noGrp="1"/>
          </p:cNvSpPr>
          <p:nvPr>
            <p:ph type="body" sz="half" idx="13"/>
          </p:nvPr>
        </p:nvSpPr>
        <p:spPr>
          <a:xfrm>
            <a:off x="359999" y="2294661"/>
            <a:ext cx="4186799" cy="3273721"/>
          </a:xfrm>
        </p:spPr>
        <p:txBody>
          <a:bodyPr/>
          <a:lstStyle/>
          <a:p>
            <a:pPr marL="0" indent="0">
              <a:buNone/>
            </a:pPr>
            <a:r>
              <a:rPr lang="en-US" sz="2400" b="1"/>
              <a:t>Team + Stakeholders</a:t>
            </a:r>
            <a:endParaRPr lang="en-US" sz="2400"/>
          </a:p>
          <a:p>
            <a:pPr marL="0" indent="0">
              <a:buNone/>
            </a:pPr>
            <a:r>
              <a:rPr lang="en-US" sz="1800"/>
              <a:t>Chester Office of the Mayor</a:t>
            </a:r>
          </a:p>
          <a:p>
            <a:pPr marL="0" indent="0">
              <a:buNone/>
            </a:pPr>
            <a:r>
              <a:rPr lang="en-US" sz="1800"/>
              <a:t>Chester Dept. of Public Works</a:t>
            </a:r>
          </a:p>
          <a:p>
            <a:pPr marL="0" indent="0">
              <a:buNone/>
            </a:pPr>
            <a:r>
              <a:rPr lang="en-US" sz="1800"/>
              <a:t>Chester Dept. of Licenses &amp; Inspections</a:t>
            </a:r>
          </a:p>
          <a:p>
            <a:pPr marL="0" indent="0">
              <a:buNone/>
            </a:pPr>
            <a:r>
              <a:rPr lang="en-US" sz="1800"/>
              <a:t>Chester Economic Development Authority</a:t>
            </a:r>
          </a:p>
          <a:p>
            <a:pPr marL="0" indent="0">
              <a:buNone/>
            </a:pPr>
            <a:r>
              <a:rPr lang="en-US" sz="1800"/>
              <a:t>Chester Dept. of Planning</a:t>
            </a:r>
          </a:p>
          <a:p>
            <a:pPr marL="0" indent="0">
              <a:buNone/>
            </a:pPr>
            <a:r>
              <a:rPr lang="en-US" sz="1800"/>
              <a:t>Chester City Engineer</a:t>
            </a:r>
          </a:p>
          <a:p>
            <a:pPr marL="0" indent="0">
              <a:buNone/>
            </a:pPr>
            <a:r>
              <a:rPr lang="en-US" sz="1800"/>
              <a:t>Chester Police Dept.</a:t>
            </a:r>
          </a:p>
          <a:p>
            <a:pPr marL="0" indent="0">
              <a:buNone/>
            </a:pPr>
            <a:r>
              <a:rPr lang="en-US" sz="1800"/>
              <a:t>Municipal District Judges</a:t>
            </a:r>
          </a:p>
          <a:p>
            <a:pPr marL="0" indent="0">
              <a:buNone/>
            </a:pPr>
            <a:r>
              <a:rPr lang="en-US" sz="1800"/>
              <a:t>Delaware County DA’s Office</a:t>
            </a:r>
          </a:p>
          <a:p>
            <a:endParaRPr lang="en-US" sz="1800"/>
          </a:p>
        </p:txBody>
      </p:sp>
      <p:sp>
        <p:nvSpPr>
          <p:cNvPr id="5" name="Slide Number Placeholder 4">
            <a:extLst>
              <a:ext uri="{FF2B5EF4-FFF2-40B4-BE49-F238E27FC236}">
                <a16:creationId xmlns:a16="http://schemas.microsoft.com/office/drawing/2014/main" id="{31053630-9CE3-41C8-A1FC-6F54165BDD8A}"/>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6056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A7C1E2-1748-40FE-B356-2E1AD27B8CA2}"/>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CA45CF85-50C1-42C7-A805-CE6404F3B2F3}"/>
              </a:ext>
            </a:extLst>
          </p:cNvPr>
          <p:cNvSpPr>
            <a:spLocks noGrp="1"/>
          </p:cNvSpPr>
          <p:nvPr>
            <p:ph type="ctrTitle"/>
          </p:nvPr>
        </p:nvSpPr>
        <p:spPr/>
        <p:txBody>
          <a:bodyPr/>
          <a:lstStyle/>
          <a:p>
            <a:r>
              <a:rPr lang="en-US"/>
              <a:t>Other Advances in Sustainability</a:t>
            </a:r>
          </a:p>
        </p:txBody>
      </p:sp>
      <p:sp>
        <p:nvSpPr>
          <p:cNvPr id="6" name="Subtitle 5">
            <a:extLst>
              <a:ext uri="{FF2B5EF4-FFF2-40B4-BE49-F238E27FC236}">
                <a16:creationId xmlns:a16="http://schemas.microsoft.com/office/drawing/2014/main" id="{F9517D3E-7CA3-4A07-A410-B022518E3059}"/>
              </a:ext>
            </a:extLst>
          </p:cNvPr>
          <p:cNvSpPr>
            <a:spLocks noGrp="1"/>
          </p:cNvSpPr>
          <p:nvPr>
            <p:ph type="subTitle" idx="1"/>
          </p:nvPr>
        </p:nvSpPr>
        <p:spPr/>
        <p:txBody>
          <a:bodyPr/>
          <a:lstStyle/>
          <a:p>
            <a:r>
              <a:rPr lang="en-US"/>
              <a:t>Delaware County DA’s Office</a:t>
            </a:r>
          </a:p>
        </p:txBody>
      </p:sp>
      <p:sp>
        <p:nvSpPr>
          <p:cNvPr id="9" name="Content Placeholder 5">
            <a:extLst>
              <a:ext uri="{FF2B5EF4-FFF2-40B4-BE49-F238E27FC236}">
                <a16:creationId xmlns:a16="http://schemas.microsoft.com/office/drawing/2014/main" id="{29E33E18-E46F-420E-B0B5-CA63575FD475}"/>
              </a:ext>
            </a:extLst>
          </p:cNvPr>
          <p:cNvSpPr>
            <a:spLocks noGrp="1"/>
          </p:cNvSpPr>
          <p:nvPr>
            <p:ph idx="13"/>
          </p:nvPr>
        </p:nvSpPr>
        <p:spPr>
          <a:xfrm>
            <a:off x="469310" y="3314700"/>
            <a:ext cx="5097101" cy="1954530"/>
          </a:xfrm>
        </p:spPr>
        <p:txBody>
          <a:bodyPr/>
          <a:lstStyle/>
          <a:p>
            <a:pPr marL="0" indent="0">
              <a:lnSpc>
                <a:spcPct val="100000"/>
              </a:lnSpc>
              <a:buNone/>
            </a:pPr>
            <a:r>
              <a:rPr lang="en-US" sz="2000"/>
              <a:t>Through its Environmental Crimes Unit and Law Unit, the Delaware County DA’s Office has used its statutory authority to pursue settlements to address large scale environmental and public health impacts in Delaware County.</a:t>
            </a:r>
          </a:p>
          <a:p>
            <a:pPr marL="0" indent="0">
              <a:lnSpc>
                <a:spcPct val="100000"/>
              </a:lnSpc>
              <a:spcBef>
                <a:spcPts val="600"/>
              </a:spcBef>
              <a:buNone/>
            </a:pPr>
            <a:endParaRPr lang="en-US" sz="2000" noProof="1"/>
          </a:p>
        </p:txBody>
      </p:sp>
    </p:spTree>
    <p:extLst>
      <p:ext uri="{BB962C8B-B14F-4D97-AF65-F5344CB8AC3E}">
        <p14:creationId xmlns:p14="http://schemas.microsoft.com/office/powerpoint/2010/main" val="611390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196A-A76D-47F1-A8FB-7438D050CE4B}"/>
              </a:ext>
            </a:extLst>
          </p:cNvPr>
          <p:cNvSpPr>
            <a:spLocks noGrp="1"/>
          </p:cNvSpPr>
          <p:nvPr>
            <p:ph type="title"/>
          </p:nvPr>
        </p:nvSpPr>
        <p:spPr/>
        <p:txBody>
          <a:bodyPr/>
          <a:lstStyle/>
          <a:p>
            <a:r>
              <a:rPr lang="en-US"/>
              <a:t>Office of the District Attorney - Commitment to Sustainability</a:t>
            </a:r>
          </a:p>
        </p:txBody>
      </p:sp>
      <p:sp>
        <p:nvSpPr>
          <p:cNvPr id="8" name="Content Placeholder 7">
            <a:extLst>
              <a:ext uri="{FF2B5EF4-FFF2-40B4-BE49-F238E27FC236}">
                <a16:creationId xmlns:a16="http://schemas.microsoft.com/office/drawing/2014/main" id="{AD5B11C5-EB75-4884-ADDC-73EA04FE9FCE}"/>
              </a:ext>
            </a:extLst>
          </p:cNvPr>
          <p:cNvSpPr>
            <a:spLocks noGrp="1"/>
          </p:cNvSpPr>
          <p:nvPr>
            <p:ph idx="1"/>
          </p:nvPr>
        </p:nvSpPr>
        <p:spPr/>
        <p:txBody>
          <a:bodyPr/>
          <a:lstStyle/>
          <a:p>
            <a:r>
              <a:rPr lang="en-US" sz="2400" b="1"/>
              <a:t>PFAS Litigation</a:t>
            </a:r>
            <a:br>
              <a:rPr lang="en-US"/>
            </a:br>
            <a:endParaRPr lang="en-US"/>
          </a:p>
        </p:txBody>
      </p:sp>
      <p:sp>
        <p:nvSpPr>
          <p:cNvPr id="5" name="Content Placeholder 4">
            <a:extLst>
              <a:ext uri="{FF2B5EF4-FFF2-40B4-BE49-F238E27FC236}">
                <a16:creationId xmlns:a16="http://schemas.microsoft.com/office/drawing/2014/main" id="{A444DFB7-7E28-41B4-9BF9-BE436E0FC9E8}"/>
              </a:ext>
            </a:extLst>
          </p:cNvPr>
          <p:cNvSpPr>
            <a:spLocks noGrp="1"/>
          </p:cNvSpPr>
          <p:nvPr>
            <p:ph idx="14"/>
          </p:nvPr>
        </p:nvSpPr>
        <p:spPr/>
        <p:txBody>
          <a:bodyPr/>
          <a:lstStyle/>
          <a:p>
            <a:pPr marL="0" indent="0">
              <a:buNone/>
            </a:pPr>
            <a:r>
              <a:rPr lang="en-US"/>
              <a:t>On May 17, 2021, the Delaware County DA’s Office filed a lawsuit against 3M, Chemours, DuPont, and other alleged manufactures of AFFF, for their role in the contamination of three Delaware County sites. This suit has been transferred to a large multidistrict litigation currently pending before the Federal South Carolina District Court.</a:t>
            </a:r>
            <a:endParaRPr lang="en-US" noProof="1"/>
          </a:p>
          <a:p>
            <a:pPr marL="0" indent="0">
              <a:buNone/>
            </a:pPr>
            <a:endParaRPr lang="en-US"/>
          </a:p>
          <a:p>
            <a:endParaRPr lang="en-US"/>
          </a:p>
        </p:txBody>
      </p:sp>
      <p:sp>
        <p:nvSpPr>
          <p:cNvPr id="9" name="Content Placeholder 8">
            <a:extLst>
              <a:ext uri="{FF2B5EF4-FFF2-40B4-BE49-F238E27FC236}">
                <a16:creationId xmlns:a16="http://schemas.microsoft.com/office/drawing/2014/main" id="{C1931C4D-A892-4FF3-8E0D-09189255CCF9}"/>
              </a:ext>
            </a:extLst>
          </p:cNvPr>
          <p:cNvSpPr>
            <a:spLocks noGrp="1"/>
          </p:cNvSpPr>
          <p:nvPr>
            <p:ph idx="17"/>
          </p:nvPr>
        </p:nvSpPr>
        <p:spPr/>
        <p:txBody>
          <a:bodyPr/>
          <a:lstStyle/>
          <a:p>
            <a:r>
              <a:rPr lang="en-US" sz="2400" b="1"/>
              <a:t>Mariner East Pipeline Investigation</a:t>
            </a:r>
            <a:br>
              <a:rPr lang="en-US"/>
            </a:br>
            <a:endParaRPr lang="en-US"/>
          </a:p>
        </p:txBody>
      </p:sp>
      <p:sp>
        <p:nvSpPr>
          <p:cNvPr id="6" name="Content Placeholder 5">
            <a:extLst>
              <a:ext uri="{FF2B5EF4-FFF2-40B4-BE49-F238E27FC236}">
                <a16:creationId xmlns:a16="http://schemas.microsoft.com/office/drawing/2014/main" id="{8F1F20C0-022B-4E7D-BF64-E9B2AFE01D1E}"/>
              </a:ext>
            </a:extLst>
          </p:cNvPr>
          <p:cNvSpPr>
            <a:spLocks noGrp="1"/>
          </p:cNvSpPr>
          <p:nvPr>
            <p:ph idx="15"/>
          </p:nvPr>
        </p:nvSpPr>
        <p:spPr/>
        <p:txBody>
          <a:bodyPr/>
          <a:lstStyle/>
          <a:p>
            <a:pPr marL="0" indent="0">
              <a:buNone/>
            </a:pPr>
            <a:r>
              <a:rPr lang="en-US"/>
              <a:t>The Delaware County DA’s Office actively supported the Attorney General’s Grand Jury investigation of the Mariner East Pipeline construction. As a result, Energy Transfer, L.P., the pipeline operator, was charged with and convicted of 48 criminal charges. The August 5, 2022 plea agreement includes a $10M payment to make the most damaged water sources safer.</a:t>
            </a:r>
          </a:p>
        </p:txBody>
      </p:sp>
      <p:sp>
        <p:nvSpPr>
          <p:cNvPr id="10" name="Content Placeholder 9">
            <a:extLst>
              <a:ext uri="{FF2B5EF4-FFF2-40B4-BE49-F238E27FC236}">
                <a16:creationId xmlns:a16="http://schemas.microsoft.com/office/drawing/2014/main" id="{09A5516D-8C31-4428-AF93-D3D26BBCBCDF}"/>
              </a:ext>
            </a:extLst>
          </p:cNvPr>
          <p:cNvSpPr>
            <a:spLocks noGrp="1"/>
          </p:cNvSpPr>
          <p:nvPr>
            <p:ph idx="18"/>
          </p:nvPr>
        </p:nvSpPr>
        <p:spPr/>
        <p:txBody>
          <a:bodyPr/>
          <a:lstStyle/>
          <a:p>
            <a:r>
              <a:rPr lang="en-US" sz="2400" b="1"/>
              <a:t>Opioid Settlement</a:t>
            </a:r>
            <a:endParaRPr lang="en-US"/>
          </a:p>
        </p:txBody>
      </p:sp>
      <p:sp>
        <p:nvSpPr>
          <p:cNvPr id="7" name="Content Placeholder 6">
            <a:extLst>
              <a:ext uri="{FF2B5EF4-FFF2-40B4-BE49-F238E27FC236}">
                <a16:creationId xmlns:a16="http://schemas.microsoft.com/office/drawing/2014/main" id="{9356C085-A0B2-4CAD-B8CD-22F8E31F72C7}"/>
              </a:ext>
            </a:extLst>
          </p:cNvPr>
          <p:cNvSpPr>
            <a:spLocks noGrp="1"/>
          </p:cNvSpPr>
          <p:nvPr>
            <p:ph idx="16"/>
          </p:nvPr>
        </p:nvSpPr>
        <p:spPr/>
        <p:txBody>
          <a:bodyPr/>
          <a:lstStyle/>
          <a:p>
            <a:pPr marL="0" indent="0">
              <a:buNone/>
            </a:pPr>
            <a:r>
              <a:rPr lang="en-US"/>
              <a:t>In 2022, the Delaware County DA’s Office played a key role leading to the historic $65M opioid settlement with pharmaceutical distributors. As a result, the County is receiving annual payments of $3.5M for 18 years to support programs related to the impacts of opioid overuse and addiction.</a:t>
            </a:r>
            <a:endParaRPr lang="en-US" noProof="1"/>
          </a:p>
          <a:p>
            <a:endParaRPr lang="en-US"/>
          </a:p>
          <a:p>
            <a:endParaRPr lang="en-US"/>
          </a:p>
        </p:txBody>
      </p:sp>
      <p:sp>
        <p:nvSpPr>
          <p:cNvPr id="11" name="Slide Number Placeholder 10">
            <a:extLst>
              <a:ext uri="{FF2B5EF4-FFF2-40B4-BE49-F238E27FC236}">
                <a16:creationId xmlns:a16="http://schemas.microsoft.com/office/drawing/2014/main" id="{06F0AC6A-5FB2-4428-B693-24FC5DD0F206}"/>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EED5DD59-168F-4F6B-AB07-47174BB3CC9C}"/>
              </a:ext>
            </a:extLst>
          </p:cNvPr>
          <p:cNvSpPr/>
          <p:nvPr/>
        </p:nvSpPr>
        <p:spPr>
          <a:xfrm>
            <a:off x="3878529" y="3725106"/>
            <a:ext cx="392762" cy="362077"/>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a:extLst>
              <a:ext uri="{FF2B5EF4-FFF2-40B4-BE49-F238E27FC236}">
                <a16:creationId xmlns:a16="http://schemas.microsoft.com/office/drawing/2014/main" id="{6C59B616-C785-4951-9AB5-EE2B23190C84}"/>
              </a:ext>
            </a:extLst>
          </p:cNvPr>
          <p:cNvSpPr/>
          <p:nvPr/>
        </p:nvSpPr>
        <p:spPr>
          <a:xfrm>
            <a:off x="7915589" y="3717944"/>
            <a:ext cx="392762" cy="362077"/>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761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p:txBody>
          <a:bodyPr/>
          <a:lstStyle/>
          <a:p>
            <a:r>
              <a:rPr lang="en-US"/>
              <a:t>Thank You</a:t>
            </a:r>
          </a:p>
        </p:txBody>
      </p:sp>
      <p:sp>
        <p:nvSpPr>
          <p:cNvPr id="4" name="Subtitle 3">
            <a:extLst>
              <a:ext uri="{FF2B5EF4-FFF2-40B4-BE49-F238E27FC236}">
                <a16:creationId xmlns:a16="http://schemas.microsoft.com/office/drawing/2014/main" id="{37530160-A714-49C8-85A0-932553905B40}"/>
              </a:ext>
            </a:extLst>
          </p:cNvPr>
          <p:cNvSpPr>
            <a:spLocks noGrp="1"/>
          </p:cNvSpPr>
          <p:nvPr>
            <p:ph type="subTitle" idx="1"/>
          </p:nvPr>
        </p:nvSpPr>
        <p:spPr bwMode="gray"/>
        <p:txBody>
          <a:bodyPr/>
          <a:lstStyle/>
          <a:p>
            <a:r>
              <a:rPr lang="en-US" noProof="1"/>
              <a:t>Melissa Muroff</a:t>
            </a:r>
          </a:p>
          <a:p>
            <a:endParaRPr lang="en-US" noProof="1"/>
          </a:p>
        </p:txBody>
      </p:sp>
      <p:sp>
        <p:nvSpPr>
          <p:cNvPr id="6" name="Text Placeholder 5">
            <a:extLst>
              <a:ext uri="{FF2B5EF4-FFF2-40B4-BE49-F238E27FC236}">
                <a16:creationId xmlns:a16="http://schemas.microsoft.com/office/drawing/2014/main" id="{282CA365-4170-41B8-B4B3-7A2FA6DBD751}"/>
              </a:ext>
            </a:extLst>
          </p:cNvPr>
          <p:cNvSpPr>
            <a:spLocks noGrp="1"/>
          </p:cNvSpPr>
          <p:nvPr>
            <p:ph type="body" sz="quarter" idx="15"/>
          </p:nvPr>
        </p:nvSpPr>
        <p:spPr bwMode="gray"/>
        <p:txBody>
          <a:bodyPr/>
          <a:lstStyle/>
          <a:p>
            <a:r>
              <a:rPr lang="en-US"/>
              <a:t>484-214-7790</a:t>
            </a:r>
          </a:p>
        </p:txBody>
      </p:sp>
      <p:sp>
        <p:nvSpPr>
          <p:cNvPr id="7" name="Text Placeholder 6">
            <a:extLst>
              <a:ext uri="{FF2B5EF4-FFF2-40B4-BE49-F238E27FC236}">
                <a16:creationId xmlns:a16="http://schemas.microsoft.com/office/drawing/2014/main" id="{75739431-ADAD-416E-818C-4B616D2870E5}"/>
              </a:ext>
            </a:extLst>
          </p:cNvPr>
          <p:cNvSpPr>
            <a:spLocks noGrp="1"/>
          </p:cNvSpPr>
          <p:nvPr>
            <p:ph type="body" sz="quarter" idx="16"/>
          </p:nvPr>
        </p:nvSpPr>
        <p:spPr bwMode="gray"/>
        <p:txBody>
          <a:bodyPr/>
          <a:lstStyle/>
          <a:p>
            <a:r>
              <a:rPr lang="en-US"/>
              <a:t>muroffm@co.Delaware.pa.us</a:t>
            </a:r>
          </a:p>
        </p:txBody>
      </p:sp>
      <p:sp>
        <p:nvSpPr>
          <p:cNvPr id="8" name="Text Placeholder 7">
            <a:extLst>
              <a:ext uri="{FF2B5EF4-FFF2-40B4-BE49-F238E27FC236}">
                <a16:creationId xmlns:a16="http://schemas.microsoft.com/office/drawing/2014/main" id="{2258B848-99A6-4681-9D22-50069C0BDE97}"/>
              </a:ext>
            </a:extLst>
          </p:cNvPr>
          <p:cNvSpPr>
            <a:spLocks noGrp="1"/>
          </p:cNvSpPr>
          <p:nvPr>
            <p:ph type="body" sz="quarter" idx="17"/>
          </p:nvPr>
        </p:nvSpPr>
        <p:spPr bwMode="gray"/>
        <p:txBody>
          <a:bodyPr/>
          <a:lstStyle/>
          <a:p>
            <a:r>
              <a:rPr lang="en-US"/>
              <a:t>#delcoda</a:t>
            </a:r>
          </a:p>
        </p:txBody>
      </p:sp>
      <p:pic>
        <p:nvPicPr>
          <p:cNvPr id="12" name="Graphic 11" descr="User" title="Icon - Presenter Name">
            <a:extLst>
              <a:ext uri="{FF2B5EF4-FFF2-40B4-BE49-F238E27FC236}">
                <a16:creationId xmlns:a16="http://schemas.microsoft.com/office/drawing/2014/main" id="{3FD34FCD-807B-4BBC-8AFE-2162CCE29B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11301465" y="3884812"/>
            <a:ext cx="218900" cy="218900"/>
          </a:xfrm>
          <a:prstGeom prst="rect">
            <a:avLst/>
          </a:prstGeom>
        </p:spPr>
      </p:pic>
      <p:pic>
        <p:nvPicPr>
          <p:cNvPr id="14" name="Graphic 13" descr="Smart Phone" title="Icon - Presenter Phone Number">
            <a:extLst>
              <a:ext uri="{FF2B5EF4-FFF2-40B4-BE49-F238E27FC236}">
                <a16:creationId xmlns:a16="http://schemas.microsoft.com/office/drawing/2014/main" id="{E51263B5-564A-401A-810D-0896F97EF0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bwMode="gray">
          <a:xfrm>
            <a:off x="11301465" y="4293572"/>
            <a:ext cx="218900" cy="218900"/>
          </a:xfrm>
          <a:prstGeom prst="rect">
            <a:avLst/>
          </a:prstGeom>
        </p:spPr>
      </p:pic>
      <p:pic>
        <p:nvPicPr>
          <p:cNvPr id="13" name="Graphic 12" descr="Envelope" title="Icon Presenter Email">
            <a:extLst>
              <a:ext uri="{FF2B5EF4-FFF2-40B4-BE49-F238E27FC236}">
                <a16:creationId xmlns:a16="http://schemas.microsoft.com/office/drawing/2014/main" id="{A24A1417-AE3F-44AE-98EB-3E6ADA1E201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11301465" y="4661290"/>
            <a:ext cx="218900" cy="218900"/>
          </a:xfrm>
          <a:prstGeom prst="rect">
            <a:avLst/>
          </a:prstGeom>
        </p:spPr>
      </p:pic>
      <p:pic>
        <p:nvPicPr>
          <p:cNvPr id="15" name="Graphic 14" descr="Link">
            <a:extLst>
              <a:ext uri="{FF2B5EF4-FFF2-40B4-BE49-F238E27FC236}">
                <a16:creationId xmlns:a16="http://schemas.microsoft.com/office/drawing/2014/main" id="{0161B5EF-405A-4DEA-8E00-0A6A7B71F7B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bwMode="gray">
          <a:xfrm>
            <a:off x="11284606" y="5029008"/>
            <a:ext cx="244786" cy="244786"/>
          </a:xfrm>
          <a:prstGeom prst="rect">
            <a:avLst/>
          </a:prstGeom>
        </p:spPr>
      </p:pic>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331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bwMode="gray">
          <a:xfrm>
            <a:off x="6588370" y="1289538"/>
            <a:ext cx="5140986" cy="2632926"/>
          </a:xfrm>
        </p:spPr>
        <p:txBody>
          <a:bodyPr/>
          <a:lstStyle/>
          <a:p>
            <a:pPr algn="ctr"/>
            <a:r>
              <a:rPr lang="en-US" sz="4000" b="1" i="0">
                <a:effectLst/>
                <a:latin typeface="Lucida Grande"/>
              </a:rPr>
              <a:t>Chester Partnership for Safe Neighborhoods:</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bwMode="gray">
          <a:xfrm>
            <a:off x="7285222" y="4138462"/>
            <a:ext cx="4099187" cy="1048939"/>
          </a:xfrm>
        </p:spPr>
        <p:txBody>
          <a:bodyPr/>
          <a:lstStyle/>
          <a:p>
            <a:pPr algn="ctr"/>
            <a:r>
              <a:rPr lang="en-US"/>
              <a:t>Building partnerships to mitigate gun violence and illegal dumping in chester city</a:t>
            </a:r>
            <a:endParaRPr lang="en-US" noProof="1"/>
          </a:p>
          <a:p>
            <a:pPr algn="ctr"/>
            <a:endParaRPr lang="en-US"/>
          </a:p>
        </p:txBody>
      </p:sp>
      <p:sp>
        <p:nvSpPr>
          <p:cNvPr id="4" name="Title 1">
            <a:extLst>
              <a:ext uri="{FF2B5EF4-FFF2-40B4-BE49-F238E27FC236}">
                <a16:creationId xmlns:a16="http://schemas.microsoft.com/office/drawing/2014/main" id="{E0846F44-AA6D-4CF9-B5B1-ED1E88855EE3}"/>
              </a:ext>
            </a:extLst>
          </p:cNvPr>
          <p:cNvSpPr txBox="1">
            <a:spLocks/>
          </p:cNvSpPr>
          <p:nvPr/>
        </p:nvSpPr>
        <p:spPr>
          <a:xfrm>
            <a:off x="113065" y="2059763"/>
            <a:ext cx="4793714" cy="2078699"/>
          </a:xfrm>
          <a:prstGeom prst="rect">
            <a:avLst/>
          </a:prstGeom>
        </p:spPr>
        <p:txBody>
          <a:bodyPr vert="horz" lIns="0" tIns="0" rIns="0" bIns="0" rtlCol="0" anchor="b">
            <a:noAutofit/>
          </a:bodyPr>
          <a:lstStyle>
            <a:lvl1pPr algn="r" defTabSz="914400" rtl="0" eaLnBrk="1" latinLnBrk="0" hangingPunct="1">
              <a:lnSpc>
                <a:spcPts val="5000"/>
              </a:lnSpc>
              <a:spcBef>
                <a:spcPct val="0"/>
              </a:spcBef>
              <a:buNone/>
              <a:defRPr lang="en-ZA" sz="4400" b="1" kern="1200" cap="all" spc="-150" baseline="0">
                <a:solidFill>
                  <a:schemeClr val="bg1"/>
                </a:solid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US" sz="2800" b="1" i="0" u="none" strike="noStrike" kern="1200" cap="all" spc="-150" normalizeH="0" baseline="0" noProof="0">
                <a:ln>
                  <a:noFill/>
                </a:ln>
                <a:solidFill>
                  <a:prstClr val="white"/>
                </a:solidFill>
                <a:effectLst/>
                <a:uLnTx/>
                <a:uFillTx/>
                <a:latin typeface="Corbel"/>
                <a:ea typeface="+mj-ea"/>
                <a:cs typeface="+mj-cs"/>
              </a:rPr>
              <a:t>2023 Delaware county sustainability conference</a:t>
            </a:r>
          </a:p>
        </p:txBody>
      </p:sp>
    </p:spTree>
    <p:extLst>
      <p:ext uri="{BB962C8B-B14F-4D97-AF65-F5344CB8AC3E}">
        <p14:creationId xmlns:p14="http://schemas.microsoft.com/office/powerpoint/2010/main" val="306933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0207-00CD-446E-91FD-D9D5F07D020A}"/>
              </a:ext>
            </a:extLst>
          </p:cNvPr>
          <p:cNvSpPr>
            <a:spLocks noGrp="1"/>
          </p:cNvSpPr>
          <p:nvPr>
            <p:ph type="title"/>
          </p:nvPr>
        </p:nvSpPr>
        <p:spPr>
          <a:xfrm>
            <a:off x="503999" y="2264228"/>
            <a:ext cx="5009613" cy="2078699"/>
          </a:xfrm>
        </p:spPr>
        <p:txBody>
          <a:bodyPr/>
          <a:lstStyle/>
          <a:p>
            <a:pPr>
              <a:lnSpc>
                <a:spcPts val="4000"/>
              </a:lnSpc>
            </a:pPr>
            <a:r>
              <a:rPr lang="en-US" sz="2800"/>
              <a:t>Sustainability and the Delaware county DA’s Office</a:t>
            </a:r>
            <a:endParaRPr lang="en-US" sz="2800" i="1"/>
          </a:p>
        </p:txBody>
      </p:sp>
      <p:sp>
        <p:nvSpPr>
          <p:cNvPr id="3" name="Text Placeholder 2">
            <a:extLst>
              <a:ext uri="{FF2B5EF4-FFF2-40B4-BE49-F238E27FC236}">
                <a16:creationId xmlns:a16="http://schemas.microsoft.com/office/drawing/2014/main" id="{CE022919-742B-4923-9891-83B55B72F405}"/>
              </a:ext>
            </a:extLst>
          </p:cNvPr>
          <p:cNvSpPr>
            <a:spLocks noGrp="1"/>
          </p:cNvSpPr>
          <p:nvPr>
            <p:ph type="body" idx="1"/>
          </p:nvPr>
        </p:nvSpPr>
        <p:spPr>
          <a:xfrm>
            <a:off x="536658" y="4569814"/>
            <a:ext cx="5009614" cy="1047600"/>
          </a:xfrm>
        </p:spPr>
        <p:txBody>
          <a:bodyPr/>
          <a:lstStyle/>
          <a:p>
            <a:pPr marL="285750" indent="-285750">
              <a:buFont typeface="Arial" panose="020B0604020202020204" pitchFamily="34" charset="0"/>
              <a:buChar char="•"/>
            </a:pPr>
            <a:r>
              <a:rPr lang="en-US" sz="1800" cap="none"/>
              <a:t>The Chester Partnership For Safe Neighborhoods</a:t>
            </a:r>
          </a:p>
          <a:p>
            <a:pPr marL="285750" indent="-285750">
              <a:buFont typeface="Arial" panose="020B0604020202020204" pitchFamily="34" charset="0"/>
              <a:buChar char="•"/>
            </a:pPr>
            <a:r>
              <a:rPr lang="en-US" sz="1800" cap="none"/>
              <a:t>Countywide health + environmental protection</a:t>
            </a:r>
          </a:p>
        </p:txBody>
      </p:sp>
      <p:sp>
        <p:nvSpPr>
          <p:cNvPr id="4" name="Slide Number Placeholder 3">
            <a:extLst>
              <a:ext uri="{FF2B5EF4-FFF2-40B4-BE49-F238E27FC236}">
                <a16:creationId xmlns:a16="http://schemas.microsoft.com/office/drawing/2014/main" id="{ABB3EE7B-1481-40DD-99DF-F50C7E992829}"/>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F553373-5771-47A2-B90B-F377F591D579}"/>
              </a:ext>
            </a:extLst>
          </p:cNvPr>
          <p:cNvSpPr txBox="1"/>
          <p:nvPr/>
        </p:nvSpPr>
        <p:spPr>
          <a:xfrm>
            <a:off x="7064830" y="1782000"/>
            <a:ext cx="399393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lumMod val="65000"/>
                    <a:lumOff val="35000"/>
                  </a:prstClr>
                </a:solidFill>
                <a:effectLst/>
                <a:uLnTx/>
                <a:uFillTx/>
                <a:latin typeface="Calibri"/>
                <a:ea typeface="+mn-ea"/>
                <a:cs typeface="+mn-cs"/>
              </a:rPr>
              <a:t>DA Stollsteimer’s 2020 Smart on Crime Platform</a:t>
            </a:r>
          </a:p>
        </p:txBody>
      </p:sp>
      <p:sp>
        <p:nvSpPr>
          <p:cNvPr id="7" name="TextBox 6">
            <a:extLst>
              <a:ext uri="{FF2B5EF4-FFF2-40B4-BE49-F238E27FC236}">
                <a16:creationId xmlns:a16="http://schemas.microsoft.com/office/drawing/2014/main" id="{4EACB9A1-62BF-40CD-BD00-B07576490523}"/>
              </a:ext>
            </a:extLst>
          </p:cNvPr>
          <p:cNvSpPr txBox="1"/>
          <p:nvPr/>
        </p:nvSpPr>
        <p:spPr>
          <a:xfrm>
            <a:off x="7462159" y="2789812"/>
            <a:ext cx="4729841" cy="2169825"/>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65000"/>
                    <a:lumOff val="35000"/>
                  </a:prstClr>
                </a:solidFill>
                <a:effectLst/>
                <a:uLnTx/>
                <a:uFillTx/>
                <a:latin typeface="Calibri"/>
                <a:ea typeface="+mn-ea"/>
                <a:cs typeface="+mn-cs"/>
              </a:rPr>
              <a:t>Government ethics</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1" u="none" strike="noStrike" kern="1200" cap="none" spc="0" normalizeH="0" baseline="0" noProof="0">
                <a:ln>
                  <a:noFill/>
                </a:ln>
                <a:solidFill>
                  <a:prstClr val="black">
                    <a:lumMod val="65000"/>
                    <a:lumOff val="35000"/>
                  </a:prstClr>
                </a:solidFill>
                <a:effectLst/>
                <a:uLnTx/>
                <a:uFillTx/>
                <a:latin typeface="Calibri"/>
                <a:ea typeface="+mn-ea"/>
                <a:cs typeface="+mn-cs"/>
              </a:rPr>
              <a:t>Gun violence reduction</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65000"/>
                    <a:lumOff val="35000"/>
                  </a:prstClr>
                </a:solidFill>
                <a:effectLst/>
                <a:uLnTx/>
                <a:uFillTx/>
                <a:latin typeface="Calibri"/>
                <a:ea typeface="+mn-ea"/>
                <a:cs typeface="+mn-cs"/>
              </a:rPr>
              <a:t>Criminal justice reform</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65000"/>
                    <a:lumOff val="35000"/>
                  </a:prstClr>
                </a:solidFill>
                <a:effectLst/>
                <a:uLnTx/>
                <a:uFillTx/>
                <a:latin typeface="Calibri"/>
                <a:ea typeface="+mn-ea"/>
                <a:cs typeface="+mn-cs"/>
              </a:rPr>
              <a:t>Workers’ rights</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1" u="none" strike="noStrike" kern="1200" cap="none" spc="0" normalizeH="0" baseline="0" noProof="0">
                <a:ln>
                  <a:noFill/>
                </a:ln>
                <a:solidFill>
                  <a:prstClr val="black">
                    <a:lumMod val="65000"/>
                    <a:lumOff val="35000"/>
                  </a:prstClr>
                </a:solidFill>
                <a:effectLst/>
                <a:uLnTx/>
                <a:uFillTx/>
                <a:latin typeface="Calibri"/>
                <a:ea typeface="+mn-ea"/>
                <a:cs typeface="+mn-cs"/>
              </a:rPr>
              <a:t>Environmental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2317034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p:txBody>
          <a:bodyPr/>
          <a:lstStyle/>
          <a:p>
            <a:r>
              <a:rPr lang="en-US"/>
              <a:t>Chester Partnership for Safe Neighborhoods (CPSN)</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1" y="3708115"/>
            <a:ext cx="4087450" cy="1415429"/>
          </a:xfrm>
        </p:spPr>
        <p:txBody>
          <a:bodyPr/>
          <a:lstStyle/>
          <a:p>
            <a:r>
              <a:rPr lang="en-US"/>
              <a:t>Initiative of the Delaware County Office of the District Attorney</a:t>
            </a:r>
            <a:endParaRPr lang="en-US" noProof="1"/>
          </a:p>
        </p:txBody>
      </p:sp>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469308" y="3200400"/>
            <a:ext cx="5485721" cy="3185022"/>
          </a:xfrm>
        </p:spPr>
        <p:txBody>
          <a:bodyPr/>
          <a:lstStyle/>
          <a:p>
            <a:pPr marL="0" indent="0">
              <a:lnSpc>
                <a:spcPct val="100000"/>
              </a:lnSpc>
              <a:buNone/>
            </a:pPr>
            <a:r>
              <a:rPr lang="en-US" sz="2000"/>
              <a:t>The CPSN is funded by a two-year $2M Violence Intervention and Prevention (VIP) grant from the Pennsylvania Commission on Crime and Delinquency (PCCD), which was awarded to the Delaware County District Attorney’s Office on January 26, 2022.</a:t>
            </a:r>
          </a:p>
          <a:p>
            <a:pPr marL="0" indent="0">
              <a:lnSpc>
                <a:spcPct val="50000"/>
              </a:lnSpc>
              <a:spcBef>
                <a:spcPts val="600"/>
              </a:spcBef>
              <a:buNone/>
            </a:pPr>
            <a:endParaRPr lang="en-US" sz="2000" noProof="1"/>
          </a:p>
          <a:p>
            <a:pPr marL="0" indent="0">
              <a:lnSpc>
                <a:spcPct val="100000"/>
              </a:lnSpc>
              <a:buNone/>
            </a:pPr>
            <a:r>
              <a:rPr lang="en-US" sz="2000" noProof="1"/>
              <a:t>Grant Objective: To reduce gun violence in the City of Chester.</a:t>
            </a: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2272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BD665AD-01A1-4FFC-8305-0A6070EA57A8}"/>
              </a:ext>
            </a:extLst>
          </p:cNvPr>
          <p:cNvSpPr>
            <a:spLocks noGrp="1"/>
          </p:cNvSpPr>
          <p:nvPr>
            <p:ph type="title"/>
          </p:nvPr>
        </p:nvSpPr>
        <p:spPr>
          <a:xfrm>
            <a:off x="431799" y="434199"/>
            <a:ext cx="11329200" cy="432000"/>
          </a:xfrm>
        </p:spPr>
        <p:txBody>
          <a:bodyPr/>
          <a:lstStyle/>
          <a:p>
            <a:r>
              <a:rPr lang="en-US"/>
              <a:t>CPSN Grant – Funds Allocation </a:t>
            </a:r>
          </a:p>
        </p:txBody>
      </p:sp>
      <p:sp>
        <p:nvSpPr>
          <p:cNvPr id="18" name="Text Placeholder 17">
            <a:extLst>
              <a:ext uri="{FF2B5EF4-FFF2-40B4-BE49-F238E27FC236}">
                <a16:creationId xmlns:a16="http://schemas.microsoft.com/office/drawing/2014/main" id="{0F02D4E5-96A4-43A6-915C-A5DC22FEA1F0}"/>
              </a:ext>
            </a:extLst>
          </p:cNvPr>
          <p:cNvSpPr>
            <a:spLocks noGrp="1"/>
          </p:cNvSpPr>
          <p:nvPr>
            <p:ph type="body" sz="quarter" idx="20"/>
          </p:nvPr>
        </p:nvSpPr>
        <p:spPr/>
        <p:txBody>
          <a:bodyPr/>
          <a:lstStyle/>
          <a:p>
            <a:r>
              <a:rPr lang="en-US"/>
              <a:t>All CPSN programs are Chester-based.</a:t>
            </a:r>
          </a:p>
          <a:p>
            <a:endParaRPr lang="en-US"/>
          </a:p>
        </p:txBody>
      </p:sp>
      <p:sp>
        <p:nvSpPr>
          <p:cNvPr id="12" name="Freeform: Shape 11">
            <a:extLst>
              <a:ext uri="{FF2B5EF4-FFF2-40B4-BE49-F238E27FC236}">
                <a16:creationId xmlns:a16="http://schemas.microsoft.com/office/drawing/2014/main" id="{F17CA28B-0AA7-44A3-A590-F3BC78D90D85}"/>
              </a:ext>
              <a:ext uri="{C183D7F6-B498-43B3-948B-1728B52AA6E4}">
                <adec:decorative xmlns:adec="http://schemas.microsoft.com/office/drawing/2017/decorative" val="1"/>
              </a:ext>
            </a:extLst>
          </p:cNvPr>
          <p:cNvSpPr>
            <a:spLocks noChangeAspect="1"/>
          </p:cNvSpPr>
          <p:nvPr/>
        </p:nvSpPr>
        <p:spPr>
          <a:xfrm>
            <a:off x="771094" y="2146799"/>
            <a:ext cx="959312" cy="946657"/>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 Placeholder 1">
            <a:extLst>
              <a:ext uri="{FF2B5EF4-FFF2-40B4-BE49-F238E27FC236}">
                <a16:creationId xmlns:a16="http://schemas.microsoft.com/office/drawing/2014/main" id="{43E44A62-8E09-4084-9A7E-FFC8FD968392}"/>
              </a:ext>
            </a:extLst>
          </p:cNvPr>
          <p:cNvSpPr>
            <a:spLocks noGrp="1"/>
          </p:cNvSpPr>
          <p:nvPr>
            <p:ph type="body" idx="1"/>
          </p:nvPr>
        </p:nvSpPr>
        <p:spPr>
          <a:xfrm>
            <a:off x="1950990" y="2256634"/>
            <a:ext cx="3069500" cy="997168"/>
          </a:xfrm>
        </p:spPr>
        <p:txBody>
          <a:bodyPr/>
          <a:lstStyle/>
          <a:p>
            <a:r>
              <a:rPr lang="en-US"/>
              <a:t>50%</a:t>
            </a:r>
          </a:p>
        </p:txBody>
      </p:sp>
      <p:sp>
        <p:nvSpPr>
          <p:cNvPr id="3" name="Content Placeholder 2">
            <a:extLst>
              <a:ext uri="{FF2B5EF4-FFF2-40B4-BE49-F238E27FC236}">
                <a16:creationId xmlns:a16="http://schemas.microsoft.com/office/drawing/2014/main" id="{3BD119B4-7FE5-43DD-81FB-DA75B8EA4CF1}"/>
              </a:ext>
            </a:extLst>
          </p:cNvPr>
          <p:cNvSpPr>
            <a:spLocks noGrp="1"/>
          </p:cNvSpPr>
          <p:nvPr>
            <p:ph sz="half" idx="2"/>
          </p:nvPr>
        </p:nvSpPr>
        <p:spPr>
          <a:xfrm>
            <a:off x="901151" y="3636120"/>
            <a:ext cx="3069500" cy="1175514"/>
          </a:xfrm>
        </p:spPr>
        <p:txBody>
          <a:bodyPr/>
          <a:lstStyle/>
          <a:p>
            <a:pPr marL="0" indent="0" algn="ctr">
              <a:buNone/>
            </a:pPr>
            <a:r>
              <a:rPr lang="en-US" sz="2000"/>
              <a:t>Gun violence prevention + community enrichment programs</a:t>
            </a:r>
            <a:endParaRPr lang="en-US" sz="2000" noProof="1"/>
          </a:p>
          <a:p>
            <a:pPr algn="ctr"/>
            <a:endParaRPr lang="en-US" sz="2000"/>
          </a:p>
        </p:txBody>
      </p:sp>
      <p:sp>
        <p:nvSpPr>
          <p:cNvPr id="13" name="Freeform: Shape 12">
            <a:extLst>
              <a:ext uri="{FF2B5EF4-FFF2-40B4-BE49-F238E27FC236}">
                <a16:creationId xmlns:a16="http://schemas.microsoft.com/office/drawing/2014/main" id="{2E4FAF5A-0F31-4306-84A7-9FB1C04104AA}"/>
              </a:ext>
              <a:ext uri="{C183D7F6-B498-43B3-948B-1728B52AA6E4}">
                <adec:decorative xmlns:adec="http://schemas.microsoft.com/office/drawing/2017/decorative" val="1"/>
              </a:ext>
            </a:extLst>
          </p:cNvPr>
          <p:cNvSpPr>
            <a:spLocks noChangeAspect="1"/>
          </p:cNvSpPr>
          <p:nvPr/>
        </p:nvSpPr>
        <p:spPr>
          <a:xfrm>
            <a:off x="4184147" y="2146799"/>
            <a:ext cx="931694" cy="946657"/>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 Placeholder 5">
            <a:extLst>
              <a:ext uri="{FF2B5EF4-FFF2-40B4-BE49-F238E27FC236}">
                <a16:creationId xmlns:a16="http://schemas.microsoft.com/office/drawing/2014/main" id="{4EC3A6E4-FBBE-4F2E-8B22-4CACF85BE55C}"/>
              </a:ext>
            </a:extLst>
          </p:cNvPr>
          <p:cNvSpPr>
            <a:spLocks noGrp="1"/>
          </p:cNvSpPr>
          <p:nvPr>
            <p:ph type="body" sz="quarter" idx="13"/>
          </p:nvPr>
        </p:nvSpPr>
        <p:spPr>
          <a:xfrm>
            <a:off x="5133487" y="2256634"/>
            <a:ext cx="3069500" cy="1008000"/>
          </a:xfrm>
        </p:spPr>
        <p:txBody>
          <a:bodyPr/>
          <a:lstStyle/>
          <a:p>
            <a:r>
              <a:rPr lang="en-US"/>
              <a:t>40%</a:t>
            </a:r>
          </a:p>
        </p:txBody>
      </p:sp>
      <p:sp>
        <p:nvSpPr>
          <p:cNvPr id="5" name="Text Placeholder 4">
            <a:extLst>
              <a:ext uri="{FF2B5EF4-FFF2-40B4-BE49-F238E27FC236}">
                <a16:creationId xmlns:a16="http://schemas.microsoft.com/office/drawing/2014/main" id="{C1071564-A5F6-4B9F-B28F-E281F154CBF8}"/>
              </a:ext>
            </a:extLst>
          </p:cNvPr>
          <p:cNvSpPr>
            <a:spLocks noGrp="1"/>
          </p:cNvSpPr>
          <p:nvPr>
            <p:ph type="body" sz="quarter" idx="12"/>
          </p:nvPr>
        </p:nvSpPr>
        <p:spPr>
          <a:xfrm>
            <a:off x="7700457" y="3636315"/>
            <a:ext cx="3069500" cy="1175319"/>
          </a:xfrm>
        </p:spPr>
        <p:txBody>
          <a:bodyPr/>
          <a:lstStyle/>
          <a:p>
            <a:pPr marL="0" indent="0" algn="ctr">
              <a:buNone/>
            </a:pPr>
            <a:r>
              <a:rPr lang="en-US" sz="2000"/>
              <a:t>Illegal Dumping Deterrence Program</a:t>
            </a:r>
            <a:endParaRPr lang="en-US" sz="2000" noProof="1"/>
          </a:p>
        </p:txBody>
      </p:sp>
      <p:sp>
        <p:nvSpPr>
          <p:cNvPr id="26" name="Slide Number Placeholder 25">
            <a:extLst>
              <a:ext uri="{FF2B5EF4-FFF2-40B4-BE49-F238E27FC236}">
                <a16:creationId xmlns:a16="http://schemas.microsoft.com/office/drawing/2014/main" id="{96E20BBA-1DCF-4A24-9711-721D9BA30208}"/>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F34BD716-0F7C-4B66-B9E9-5CC4DEFE9F5A}"/>
              </a:ext>
              <a:ext uri="{C183D7F6-B498-43B3-948B-1728B52AA6E4}">
                <adec:decorative xmlns:adec="http://schemas.microsoft.com/office/drawing/2017/decorative" val="1"/>
              </a:ext>
            </a:extLst>
          </p:cNvPr>
          <p:cNvSpPr>
            <a:spLocks noChangeAspect="1"/>
          </p:cNvSpPr>
          <p:nvPr/>
        </p:nvSpPr>
        <p:spPr>
          <a:xfrm>
            <a:off x="7604441" y="2114141"/>
            <a:ext cx="931694" cy="946657"/>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 Placeholder 5">
            <a:extLst>
              <a:ext uri="{FF2B5EF4-FFF2-40B4-BE49-F238E27FC236}">
                <a16:creationId xmlns:a16="http://schemas.microsoft.com/office/drawing/2014/main" id="{AEB6DEA3-1F27-4FB7-9A61-83A683FE5A92}"/>
              </a:ext>
            </a:extLst>
          </p:cNvPr>
          <p:cNvSpPr txBox="1">
            <a:spLocks/>
          </p:cNvSpPr>
          <p:nvPr/>
        </p:nvSpPr>
        <p:spPr>
          <a:xfrm>
            <a:off x="8553781" y="2223976"/>
            <a:ext cx="3069500" cy="1008000"/>
          </a:xfrm>
          <a:prstGeom prst="rect">
            <a:avLst/>
          </a:prstGeom>
        </p:spPr>
        <p:txBody>
          <a:bodyPr vert="horz" lIns="0" tIns="0" rIns="0" bIns="0" rtlCol="0" anchor="t">
            <a:noAutofit/>
          </a:bodyPr>
          <a:lstStyle>
            <a:lvl1pPr marL="0" indent="0" algn="l" defTabSz="914400" rtl="0" eaLnBrk="1" latinLnBrk="0" hangingPunct="1">
              <a:lnSpc>
                <a:spcPts val="7200"/>
              </a:lnSpc>
              <a:spcBef>
                <a:spcPts val="1000"/>
              </a:spcBef>
              <a:buFont typeface="Arial" panose="020B0604020202020204" pitchFamily="34" charset="0"/>
              <a:buNone/>
              <a:defRPr sz="7200" b="1" kern="1200">
                <a:solidFill>
                  <a:schemeClr val="tx1">
                    <a:lumMod val="50000"/>
                    <a:lumOff val="50000"/>
                  </a:schemeClr>
                </a:solidFill>
                <a:latin typeface="+mj-lt"/>
                <a:ea typeface="+mn-ea"/>
                <a:cs typeface="Arial" panose="020B060402020202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72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a:ln>
                  <a:noFill/>
                </a:ln>
                <a:solidFill>
                  <a:prstClr val="black">
                    <a:lumMod val="50000"/>
                    <a:lumOff val="50000"/>
                  </a:prstClr>
                </a:solidFill>
                <a:effectLst/>
                <a:uLnTx/>
                <a:uFillTx/>
                <a:latin typeface="Corbel"/>
                <a:ea typeface="+mn-ea"/>
                <a:cs typeface="Arial" panose="020B0604020202020204" pitchFamily="34" charset="0"/>
              </a:rPr>
              <a:t>10%</a:t>
            </a:r>
          </a:p>
        </p:txBody>
      </p:sp>
      <p:sp>
        <p:nvSpPr>
          <p:cNvPr id="19" name="Text Placeholder 4">
            <a:extLst>
              <a:ext uri="{FF2B5EF4-FFF2-40B4-BE49-F238E27FC236}">
                <a16:creationId xmlns:a16="http://schemas.microsoft.com/office/drawing/2014/main" id="{27D95167-C95F-4471-A8EF-15FF57742688}"/>
              </a:ext>
            </a:extLst>
          </p:cNvPr>
          <p:cNvSpPr txBox="1">
            <a:spLocks/>
          </p:cNvSpPr>
          <p:nvPr/>
        </p:nvSpPr>
        <p:spPr>
          <a:xfrm>
            <a:off x="4300804" y="3615231"/>
            <a:ext cx="3069500" cy="112072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lumMod val="50000"/>
                    <a:lumOff val="50000"/>
                  </a:prstClr>
                </a:solidFill>
                <a:effectLst/>
                <a:uLnTx/>
                <a:uFillTx/>
                <a:latin typeface="Calibri"/>
                <a:ea typeface="+mn-ea"/>
                <a:cs typeface="+mn-cs"/>
              </a:rPr>
              <a:t>Local aw enforcement support</a:t>
            </a:r>
            <a:endParaRPr kumimoji="0" lang="en-US" sz="2000" b="0" i="0" u="none" strike="noStrike" kern="1200" cap="none" spc="0" normalizeH="0" baseline="0" noProof="1">
              <a:ln>
                <a:noFill/>
              </a:ln>
              <a:solidFill>
                <a:prstClr val="black">
                  <a:lumMod val="50000"/>
                  <a:lumOff val="50000"/>
                </a:prstClr>
              </a:solidFill>
              <a:effectLst/>
              <a:uLnTx/>
              <a:uFillTx/>
              <a:latin typeface="Calibri"/>
              <a:ea typeface="+mn-ea"/>
              <a:cs typeface="+mn-cs"/>
            </a:endParaRPr>
          </a:p>
        </p:txBody>
      </p:sp>
      <p:pic>
        <p:nvPicPr>
          <p:cNvPr id="9" name="Graphic 8" descr="Security camera with solid fill">
            <a:extLst>
              <a:ext uri="{FF2B5EF4-FFF2-40B4-BE49-F238E27FC236}">
                <a16:creationId xmlns:a16="http://schemas.microsoft.com/office/drawing/2014/main" id="{8E8AE7F8-5EDA-4676-AE40-64337D4C52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3267" y="2234971"/>
            <a:ext cx="732212" cy="732212"/>
          </a:xfrm>
          <a:prstGeom prst="rect">
            <a:avLst/>
          </a:prstGeom>
        </p:spPr>
      </p:pic>
      <p:pic>
        <p:nvPicPr>
          <p:cNvPr id="11" name="Graphic 10" descr="No Littering with solid fill">
            <a:extLst>
              <a:ext uri="{FF2B5EF4-FFF2-40B4-BE49-F238E27FC236}">
                <a16:creationId xmlns:a16="http://schemas.microsoft.com/office/drawing/2014/main" id="{BE45DE24-D03C-40ED-969C-2A97D55D0D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0457" y="2200412"/>
            <a:ext cx="764007" cy="764007"/>
          </a:xfrm>
          <a:prstGeom prst="rect">
            <a:avLst/>
          </a:prstGeom>
        </p:spPr>
      </p:pic>
      <p:pic>
        <p:nvPicPr>
          <p:cNvPr id="23" name="Graphic 22" descr="Aspiration with solid fill">
            <a:extLst>
              <a:ext uri="{FF2B5EF4-FFF2-40B4-BE49-F238E27FC236}">
                <a16:creationId xmlns:a16="http://schemas.microsoft.com/office/drawing/2014/main" id="{0B1D2E7F-24DD-46E2-996A-65096BFEEE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5630" y="2223976"/>
            <a:ext cx="732212" cy="732212"/>
          </a:xfrm>
          <a:prstGeom prst="rect">
            <a:avLst/>
          </a:prstGeom>
        </p:spPr>
      </p:pic>
    </p:spTree>
    <p:extLst>
      <p:ext uri="{BB962C8B-B14F-4D97-AF65-F5344CB8AC3E}">
        <p14:creationId xmlns:p14="http://schemas.microsoft.com/office/powerpoint/2010/main" val="229941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1211634" y="1656651"/>
            <a:ext cx="4438885" cy="2078699"/>
          </a:xfrm>
        </p:spPr>
        <p:txBody>
          <a:bodyPr/>
          <a:lstStyle/>
          <a:p>
            <a:r>
              <a:rPr lang="en-US" sz="4000"/>
              <a:t>CPSN - Gun Violence Prevention</a:t>
            </a:r>
          </a:p>
        </p:txBody>
      </p:sp>
      <p:sp>
        <p:nvSpPr>
          <p:cNvPr id="3" name="Text Placeholder 2">
            <a:extLst>
              <a:ext uri="{FF2B5EF4-FFF2-40B4-BE49-F238E27FC236}">
                <a16:creationId xmlns:a16="http://schemas.microsoft.com/office/drawing/2014/main" id="{4E130815-DBFE-4A9B-9738-40A4F2E21836}"/>
              </a:ext>
            </a:extLst>
          </p:cNvPr>
          <p:cNvSpPr>
            <a:spLocks noGrp="1"/>
          </p:cNvSpPr>
          <p:nvPr>
            <p:ph type="body" idx="1"/>
          </p:nvPr>
        </p:nvSpPr>
        <p:spPr>
          <a:xfrm>
            <a:off x="1211634" y="3951351"/>
            <a:ext cx="4071562" cy="1047600"/>
          </a:xfrm>
        </p:spPr>
        <p:txBody>
          <a:bodyPr/>
          <a:lstStyle/>
          <a:p>
            <a:r>
              <a:rPr lang="en-US"/>
              <a:t>Advancing the “health and wellness” goal of the delco sustainability and climate action plan</a:t>
            </a:r>
            <a:endParaRPr lang="en-US" noProof="1"/>
          </a:p>
        </p:txBody>
      </p:sp>
      <p:sp>
        <p:nvSpPr>
          <p:cNvPr id="9" name="Slide Number Placeholder 8">
            <a:extLst>
              <a:ext uri="{FF2B5EF4-FFF2-40B4-BE49-F238E27FC236}">
                <a16:creationId xmlns:a16="http://schemas.microsoft.com/office/drawing/2014/main" id="{CBEFF07F-FAEE-4EDA-A822-96C6B92C55DE}"/>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609506B-5D7B-4FF7-8AB9-0BCD174EF267}"/>
              </a:ext>
            </a:extLst>
          </p:cNvPr>
          <p:cNvPicPr>
            <a:picLocks noChangeAspect="1"/>
          </p:cNvPicPr>
          <p:nvPr/>
        </p:nvPicPr>
        <p:blipFill>
          <a:blip r:embed="rId3"/>
          <a:stretch>
            <a:fillRect/>
          </a:stretch>
        </p:blipFill>
        <p:spPr>
          <a:xfrm>
            <a:off x="10594837" y="301788"/>
            <a:ext cx="841718" cy="841718"/>
          </a:xfrm>
          <a:prstGeom prst="rect">
            <a:avLst/>
          </a:prstGeom>
        </p:spPr>
      </p:pic>
      <p:pic>
        <p:nvPicPr>
          <p:cNvPr id="10" name="Picture 9">
            <a:extLst>
              <a:ext uri="{FF2B5EF4-FFF2-40B4-BE49-F238E27FC236}">
                <a16:creationId xmlns:a16="http://schemas.microsoft.com/office/drawing/2014/main" id="{0364C978-F10F-4639-95C2-7D07F3A85F96}"/>
              </a:ext>
            </a:extLst>
          </p:cNvPr>
          <p:cNvPicPr>
            <a:picLocks noChangeAspect="1"/>
          </p:cNvPicPr>
          <p:nvPr/>
        </p:nvPicPr>
        <p:blipFill>
          <a:blip r:embed="rId4"/>
          <a:stretch>
            <a:fillRect/>
          </a:stretch>
        </p:blipFill>
        <p:spPr>
          <a:xfrm>
            <a:off x="10595917" y="1252630"/>
            <a:ext cx="841718" cy="841718"/>
          </a:xfrm>
          <a:prstGeom prst="rect">
            <a:avLst/>
          </a:prstGeom>
        </p:spPr>
      </p:pic>
      <p:pic>
        <p:nvPicPr>
          <p:cNvPr id="12" name="Picture 11">
            <a:extLst>
              <a:ext uri="{FF2B5EF4-FFF2-40B4-BE49-F238E27FC236}">
                <a16:creationId xmlns:a16="http://schemas.microsoft.com/office/drawing/2014/main" id="{C406334C-B4D5-49CB-8655-8550C8593F05}"/>
              </a:ext>
            </a:extLst>
          </p:cNvPr>
          <p:cNvPicPr>
            <a:picLocks noChangeAspect="1"/>
          </p:cNvPicPr>
          <p:nvPr/>
        </p:nvPicPr>
        <p:blipFill>
          <a:blip r:embed="rId5"/>
          <a:stretch>
            <a:fillRect/>
          </a:stretch>
        </p:blipFill>
        <p:spPr>
          <a:xfrm>
            <a:off x="10597313" y="2198713"/>
            <a:ext cx="836767" cy="841718"/>
          </a:xfrm>
          <a:prstGeom prst="rect">
            <a:avLst/>
          </a:prstGeom>
        </p:spPr>
      </p:pic>
      <p:pic>
        <p:nvPicPr>
          <p:cNvPr id="14" name="Picture 13">
            <a:extLst>
              <a:ext uri="{FF2B5EF4-FFF2-40B4-BE49-F238E27FC236}">
                <a16:creationId xmlns:a16="http://schemas.microsoft.com/office/drawing/2014/main" id="{4C5052AF-9B1C-4C3F-880F-19779D47C254}"/>
              </a:ext>
            </a:extLst>
          </p:cNvPr>
          <p:cNvPicPr>
            <a:picLocks noChangeAspect="1"/>
          </p:cNvPicPr>
          <p:nvPr/>
        </p:nvPicPr>
        <p:blipFill>
          <a:blip r:embed="rId6"/>
          <a:stretch>
            <a:fillRect/>
          </a:stretch>
        </p:blipFill>
        <p:spPr>
          <a:xfrm>
            <a:off x="10597313" y="3144160"/>
            <a:ext cx="836767" cy="851981"/>
          </a:xfrm>
          <a:prstGeom prst="rect">
            <a:avLst/>
          </a:prstGeom>
        </p:spPr>
      </p:pic>
      <p:pic>
        <p:nvPicPr>
          <p:cNvPr id="16" name="Picture 15">
            <a:extLst>
              <a:ext uri="{FF2B5EF4-FFF2-40B4-BE49-F238E27FC236}">
                <a16:creationId xmlns:a16="http://schemas.microsoft.com/office/drawing/2014/main" id="{F4BF1298-87EC-4ACE-AD9D-9ECB3DF0D247}"/>
              </a:ext>
            </a:extLst>
          </p:cNvPr>
          <p:cNvPicPr>
            <a:picLocks noChangeAspect="1"/>
          </p:cNvPicPr>
          <p:nvPr/>
        </p:nvPicPr>
        <p:blipFill>
          <a:blip r:embed="rId7"/>
          <a:stretch>
            <a:fillRect/>
          </a:stretch>
        </p:blipFill>
        <p:spPr>
          <a:xfrm>
            <a:off x="10597313" y="4066541"/>
            <a:ext cx="836767" cy="802313"/>
          </a:xfrm>
          <a:prstGeom prst="rect">
            <a:avLst/>
          </a:prstGeom>
        </p:spPr>
      </p:pic>
      <p:pic>
        <p:nvPicPr>
          <p:cNvPr id="18" name="Picture 17">
            <a:extLst>
              <a:ext uri="{FF2B5EF4-FFF2-40B4-BE49-F238E27FC236}">
                <a16:creationId xmlns:a16="http://schemas.microsoft.com/office/drawing/2014/main" id="{F71ECEAA-8B67-4CF2-9DEF-A94C7441ED91}"/>
              </a:ext>
            </a:extLst>
          </p:cNvPr>
          <p:cNvPicPr>
            <a:picLocks noChangeAspect="1"/>
          </p:cNvPicPr>
          <p:nvPr/>
        </p:nvPicPr>
        <p:blipFill>
          <a:blip r:embed="rId8"/>
          <a:stretch>
            <a:fillRect/>
          </a:stretch>
        </p:blipFill>
        <p:spPr>
          <a:xfrm>
            <a:off x="10597313" y="4964909"/>
            <a:ext cx="836767" cy="836767"/>
          </a:xfrm>
          <a:prstGeom prst="rect">
            <a:avLst/>
          </a:prstGeom>
        </p:spPr>
      </p:pic>
    </p:spTree>
    <p:extLst>
      <p:ext uri="{BB962C8B-B14F-4D97-AF65-F5344CB8AC3E}">
        <p14:creationId xmlns:p14="http://schemas.microsoft.com/office/powerpoint/2010/main" val="366102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7CEBE-50B8-4649-B7B3-12F0A067544E}"/>
              </a:ext>
            </a:extLst>
          </p:cNvPr>
          <p:cNvSpPr>
            <a:spLocks noGrp="1"/>
          </p:cNvSpPr>
          <p:nvPr>
            <p:ph type="title"/>
          </p:nvPr>
        </p:nvSpPr>
        <p:spPr/>
        <p:txBody>
          <a:bodyPr/>
          <a:lstStyle/>
          <a:p>
            <a:r>
              <a:rPr lang="en-US"/>
              <a:t>CPSN Gun Violence Prevention Outreach Team</a:t>
            </a:r>
          </a:p>
        </p:txBody>
      </p:sp>
      <p:sp>
        <p:nvSpPr>
          <p:cNvPr id="6" name="Text Placeholder 5">
            <a:extLst>
              <a:ext uri="{FF2B5EF4-FFF2-40B4-BE49-F238E27FC236}">
                <a16:creationId xmlns:a16="http://schemas.microsoft.com/office/drawing/2014/main" id="{CA4E43DC-79BE-45E7-A216-2671BD944C67}"/>
              </a:ext>
            </a:extLst>
          </p:cNvPr>
          <p:cNvSpPr>
            <a:spLocks noGrp="1"/>
          </p:cNvSpPr>
          <p:nvPr>
            <p:ph type="body" sz="quarter" idx="17"/>
          </p:nvPr>
        </p:nvSpPr>
        <p:spPr/>
        <p:txBody>
          <a:bodyPr/>
          <a:lstStyle/>
          <a:p>
            <a:r>
              <a:rPr lang="en-US"/>
              <a:t>“Uncle P”</a:t>
            </a:r>
          </a:p>
        </p:txBody>
      </p:sp>
      <p:sp>
        <p:nvSpPr>
          <p:cNvPr id="7" name="Text Placeholder 6">
            <a:extLst>
              <a:ext uri="{FF2B5EF4-FFF2-40B4-BE49-F238E27FC236}">
                <a16:creationId xmlns:a16="http://schemas.microsoft.com/office/drawing/2014/main" id="{D4BFA3CF-DB91-465B-9E17-6332187729B0}"/>
              </a:ext>
            </a:extLst>
          </p:cNvPr>
          <p:cNvSpPr>
            <a:spLocks noGrp="1"/>
          </p:cNvSpPr>
          <p:nvPr>
            <p:ph type="body" sz="quarter" idx="18"/>
          </p:nvPr>
        </p:nvSpPr>
        <p:spPr/>
        <p:txBody>
          <a:bodyPr/>
          <a:lstStyle/>
          <a:p>
            <a:r>
              <a:rPr lang="en-US"/>
              <a:t>Community Resource Specialist</a:t>
            </a:r>
          </a:p>
        </p:txBody>
      </p:sp>
      <p:sp>
        <p:nvSpPr>
          <p:cNvPr id="9" name="Text Placeholder 8">
            <a:extLst>
              <a:ext uri="{FF2B5EF4-FFF2-40B4-BE49-F238E27FC236}">
                <a16:creationId xmlns:a16="http://schemas.microsoft.com/office/drawing/2014/main" id="{52501EAB-3443-481B-9C04-A7B933F36285}"/>
              </a:ext>
            </a:extLst>
          </p:cNvPr>
          <p:cNvSpPr>
            <a:spLocks noGrp="1"/>
          </p:cNvSpPr>
          <p:nvPr>
            <p:ph type="body" sz="quarter" idx="49"/>
          </p:nvPr>
        </p:nvSpPr>
        <p:spPr/>
        <p:txBody>
          <a:bodyPr/>
          <a:lstStyle/>
          <a:p>
            <a:r>
              <a:rPr lang="en-US"/>
              <a:t>“Geo”</a:t>
            </a:r>
          </a:p>
        </p:txBody>
      </p:sp>
      <p:sp>
        <p:nvSpPr>
          <p:cNvPr id="10" name="Text Placeholder 9">
            <a:extLst>
              <a:ext uri="{FF2B5EF4-FFF2-40B4-BE49-F238E27FC236}">
                <a16:creationId xmlns:a16="http://schemas.microsoft.com/office/drawing/2014/main" id="{12184F99-4DD3-4944-ABFC-1BAC53C2B447}"/>
              </a:ext>
            </a:extLst>
          </p:cNvPr>
          <p:cNvSpPr>
            <a:spLocks noGrp="1"/>
          </p:cNvSpPr>
          <p:nvPr>
            <p:ph type="body" sz="quarter" idx="50"/>
          </p:nvPr>
        </p:nvSpPr>
        <p:spPr/>
        <p:txBody>
          <a:bodyPr/>
          <a:lstStyle/>
          <a:p>
            <a:r>
              <a:rPr lang="en-US"/>
              <a:t>CPSN Credible Messenger</a:t>
            </a:r>
          </a:p>
        </p:txBody>
      </p:sp>
      <p:sp>
        <p:nvSpPr>
          <p:cNvPr id="12" name="Text Placeholder 11">
            <a:extLst>
              <a:ext uri="{FF2B5EF4-FFF2-40B4-BE49-F238E27FC236}">
                <a16:creationId xmlns:a16="http://schemas.microsoft.com/office/drawing/2014/main" id="{E7EDDEA1-898C-4B9E-891D-BE99BDBE1059}"/>
              </a:ext>
            </a:extLst>
          </p:cNvPr>
          <p:cNvSpPr>
            <a:spLocks noGrp="1"/>
          </p:cNvSpPr>
          <p:nvPr>
            <p:ph type="body" sz="quarter" idx="51"/>
          </p:nvPr>
        </p:nvSpPr>
        <p:spPr>
          <a:xfrm>
            <a:off x="9669898" y="2418150"/>
            <a:ext cx="1572736" cy="656544"/>
          </a:xfrm>
        </p:spPr>
        <p:txBody>
          <a:bodyPr/>
          <a:lstStyle/>
          <a:p>
            <a:r>
              <a:rPr lang="en-US"/>
              <a:t>LeBrian</a:t>
            </a:r>
          </a:p>
        </p:txBody>
      </p:sp>
      <p:sp>
        <p:nvSpPr>
          <p:cNvPr id="13" name="Text Placeholder 12">
            <a:extLst>
              <a:ext uri="{FF2B5EF4-FFF2-40B4-BE49-F238E27FC236}">
                <a16:creationId xmlns:a16="http://schemas.microsoft.com/office/drawing/2014/main" id="{0960DE56-ADD5-4F3F-BFE6-076D46045B33}"/>
              </a:ext>
            </a:extLst>
          </p:cNvPr>
          <p:cNvSpPr>
            <a:spLocks noGrp="1"/>
          </p:cNvSpPr>
          <p:nvPr>
            <p:ph type="body" sz="quarter" idx="52"/>
          </p:nvPr>
        </p:nvSpPr>
        <p:spPr>
          <a:xfrm>
            <a:off x="9669898" y="3118312"/>
            <a:ext cx="1572736" cy="355118"/>
          </a:xfrm>
        </p:spPr>
        <p:txBody>
          <a:bodyPr/>
          <a:lstStyle/>
          <a:p>
            <a:r>
              <a:rPr lang="en-US"/>
              <a:t>CPSN Credible Messenger</a:t>
            </a:r>
          </a:p>
        </p:txBody>
      </p:sp>
      <p:sp>
        <p:nvSpPr>
          <p:cNvPr id="15" name="Text Placeholder 14">
            <a:extLst>
              <a:ext uri="{FF2B5EF4-FFF2-40B4-BE49-F238E27FC236}">
                <a16:creationId xmlns:a16="http://schemas.microsoft.com/office/drawing/2014/main" id="{1A277DA6-6AF7-4645-85B6-E2DD818E96E1}"/>
              </a:ext>
            </a:extLst>
          </p:cNvPr>
          <p:cNvSpPr>
            <a:spLocks noGrp="1"/>
          </p:cNvSpPr>
          <p:nvPr>
            <p:ph type="body" sz="quarter" idx="53"/>
          </p:nvPr>
        </p:nvSpPr>
        <p:spPr/>
        <p:txBody>
          <a:bodyPr/>
          <a:lstStyle/>
          <a:p>
            <a:r>
              <a:rPr lang="en-US"/>
              <a:t>“Nas”</a:t>
            </a:r>
          </a:p>
        </p:txBody>
      </p:sp>
      <p:sp>
        <p:nvSpPr>
          <p:cNvPr id="16" name="Text Placeholder 15">
            <a:extLst>
              <a:ext uri="{FF2B5EF4-FFF2-40B4-BE49-F238E27FC236}">
                <a16:creationId xmlns:a16="http://schemas.microsoft.com/office/drawing/2014/main" id="{8F93D0B3-1EBC-4A31-B6D5-EB3DA64B9FBF}"/>
              </a:ext>
            </a:extLst>
          </p:cNvPr>
          <p:cNvSpPr>
            <a:spLocks noGrp="1"/>
          </p:cNvSpPr>
          <p:nvPr>
            <p:ph type="body" sz="quarter" idx="54"/>
          </p:nvPr>
        </p:nvSpPr>
        <p:spPr/>
        <p:txBody>
          <a:bodyPr/>
          <a:lstStyle/>
          <a:p>
            <a:r>
              <a:rPr lang="en-US"/>
              <a:t>CPSN Outreach Specialist</a:t>
            </a:r>
          </a:p>
        </p:txBody>
      </p:sp>
      <p:sp>
        <p:nvSpPr>
          <p:cNvPr id="18" name="Text Placeholder 17">
            <a:extLst>
              <a:ext uri="{FF2B5EF4-FFF2-40B4-BE49-F238E27FC236}">
                <a16:creationId xmlns:a16="http://schemas.microsoft.com/office/drawing/2014/main" id="{29A93B4B-935D-4D19-8CC5-5D8CC08FD022}"/>
              </a:ext>
            </a:extLst>
          </p:cNvPr>
          <p:cNvSpPr>
            <a:spLocks noGrp="1"/>
          </p:cNvSpPr>
          <p:nvPr>
            <p:ph type="body" sz="quarter" idx="58"/>
          </p:nvPr>
        </p:nvSpPr>
        <p:spPr>
          <a:xfrm>
            <a:off x="6025100" y="4184865"/>
            <a:ext cx="2024423" cy="656544"/>
          </a:xfrm>
        </p:spPr>
        <p:txBody>
          <a:bodyPr/>
          <a:lstStyle/>
          <a:p>
            <a:r>
              <a:rPr lang="en-US"/>
              <a:t>“Coach Dawn Michelle”</a:t>
            </a:r>
          </a:p>
        </p:txBody>
      </p:sp>
      <p:sp>
        <p:nvSpPr>
          <p:cNvPr id="19" name="Text Placeholder 18">
            <a:extLst>
              <a:ext uri="{FF2B5EF4-FFF2-40B4-BE49-F238E27FC236}">
                <a16:creationId xmlns:a16="http://schemas.microsoft.com/office/drawing/2014/main" id="{0F949A24-E239-4AB3-A3FC-EDFF83BDE9CA}"/>
              </a:ext>
            </a:extLst>
          </p:cNvPr>
          <p:cNvSpPr>
            <a:spLocks noGrp="1"/>
          </p:cNvSpPr>
          <p:nvPr>
            <p:ph type="body" sz="quarter" idx="59"/>
          </p:nvPr>
        </p:nvSpPr>
        <p:spPr/>
        <p:txBody>
          <a:bodyPr/>
          <a:lstStyle/>
          <a:p>
            <a:r>
              <a:rPr lang="en-US"/>
              <a:t>CPSN Outreach Specialist</a:t>
            </a:r>
          </a:p>
        </p:txBody>
      </p:sp>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Placeholder 13" descr="A person wearing glasses&#10;&#10;Description automatically generated with low confidence">
            <a:extLst>
              <a:ext uri="{FF2B5EF4-FFF2-40B4-BE49-F238E27FC236}">
                <a16:creationId xmlns:a16="http://schemas.microsoft.com/office/drawing/2014/main" id="{3D2CD350-31C6-4D35-8C8B-41AEAD206ABE}"/>
              </a:ext>
            </a:extLst>
          </p:cNvPr>
          <p:cNvPicPr>
            <a:picLocks noGrp="1" noChangeAspect="1"/>
          </p:cNvPicPr>
          <p:nvPr>
            <p:ph type="pic" sz="quarter" idx="41"/>
          </p:nvPr>
        </p:nvPicPr>
        <p:blipFill>
          <a:blip r:embed="rId3"/>
          <a:srcRect/>
          <a:stretch>
            <a:fillRect/>
          </a:stretch>
        </p:blipFill>
        <p:spPr/>
      </p:pic>
      <p:pic>
        <p:nvPicPr>
          <p:cNvPr id="25" name="Picture Placeholder 24" descr="A person wearing sunglasses&#10;&#10;Description automatically generated with medium confidence">
            <a:extLst>
              <a:ext uri="{FF2B5EF4-FFF2-40B4-BE49-F238E27FC236}">
                <a16:creationId xmlns:a16="http://schemas.microsoft.com/office/drawing/2014/main" id="{2080BA80-FED6-496B-9981-A01EBD61D191}"/>
              </a:ext>
            </a:extLst>
          </p:cNvPr>
          <p:cNvPicPr>
            <a:picLocks noGrp="1" noChangeAspect="1"/>
          </p:cNvPicPr>
          <p:nvPr>
            <p:ph type="pic" sz="quarter" idx="42"/>
          </p:nvPr>
        </p:nvPicPr>
        <p:blipFill>
          <a:blip r:embed="rId4"/>
          <a:srcRect t="14716" b="14716"/>
          <a:stretch>
            <a:fillRect/>
          </a:stretch>
        </p:blipFill>
        <p:spPr/>
      </p:pic>
      <p:pic>
        <p:nvPicPr>
          <p:cNvPr id="44" name="Picture Placeholder 43" descr="A person with a beard and mustache&#10;&#10;Description automatically generated with low confidence">
            <a:extLst>
              <a:ext uri="{FF2B5EF4-FFF2-40B4-BE49-F238E27FC236}">
                <a16:creationId xmlns:a16="http://schemas.microsoft.com/office/drawing/2014/main" id="{12AC2DAC-37C2-43F4-8D8E-14C4E3037DB7}"/>
              </a:ext>
            </a:extLst>
          </p:cNvPr>
          <p:cNvPicPr>
            <a:picLocks noGrp="1" noChangeAspect="1"/>
          </p:cNvPicPr>
          <p:nvPr>
            <p:ph type="pic" sz="quarter" idx="55"/>
          </p:nvPr>
        </p:nvPicPr>
        <p:blipFill>
          <a:blip r:embed="rId5"/>
          <a:srcRect t="10750" b="10750"/>
          <a:stretch>
            <a:fillRect/>
          </a:stretch>
        </p:blipFill>
        <p:spPr/>
      </p:pic>
      <p:pic>
        <p:nvPicPr>
          <p:cNvPr id="48" name="Picture Placeholder 47" descr="A person smiling for the camera&#10;&#10;Description automatically generated with medium confidence">
            <a:extLst>
              <a:ext uri="{FF2B5EF4-FFF2-40B4-BE49-F238E27FC236}">
                <a16:creationId xmlns:a16="http://schemas.microsoft.com/office/drawing/2014/main" id="{9BB65E22-3834-49E9-8050-893B3C9ECCEF}"/>
              </a:ext>
            </a:extLst>
          </p:cNvPr>
          <p:cNvPicPr>
            <a:picLocks noGrp="1" noChangeAspect="1"/>
          </p:cNvPicPr>
          <p:nvPr>
            <p:ph type="pic" sz="quarter" idx="56"/>
          </p:nvPr>
        </p:nvPicPr>
        <p:blipFill>
          <a:blip r:embed="rId6"/>
          <a:srcRect t="5540" b="5540"/>
          <a:stretch>
            <a:fillRect/>
          </a:stretch>
        </p:blipFill>
        <p:spPr/>
      </p:pic>
      <p:pic>
        <p:nvPicPr>
          <p:cNvPr id="57" name="Picture Placeholder 56" descr="A person wearing glasses&#10;&#10;Description automatically generated with medium confidence">
            <a:extLst>
              <a:ext uri="{FF2B5EF4-FFF2-40B4-BE49-F238E27FC236}">
                <a16:creationId xmlns:a16="http://schemas.microsoft.com/office/drawing/2014/main" id="{45E4373C-4024-4830-B32B-B5939B9B778D}"/>
              </a:ext>
            </a:extLst>
          </p:cNvPr>
          <p:cNvPicPr>
            <a:picLocks noGrp="1" noChangeAspect="1"/>
          </p:cNvPicPr>
          <p:nvPr>
            <p:ph type="pic" sz="quarter" idx="43"/>
          </p:nvPr>
        </p:nvPicPr>
        <p:blipFill>
          <a:blip r:embed="rId7"/>
          <a:srcRect t="15545" b="15545"/>
          <a:stretch>
            <a:fillRect/>
          </a:stretch>
        </p:blipFill>
        <p:spPr>
          <a:xfrm>
            <a:off x="8295143" y="2256300"/>
            <a:ext cx="1189394" cy="1216800"/>
          </a:xfrm>
        </p:spPr>
      </p:pic>
    </p:spTree>
    <p:extLst>
      <p:ext uri="{BB962C8B-B14F-4D97-AF65-F5344CB8AC3E}">
        <p14:creationId xmlns:p14="http://schemas.microsoft.com/office/powerpoint/2010/main" val="214253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196A-A76D-47F1-A8FB-7438D050CE4B}"/>
              </a:ext>
            </a:extLst>
          </p:cNvPr>
          <p:cNvSpPr>
            <a:spLocks noGrp="1"/>
          </p:cNvSpPr>
          <p:nvPr>
            <p:ph type="title"/>
          </p:nvPr>
        </p:nvSpPr>
        <p:spPr/>
        <p:txBody>
          <a:bodyPr/>
          <a:lstStyle/>
          <a:p>
            <a:r>
              <a:rPr lang="en-US"/>
              <a:t>CPSN - Gun Violence Prevention </a:t>
            </a:r>
          </a:p>
        </p:txBody>
      </p:sp>
      <p:sp>
        <p:nvSpPr>
          <p:cNvPr id="8" name="Content Placeholder 7">
            <a:extLst>
              <a:ext uri="{FF2B5EF4-FFF2-40B4-BE49-F238E27FC236}">
                <a16:creationId xmlns:a16="http://schemas.microsoft.com/office/drawing/2014/main" id="{AD5B11C5-EB75-4884-ADDC-73EA04FE9FCE}"/>
              </a:ext>
            </a:extLst>
          </p:cNvPr>
          <p:cNvSpPr>
            <a:spLocks noGrp="1"/>
          </p:cNvSpPr>
          <p:nvPr>
            <p:ph idx="1"/>
          </p:nvPr>
        </p:nvSpPr>
        <p:spPr/>
        <p:txBody>
          <a:bodyPr/>
          <a:lstStyle/>
          <a:p>
            <a:r>
              <a:rPr lang="en-US" sz="2400" b="1"/>
              <a:t>Mission</a:t>
            </a:r>
            <a:br>
              <a:rPr lang="en-US"/>
            </a:br>
            <a:endParaRPr lang="en-US"/>
          </a:p>
        </p:txBody>
      </p:sp>
      <p:sp>
        <p:nvSpPr>
          <p:cNvPr id="5" name="Content Placeholder 4">
            <a:extLst>
              <a:ext uri="{FF2B5EF4-FFF2-40B4-BE49-F238E27FC236}">
                <a16:creationId xmlns:a16="http://schemas.microsoft.com/office/drawing/2014/main" id="{A444DFB7-7E28-41B4-9BF9-BE436E0FC9E8}"/>
              </a:ext>
            </a:extLst>
          </p:cNvPr>
          <p:cNvSpPr>
            <a:spLocks noGrp="1"/>
          </p:cNvSpPr>
          <p:nvPr>
            <p:ph idx="14"/>
          </p:nvPr>
        </p:nvSpPr>
        <p:spPr/>
        <p:txBody>
          <a:bodyPr/>
          <a:lstStyle/>
          <a:p>
            <a:pPr marL="0" indent="0">
              <a:buNone/>
            </a:pPr>
            <a:r>
              <a:rPr lang="en-US"/>
              <a:t>Building local partnerships to  keep those at risk for gun violence alive, unhurt, and out of jail by providing mentoring and critical and timely help. </a:t>
            </a:r>
          </a:p>
          <a:p>
            <a:endParaRPr lang="en-US"/>
          </a:p>
        </p:txBody>
      </p:sp>
      <p:sp>
        <p:nvSpPr>
          <p:cNvPr id="9" name="Content Placeholder 8">
            <a:extLst>
              <a:ext uri="{FF2B5EF4-FFF2-40B4-BE49-F238E27FC236}">
                <a16:creationId xmlns:a16="http://schemas.microsoft.com/office/drawing/2014/main" id="{C1931C4D-A892-4FF3-8E0D-09189255CCF9}"/>
              </a:ext>
            </a:extLst>
          </p:cNvPr>
          <p:cNvSpPr>
            <a:spLocks noGrp="1"/>
          </p:cNvSpPr>
          <p:nvPr>
            <p:ph idx="17"/>
          </p:nvPr>
        </p:nvSpPr>
        <p:spPr/>
        <p:txBody>
          <a:bodyPr/>
          <a:lstStyle/>
          <a:p>
            <a:r>
              <a:rPr lang="en-US" sz="2400" b="1"/>
              <a:t>Support Services</a:t>
            </a:r>
            <a:br>
              <a:rPr lang="en-US"/>
            </a:br>
            <a:endParaRPr lang="en-US"/>
          </a:p>
        </p:txBody>
      </p:sp>
      <p:sp>
        <p:nvSpPr>
          <p:cNvPr id="6" name="Content Placeholder 5">
            <a:extLst>
              <a:ext uri="{FF2B5EF4-FFF2-40B4-BE49-F238E27FC236}">
                <a16:creationId xmlns:a16="http://schemas.microsoft.com/office/drawing/2014/main" id="{8F1F20C0-022B-4E7D-BF64-E9B2AFE01D1E}"/>
              </a:ext>
            </a:extLst>
          </p:cNvPr>
          <p:cNvSpPr>
            <a:spLocks noGrp="1"/>
          </p:cNvSpPr>
          <p:nvPr>
            <p:ph idx="15"/>
          </p:nvPr>
        </p:nvSpPr>
        <p:spPr/>
        <p:txBody>
          <a:bodyPr/>
          <a:lstStyle/>
          <a:p>
            <a:pPr marL="0" indent="0">
              <a:buNone/>
            </a:pPr>
            <a:r>
              <a:rPr lang="en-US"/>
              <a:t>Education / job training / job placement</a:t>
            </a:r>
          </a:p>
          <a:p>
            <a:pPr marL="0" indent="0">
              <a:buNone/>
            </a:pPr>
            <a:r>
              <a:rPr lang="en-US"/>
              <a:t>Psychological / trauma support</a:t>
            </a:r>
          </a:p>
          <a:p>
            <a:pPr marL="0" indent="0">
              <a:buNone/>
            </a:pPr>
            <a:r>
              <a:rPr lang="en-US"/>
              <a:t>Emergency + temporary housing / utilities costs</a:t>
            </a:r>
          </a:p>
          <a:p>
            <a:pPr marL="0" indent="0">
              <a:buNone/>
            </a:pPr>
            <a:r>
              <a:rPr lang="en-US"/>
              <a:t>Transportation</a:t>
            </a:r>
          </a:p>
          <a:p>
            <a:pPr marL="0" indent="0">
              <a:buNone/>
            </a:pPr>
            <a:r>
              <a:rPr lang="en-US"/>
              <a:t>Food, clothing, childcare</a:t>
            </a:r>
          </a:p>
          <a:p>
            <a:pPr marL="0" indent="0">
              <a:buNone/>
            </a:pPr>
            <a:r>
              <a:rPr lang="en-US"/>
              <a:t>Funeral costs</a:t>
            </a:r>
          </a:p>
          <a:p>
            <a:pPr marL="0" indent="0">
              <a:buNone/>
            </a:pPr>
            <a:endParaRPr lang="en-US" noProof="1"/>
          </a:p>
          <a:p>
            <a:pPr marL="0" indent="0">
              <a:buNone/>
            </a:pPr>
            <a:endParaRPr lang="en-US"/>
          </a:p>
          <a:p>
            <a:endParaRPr lang="en-US"/>
          </a:p>
        </p:txBody>
      </p:sp>
      <p:sp>
        <p:nvSpPr>
          <p:cNvPr id="10" name="Content Placeholder 9">
            <a:extLst>
              <a:ext uri="{FF2B5EF4-FFF2-40B4-BE49-F238E27FC236}">
                <a16:creationId xmlns:a16="http://schemas.microsoft.com/office/drawing/2014/main" id="{09A5516D-8C31-4428-AF93-D3D26BBCBCDF}"/>
              </a:ext>
            </a:extLst>
          </p:cNvPr>
          <p:cNvSpPr>
            <a:spLocks noGrp="1"/>
          </p:cNvSpPr>
          <p:nvPr>
            <p:ph idx="18"/>
          </p:nvPr>
        </p:nvSpPr>
        <p:spPr/>
        <p:txBody>
          <a:bodyPr/>
          <a:lstStyle/>
          <a:p>
            <a:r>
              <a:rPr lang="en-US" sz="2400" b="1"/>
              <a:t>Special Programs</a:t>
            </a:r>
            <a:endParaRPr lang="en-US"/>
          </a:p>
        </p:txBody>
      </p:sp>
      <p:sp>
        <p:nvSpPr>
          <p:cNvPr id="7" name="Content Placeholder 6">
            <a:extLst>
              <a:ext uri="{FF2B5EF4-FFF2-40B4-BE49-F238E27FC236}">
                <a16:creationId xmlns:a16="http://schemas.microsoft.com/office/drawing/2014/main" id="{9356C085-A0B2-4CAD-B8CD-22F8E31F72C7}"/>
              </a:ext>
            </a:extLst>
          </p:cNvPr>
          <p:cNvSpPr>
            <a:spLocks noGrp="1"/>
          </p:cNvSpPr>
          <p:nvPr>
            <p:ph idx="16"/>
          </p:nvPr>
        </p:nvSpPr>
        <p:spPr/>
        <p:txBody>
          <a:bodyPr/>
          <a:lstStyle/>
          <a:p>
            <a:pPr marL="0" indent="0">
              <a:buNone/>
            </a:pPr>
            <a:r>
              <a:rPr lang="en-US"/>
              <a:t>CPSN Bicycle Program</a:t>
            </a:r>
          </a:p>
          <a:p>
            <a:pPr marL="0" indent="0">
              <a:buNone/>
            </a:pPr>
            <a:r>
              <a:rPr lang="en-US" noProof="1"/>
              <a:t>Fair Chance initiatives</a:t>
            </a:r>
          </a:p>
          <a:p>
            <a:pPr marL="0" indent="0">
              <a:buNone/>
            </a:pPr>
            <a:r>
              <a:rPr lang="en-US" noProof="1"/>
              <a:t>Re-entry Ready programming</a:t>
            </a:r>
          </a:p>
          <a:p>
            <a:pPr marL="0" indent="0">
              <a:buNone/>
            </a:pPr>
            <a:r>
              <a:rPr lang="en-US" noProof="1"/>
              <a:t>Youth + Community Events</a:t>
            </a:r>
          </a:p>
          <a:p>
            <a:pPr marL="0" indent="0">
              <a:buNone/>
            </a:pPr>
            <a:endParaRPr lang="en-US" noProof="1"/>
          </a:p>
          <a:p>
            <a:endParaRPr lang="en-US"/>
          </a:p>
          <a:p>
            <a:endParaRPr lang="en-US"/>
          </a:p>
        </p:txBody>
      </p:sp>
      <p:sp>
        <p:nvSpPr>
          <p:cNvPr id="11" name="Slide Number Placeholder 10">
            <a:extLst>
              <a:ext uri="{FF2B5EF4-FFF2-40B4-BE49-F238E27FC236}">
                <a16:creationId xmlns:a16="http://schemas.microsoft.com/office/drawing/2014/main" id="{06F0AC6A-5FB2-4428-B693-24FC5DD0F206}"/>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EED5DD59-168F-4F6B-AB07-47174BB3CC9C}"/>
              </a:ext>
            </a:extLst>
          </p:cNvPr>
          <p:cNvSpPr/>
          <p:nvPr/>
        </p:nvSpPr>
        <p:spPr>
          <a:xfrm>
            <a:off x="3878529" y="3725106"/>
            <a:ext cx="392762" cy="362077"/>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a:extLst>
              <a:ext uri="{FF2B5EF4-FFF2-40B4-BE49-F238E27FC236}">
                <a16:creationId xmlns:a16="http://schemas.microsoft.com/office/drawing/2014/main" id="{6C59B616-C785-4951-9AB5-EE2B23190C84}"/>
              </a:ext>
            </a:extLst>
          </p:cNvPr>
          <p:cNvSpPr/>
          <p:nvPr/>
        </p:nvSpPr>
        <p:spPr>
          <a:xfrm>
            <a:off x="7915589" y="3717944"/>
            <a:ext cx="392762" cy="362077"/>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0138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1157447" y="2035571"/>
            <a:ext cx="4860391" cy="2078699"/>
          </a:xfrm>
        </p:spPr>
        <p:txBody>
          <a:bodyPr/>
          <a:lstStyle/>
          <a:p>
            <a:r>
              <a:rPr lang="en-US" sz="4000"/>
              <a:t>CPSN – ILLEGAL DUMPING DETERRENCE PROGRAM</a:t>
            </a:r>
          </a:p>
        </p:txBody>
      </p:sp>
      <p:sp>
        <p:nvSpPr>
          <p:cNvPr id="3" name="Text Placeholder 2">
            <a:extLst>
              <a:ext uri="{FF2B5EF4-FFF2-40B4-BE49-F238E27FC236}">
                <a16:creationId xmlns:a16="http://schemas.microsoft.com/office/drawing/2014/main" id="{4E130815-DBFE-4A9B-9738-40A4F2E21836}"/>
              </a:ext>
            </a:extLst>
          </p:cNvPr>
          <p:cNvSpPr>
            <a:spLocks noGrp="1"/>
          </p:cNvSpPr>
          <p:nvPr>
            <p:ph type="body" idx="1"/>
          </p:nvPr>
        </p:nvSpPr>
        <p:spPr>
          <a:xfrm>
            <a:off x="1157448" y="4330271"/>
            <a:ext cx="4336766" cy="1047600"/>
          </a:xfrm>
        </p:spPr>
        <p:txBody>
          <a:bodyPr/>
          <a:lstStyle/>
          <a:p>
            <a:r>
              <a:rPr lang="en-US"/>
              <a:t>Advancing the “waste and resource management” goal of the delco sustainability and climate action plan</a:t>
            </a:r>
            <a:endParaRPr lang="en-US" noProof="1"/>
          </a:p>
        </p:txBody>
      </p:sp>
      <p:sp>
        <p:nvSpPr>
          <p:cNvPr id="9" name="Slide Number Placeholder 8">
            <a:extLst>
              <a:ext uri="{FF2B5EF4-FFF2-40B4-BE49-F238E27FC236}">
                <a16:creationId xmlns:a16="http://schemas.microsoft.com/office/drawing/2014/main" id="{CBEFF07F-FAEE-4EDA-A822-96C6B92C55DE}"/>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a:ln>
                <a:noFill/>
              </a:ln>
              <a:solidFill>
                <a:prstClr val="black"/>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7C863271-A18A-40A5-901D-80646ABF34C7}"/>
              </a:ext>
            </a:extLst>
          </p:cNvPr>
          <p:cNvPicPr>
            <a:picLocks noChangeAspect="1"/>
          </p:cNvPicPr>
          <p:nvPr/>
        </p:nvPicPr>
        <p:blipFill>
          <a:blip r:embed="rId3"/>
          <a:stretch>
            <a:fillRect/>
          </a:stretch>
        </p:blipFill>
        <p:spPr>
          <a:xfrm>
            <a:off x="10779225" y="2807228"/>
            <a:ext cx="856642" cy="836486"/>
          </a:xfrm>
          <a:prstGeom prst="rect">
            <a:avLst/>
          </a:prstGeom>
        </p:spPr>
      </p:pic>
      <p:pic>
        <p:nvPicPr>
          <p:cNvPr id="19" name="Picture 18">
            <a:extLst>
              <a:ext uri="{FF2B5EF4-FFF2-40B4-BE49-F238E27FC236}">
                <a16:creationId xmlns:a16="http://schemas.microsoft.com/office/drawing/2014/main" id="{EBEABA24-9837-4BF5-A6D2-A1A5382CA75F}"/>
              </a:ext>
            </a:extLst>
          </p:cNvPr>
          <p:cNvPicPr>
            <a:picLocks noChangeAspect="1"/>
          </p:cNvPicPr>
          <p:nvPr/>
        </p:nvPicPr>
        <p:blipFill>
          <a:blip r:embed="rId4"/>
          <a:stretch>
            <a:fillRect/>
          </a:stretch>
        </p:blipFill>
        <p:spPr>
          <a:xfrm>
            <a:off x="10779225" y="3758223"/>
            <a:ext cx="862123" cy="841718"/>
          </a:xfrm>
          <a:prstGeom prst="rect">
            <a:avLst/>
          </a:prstGeom>
        </p:spPr>
      </p:pic>
      <p:pic>
        <p:nvPicPr>
          <p:cNvPr id="20" name="Picture 19">
            <a:extLst>
              <a:ext uri="{FF2B5EF4-FFF2-40B4-BE49-F238E27FC236}">
                <a16:creationId xmlns:a16="http://schemas.microsoft.com/office/drawing/2014/main" id="{E7166299-4383-44FC-8413-ACF153757CE1}"/>
              </a:ext>
            </a:extLst>
          </p:cNvPr>
          <p:cNvPicPr>
            <a:picLocks noChangeAspect="1"/>
          </p:cNvPicPr>
          <p:nvPr/>
        </p:nvPicPr>
        <p:blipFill>
          <a:blip r:embed="rId5"/>
          <a:stretch>
            <a:fillRect/>
          </a:stretch>
        </p:blipFill>
        <p:spPr>
          <a:xfrm>
            <a:off x="10768708" y="1843257"/>
            <a:ext cx="867159" cy="849462"/>
          </a:xfrm>
          <a:prstGeom prst="rect">
            <a:avLst/>
          </a:prstGeom>
        </p:spPr>
      </p:pic>
    </p:spTree>
    <p:extLst>
      <p:ext uri="{BB962C8B-B14F-4D97-AF65-F5344CB8AC3E}">
        <p14:creationId xmlns:p14="http://schemas.microsoft.com/office/powerpoint/2010/main" val="1684922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674</Words>
  <Application>Microsoft Office PowerPoint</Application>
  <PresentationFormat>Widescreen</PresentationFormat>
  <Paragraphs>106</Paragraphs>
  <Slides>13</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Corbel</vt:lpstr>
      <vt:lpstr>Lucida Grande</vt:lpstr>
      <vt:lpstr>Office Theme</vt:lpstr>
      <vt:lpstr>2_Office Theme</vt:lpstr>
      <vt:lpstr>PowerPoint Presentation</vt:lpstr>
      <vt:lpstr>Chester Partnership for Safe Neighborhoods:</vt:lpstr>
      <vt:lpstr>Sustainability and the Delaware county DA’s Office</vt:lpstr>
      <vt:lpstr>Chester Partnership for Safe Neighborhoods (CPSN)</vt:lpstr>
      <vt:lpstr>CPSN Grant – Funds Allocation </vt:lpstr>
      <vt:lpstr>CPSN - Gun Violence Prevention</vt:lpstr>
      <vt:lpstr>CPSN Gun Violence Prevention Outreach Team</vt:lpstr>
      <vt:lpstr>CPSN - Gun Violence Prevention </vt:lpstr>
      <vt:lpstr>CPSN – ILLEGAL DUMPING DETERRENCE PROGRAM</vt:lpstr>
      <vt:lpstr>CPSN – Illegal Dumping Deterrence Program</vt:lpstr>
      <vt:lpstr>Other Advances in Sustainability</vt:lpstr>
      <vt:lpstr>Office of the District Attorney - Commitment to Sustainability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Rush, Shawn</dc:creator>
  <cp:lastModifiedBy>Aquilino, Ronald P.</cp:lastModifiedBy>
  <cp:revision>2</cp:revision>
  <dcterms:created xsi:type="dcterms:W3CDTF">2023-06-07T22:54:24Z</dcterms:created>
  <dcterms:modified xsi:type="dcterms:W3CDTF">2023-06-12T12:22:21Z</dcterms:modified>
</cp:coreProperties>
</file>