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5"/>
  </p:notesMasterIdLst>
  <p:sldIdLst>
    <p:sldId id="296" r:id="rId3"/>
    <p:sldId id="373" r:id="rId4"/>
    <p:sldId id="359" r:id="rId5"/>
    <p:sldId id="436" r:id="rId6"/>
    <p:sldId id="407" r:id="rId7"/>
    <p:sldId id="364" r:id="rId8"/>
    <p:sldId id="433" r:id="rId9"/>
    <p:sldId id="432" r:id="rId10"/>
    <p:sldId id="361" r:id="rId11"/>
    <p:sldId id="437" r:id="rId12"/>
    <p:sldId id="438" r:id="rId13"/>
    <p:sldId id="368" r:id="rId14"/>
    <p:sldId id="410" r:id="rId15"/>
    <p:sldId id="424" r:id="rId16"/>
    <p:sldId id="328" r:id="rId17"/>
    <p:sldId id="371" r:id="rId18"/>
    <p:sldId id="425" r:id="rId19"/>
    <p:sldId id="439" r:id="rId20"/>
    <p:sldId id="435" r:id="rId21"/>
    <p:sldId id="434" r:id="rId22"/>
    <p:sldId id="411" r:id="rId23"/>
    <p:sldId id="4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444"/>
    <a:srgbClr val="2D3D62"/>
    <a:srgbClr val="CFCF59"/>
    <a:srgbClr val="3C4553"/>
    <a:srgbClr val="3C4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E65721-EC48-4A5A-B538-68DDA7BBDC15}" v="9" dt="2023-06-08T18:39:29.137"/>
    <p1510:client id="{8CDA537A-16F3-41DC-BED5-4758CF182FE7}" v="48" dt="2023-06-08T02:07:00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h, Shawn" userId="f0125874-426a-43dc-a2a4-7b36af48912a" providerId="ADAL" clId="{4AE65721-EC48-4A5A-B538-68DDA7BBDC15}"/>
    <pc:docChg chg="addSld modSld">
      <pc:chgData name="Rush, Shawn" userId="f0125874-426a-43dc-a2a4-7b36af48912a" providerId="ADAL" clId="{4AE65721-EC48-4A5A-B538-68DDA7BBDC15}" dt="2023-06-08T18:39:29.137" v="8" actId="207"/>
      <pc:docMkLst>
        <pc:docMk/>
      </pc:docMkLst>
      <pc:sldChg chg="modSp mod">
        <pc:chgData name="Rush, Shawn" userId="f0125874-426a-43dc-a2a4-7b36af48912a" providerId="ADAL" clId="{4AE65721-EC48-4A5A-B538-68DDA7BBDC15}" dt="2023-06-08T18:37:57.070" v="3" actId="207"/>
        <pc:sldMkLst>
          <pc:docMk/>
          <pc:sldMk cId="0" sldId="2145707434"/>
        </pc:sldMkLst>
        <pc:spChg chg="mod">
          <ac:chgData name="Rush, Shawn" userId="f0125874-426a-43dc-a2a4-7b36af48912a" providerId="ADAL" clId="{4AE65721-EC48-4A5A-B538-68DDA7BBDC15}" dt="2023-06-08T18:37:52.274" v="2" actId="207"/>
          <ac:spMkLst>
            <pc:docMk/>
            <pc:sldMk cId="0" sldId="2145707434"/>
            <ac:spMk id="2" creationId="{00000000-0000-0000-0000-000000000000}"/>
          </ac:spMkLst>
        </pc:spChg>
        <pc:spChg chg="mod">
          <ac:chgData name="Rush, Shawn" userId="f0125874-426a-43dc-a2a4-7b36af48912a" providerId="ADAL" clId="{4AE65721-EC48-4A5A-B538-68DDA7BBDC15}" dt="2023-06-08T18:37:39.585" v="1" actId="207"/>
          <ac:spMkLst>
            <pc:docMk/>
            <pc:sldMk cId="0" sldId="2145707434"/>
            <ac:spMk id="13" creationId="{00000000-0000-0000-0000-000000000000}"/>
          </ac:spMkLst>
        </pc:spChg>
        <pc:spChg chg="mod">
          <ac:chgData name="Rush, Shawn" userId="f0125874-426a-43dc-a2a4-7b36af48912a" providerId="ADAL" clId="{4AE65721-EC48-4A5A-B538-68DDA7BBDC15}" dt="2023-06-08T18:37:57.070" v="3" actId="207"/>
          <ac:spMkLst>
            <pc:docMk/>
            <pc:sldMk cId="0" sldId="2145707434"/>
            <ac:spMk id="14" creationId="{00000000-0000-0000-0000-000000000000}"/>
          </ac:spMkLst>
        </pc:spChg>
      </pc:sldChg>
      <pc:sldChg chg="modSp mod">
        <pc:chgData name="Rush, Shawn" userId="f0125874-426a-43dc-a2a4-7b36af48912a" providerId="ADAL" clId="{4AE65721-EC48-4A5A-B538-68DDA7BBDC15}" dt="2023-06-08T18:38:25.174" v="5" actId="207"/>
        <pc:sldMkLst>
          <pc:docMk/>
          <pc:sldMk cId="0" sldId="2145707437"/>
        </pc:sldMkLst>
        <pc:spChg chg="mod">
          <ac:chgData name="Rush, Shawn" userId="f0125874-426a-43dc-a2a4-7b36af48912a" providerId="ADAL" clId="{4AE65721-EC48-4A5A-B538-68DDA7BBDC15}" dt="2023-06-08T18:38:25.174" v="5" actId="207"/>
          <ac:spMkLst>
            <pc:docMk/>
            <pc:sldMk cId="0" sldId="2145707437"/>
            <ac:spMk id="7" creationId="{00000000-0000-0000-0000-000000000000}"/>
          </ac:spMkLst>
        </pc:spChg>
      </pc:sldChg>
      <pc:sldChg chg="modSp mod">
        <pc:chgData name="Rush, Shawn" userId="f0125874-426a-43dc-a2a4-7b36af48912a" providerId="ADAL" clId="{4AE65721-EC48-4A5A-B538-68DDA7BBDC15}" dt="2023-06-08T18:38:46.356" v="6" actId="1076"/>
        <pc:sldMkLst>
          <pc:docMk/>
          <pc:sldMk cId="0" sldId="2145707438"/>
        </pc:sldMkLst>
        <pc:spChg chg="mod">
          <ac:chgData name="Rush, Shawn" userId="f0125874-426a-43dc-a2a4-7b36af48912a" providerId="ADAL" clId="{4AE65721-EC48-4A5A-B538-68DDA7BBDC15}" dt="2023-06-08T18:38:46.356" v="6" actId="1076"/>
          <ac:spMkLst>
            <pc:docMk/>
            <pc:sldMk cId="0" sldId="2145707438"/>
            <ac:spMk id="10" creationId="{00000000-0000-0000-0000-000000000000}"/>
          </ac:spMkLst>
        </pc:spChg>
      </pc:sldChg>
      <pc:sldChg chg="modSp mod">
        <pc:chgData name="Rush, Shawn" userId="f0125874-426a-43dc-a2a4-7b36af48912a" providerId="ADAL" clId="{4AE65721-EC48-4A5A-B538-68DDA7BBDC15}" dt="2023-06-08T18:39:29.137" v="8" actId="207"/>
        <pc:sldMkLst>
          <pc:docMk/>
          <pc:sldMk cId="0" sldId="2145707442"/>
        </pc:sldMkLst>
        <pc:spChg chg="mod">
          <ac:chgData name="Rush, Shawn" userId="f0125874-426a-43dc-a2a4-7b36af48912a" providerId="ADAL" clId="{4AE65721-EC48-4A5A-B538-68DDA7BBDC15}" dt="2023-06-08T18:39:29.137" v="8" actId="207"/>
          <ac:spMkLst>
            <pc:docMk/>
            <pc:sldMk cId="0" sldId="2145707442"/>
            <ac:spMk id="7" creationId="{00000000-0000-0000-0000-000000000000}"/>
          </ac:spMkLst>
        </pc:spChg>
        <pc:spChg chg="mod">
          <ac:chgData name="Rush, Shawn" userId="f0125874-426a-43dc-a2a4-7b36af48912a" providerId="ADAL" clId="{4AE65721-EC48-4A5A-B538-68DDA7BBDC15}" dt="2023-06-08T18:39:10.697" v="7" actId="207"/>
          <ac:spMkLst>
            <pc:docMk/>
            <pc:sldMk cId="0" sldId="2145707442"/>
            <ac:spMk id="8" creationId="{00000000-0000-0000-0000-000000000000}"/>
          </ac:spMkLst>
        </pc:spChg>
      </pc:sldChg>
      <pc:sldChg chg="add">
        <pc:chgData name="Rush, Shawn" userId="f0125874-426a-43dc-a2a4-7b36af48912a" providerId="ADAL" clId="{4AE65721-EC48-4A5A-B538-68DDA7BBDC15}" dt="2023-06-08T11:56:34.197" v="0"/>
        <pc:sldMkLst>
          <pc:docMk/>
          <pc:sldMk cId="3850829232" sldId="214570748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1A067-C33D-B240-A53B-3A0D31252BA3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826940-62F8-A242-BA85-11BF37BB2F4C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Research students helped find &amp; design experiments</a:t>
          </a:r>
        </a:p>
      </dgm:t>
    </dgm:pt>
    <dgm:pt modelId="{922BCF59-CBF5-D343-A603-58BA9AB5A493}" type="parTrans" cxnId="{0CE6749F-7660-7441-9A50-C068A4301F48}">
      <dgm:prSet/>
      <dgm:spPr/>
      <dgm:t>
        <a:bodyPr/>
        <a:lstStyle/>
        <a:p>
          <a:endParaRPr lang="en-US"/>
        </a:p>
      </dgm:t>
    </dgm:pt>
    <dgm:pt modelId="{EC58618D-F775-A84B-A256-D2F97B6264ED}" type="sibTrans" cxnId="{0CE6749F-7660-7441-9A50-C068A4301F48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 w="9525"/>
      </dgm:spPr>
      <dgm:t>
        <a:bodyPr/>
        <a:lstStyle/>
        <a:p>
          <a:endParaRPr lang="en-US"/>
        </a:p>
      </dgm:t>
    </dgm:pt>
    <dgm:pt modelId="{3BABA922-5AD8-0646-BA94-BB6FA5A23AF3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Research students performed &amp; modified literature procedures</a:t>
          </a:r>
        </a:p>
      </dgm:t>
    </dgm:pt>
    <dgm:pt modelId="{570794ED-1416-8642-8C5C-664D65E715F3}" type="parTrans" cxnId="{337417DB-7603-2C4F-BAF2-90118E8FA9E4}">
      <dgm:prSet/>
      <dgm:spPr/>
      <dgm:t>
        <a:bodyPr/>
        <a:lstStyle/>
        <a:p>
          <a:endParaRPr lang="en-US"/>
        </a:p>
      </dgm:t>
    </dgm:pt>
    <dgm:pt modelId="{92888078-46A4-F948-8793-07C162CE98A3}" type="sibTrans" cxnId="{337417DB-7603-2C4F-BAF2-90118E8FA9E4}">
      <dgm:prSet/>
      <dgm:spPr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49B797C3-3A13-0B4E-9451-6CB953E65544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Organic students performed experiments</a:t>
          </a:r>
        </a:p>
      </dgm:t>
    </dgm:pt>
    <dgm:pt modelId="{48A7F128-37D3-FF40-9F21-59F4E7DD48DB}" type="parTrans" cxnId="{D2755535-8A28-B84C-95E8-D3391298AB80}">
      <dgm:prSet/>
      <dgm:spPr/>
      <dgm:t>
        <a:bodyPr/>
        <a:lstStyle/>
        <a:p>
          <a:endParaRPr lang="en-US"/>
        </a:p>
      </dgm:t>
    </dgm:pt>
    <dgm:pt modelId="{8D353984-F5B2-8040-A1AB-C212788E368E}" type="sibTrans" cxnId="{D2755535-8A28-B84C-95E8-D3391298AB80}">
      <dgm:prSet/>
      <dgm:spPr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4F42A3DC-6F1F-4E48-B15D-DB32D7F75A09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Organic students suggested modifications</a:t>
          </a:r>
        </a:p>
      </dgm:t>
    </dgm:pt>
    <dgm:pt modelId="{5C6C39E9-C37A-3B4D-9666-FC16E4DE8FD2}" type="parTrans" cxnId="{19EEBC74-124C-BB42-B859-BAC56BBC2BDF}">
      <dgm:prSet/>
      <dgm:spPr/>
      <dgm:t>
        <a:bodyPr/>
        <a:lstStyle/>
        <a:p>
          <a:endParaRPr lang="en-US"/>
        </a:p>
      </dgm:t>
    </dgm:pt>
    <dgm:pt modelId="{3939B798-3CA1-2F44-A72E-68938C5B5D6A}" type="sibTrans" cxnId="{19EEBC74-124C-BB42-B859-BAC56BBC2BDF}">
      <dgm:prSet/>
      <dgm:spPr>
        <a:ln>
          <a:solidFill>
            <a:srgbClr val="000000"/>
          </a:solidFill>
        </a:ln>
      </dgm:spPr>
      <dgm:t>
        <a:bodyPr/>
        <a:lstStyle/>
        <a:p>
          <a:endParaRPr lang="en-US"/>
        </a:p>
      </dgm:t>
    </dgm:pt>
    <dgm:pt modelId="{FD66FE72-47F4-BC40-B2AE-A0526C034BE5}">
      <dgm:prSet phldrT="[Text]"/>
      <dgm:spPr>
        <a:solidFill>
          <a:srgbClr val="3366FF"/>
        </a:solidFill>
      </dgm:spPr>
      <dgm:t>
        <a:bodyPr/>
        <a:lstStyle/>
        <a:p>
          <a:r>
            <a:rPr lang="en-US"/>
            <a:t>Research students tested faculty &amp; student modifications</a:t>
          </a:r>
        </a:p>
      </dgm:t>
    </dgm:pt>
    <dgm:pt modelId="{13708DC6-1994-5F48-A13F-8FFC8E4DF0BB}" type="parTrans" cxnId="{0F39CEB0-4CD3-8A4E-88AE-40DA41904297}">
      <dgm:prSet/>
      <dgm:spPr/>
      <dgm:t>
        <a:bodyPr/>
        <a:lstStyle/>
        <a:p>
          <a:endParaRPr lang="en-US"/>
        </a:p>
      </dgm:t>
    </dgm:pt>
    <dgm:pt modelId="{E87BF00E-0437-A943-A34D-EBC4DCF6A52F}" type="sibTrans" cxnId="{0F39CEB0-4CD3-8A4E-88AE-40DA41904297}">
      <dgm:prSet/>
      <dgm:spPr/>
      <dgm:t>
        <a:bodyPr/>
        <a:lstStyle/>
        <a:p>
          <a:endParaRPr lang="en-US"/>
        </a:p>
      </dgm:t>
    </dgm:pt>
    <dgm:pt modelId="{80D2B19B-4C70-664A-86E0-1572F477B4DE}" type="pres">
      <dgm:prSet presAssocID="{8EA1A067-C33D-B240-A53B-3A0D31252BA3}" presName="cycle" presStyleCnt="0">
        <dgm:presLayoutVars>
          <dgm:dir/>
          <dgm:resizeHandles val="exact"/>
        </dgm:presLayoutVars>
      </dgm:prSet>
      <dgm:spPr/>
    </dgm:pt>
    <dgm:pt modelId="{5195299B-0477-8945-BCAA-DD8D128E92E3}" type="pres">
      <dgm:prSet presAssocID="{EA826940-62F8-A242-BA85-11BF37BB2F4C}" presName="node" presStyleLbl="node1" presStyleIdx="0" presStyleCnt="5">
        <dgm:presLayoutVars>
          <dgm:bulletEnabled val="1"/>
        </dgm:presLayoutVars>
      </dgm:prSet>
      <dgm:spPr/>
    </dgm:pt>
    <dgm:pt modelId="{466CB8A9-82F8-7A48-A209-71128EC08C16}" type="pres">
      <dgm:prSet presAssocID="{EA826940-62F8-A242-BA85-11BF37BB2F4C}" presName="spNode" presStyleCnt="0"/>
      <dgm:spPr/>
    </dgm:pt>
    <dgm:pt modelId="{19D668A5-E285-124E-B345-37B0F82849F3}" type="pres">
      <dgm:prSet presAssocID="{EC58618D-F775-A84B-A256-D2F97B6264ED}" presName="sibTrans" presStyleLbl="sibTrans1D1" presStyleIdx="0" presStyleCnt="5"/>
      <dgm:spPr/>
    </dgm:pt>
    <dgm:pt modelId="{F5716E0C-9B40-5149-A5EE-2156059D7727}" type="pres">
      <dgm:prSet presAssocID="{3BABA922-5AD8-0646-BA94-BB6FA5A23AF3}" presName="node" presStyleLbl="node1" presStyleIdx="1" presStyleCnt="5">
        <dgm:presLayoutVars>
          <dgm:bulletEnabled val="1"/>
        </dgm:presLayoutVars>
      </dgm:prSet>
      <dgm:spPr/>
    </dgm:pt>
    <dgm:pt modelId="{30AA4AC5-ED87-8E4B-A58E-A8ED414CB14B}" type="pres">
      <dgm:prSet presAssocID="{3BABA922-5AD8-0646-BA94-BB6FA5A23AF3}" presName="spNode" presStyleCnt="0"/>
      <dgm:spPr/>
    </dgm:pt>
    <dgm:pt modelId="{61F90071-4535-C443-9431-B70B6261EF45}" type="pres">
      <dgm:prSet presAssocID="{92888078-46A4-F948-8793-07C162CE98A3}" presName="sibTrans" presStyleLbl="sibTrans1D1" presStyleIdx="1" presStyleCnt="5"/>
      <dgm:spPr/>
    </dgm:pt>
    <dgm:pt modelId="{D6045A49-4A2D-5A43-A08B-E8A66C00C2B2}" type="pres">
      <dgm:prSet presAssocID="{49B797C3-3A13-0B4E-9451-6CB953E65544}" presName="node" presStyleLbl="node1" presStyleIdx="2" presStyleCnt="5">
        <dgm:presLayoutVars>
          <dgm:bulletEnabled val="1"/>
        </dgm:presLayoutVars>
      </dgm:prSet>
      <dgm:spPr/>
    </dgm:pt>
    <dgm:pt modelId="{58B3CD68-A3EB-D84D-AF9B-46D3712FE4AB}" type="pres">
      <dgm:prSet presAssocID="{49B797C3-3A13-0B4E-9451-6CB953E65544}" presName="spNode" presStyleCnt="0"/>
      <dgm:spPr/>
    </dgm:pt>
    <dgm:pt modelId="{17E9124C-2928-7F45-AED6-866674F9CD65}" type="pres">
      <dgm:prSet presAssocID="{8D353984-F5B2-8040-A1AB-C212788E368E}" presName="sibTrans" presStyleLbl="sibTrans1D1" presStyleIdx="2" presStyleCnt="5"/>
      <dgm:spPr/>
    </dgm:pt>
    <dgm:pt modelId="{F470D7DB-1EED-2E4D-A6CD-D0A01C83DEBE}" type="pres">
      <dgm:prSet presAssocID="{4F42A3DC-6F1F-4E48-B15D-DB32D7F75A09}" presName="node" presStyleLbl="node1" presStyleIdx="3" presStyleCnt="5">
        <dgm:presLayoutVars>
          <dgm:bulletEnabled val="1"/>
        </dgm:presLayoutVars>
      </dgm:prSet>
      <dgm:spPr/>
    </dgm:pt>
    <dgm:pt modelId="{2C3A6BF0-4417-DE4D-9D32-CA23CF33CF6A}" type="pres">
      <dgm:prSet presAssocID="{4F42A3DC-6F1F-4E48-B15D-DB32D7F75A09}" presName="spNode" presStyleCnt="0"/>
      <dgm:spPr/>
    </dgm:pt>
    <dgm:pt modelId="{49596728-7E3A-AC47-925E-9144F31BACA7}" type="pres">
      <dgm:prSet presAssocID="{3939B798-3CA1-2F44-A72E-68938C5B5D6A}" presName="sibTrans" presStyleLbl="sibTrans1D1" presStyleIdx="3" presStyleCnt="5"/>
      <dgm:spPr/>
    </dgm:pt>
    <dgm:pt modelId="{4F568185-5E2B-0A4C-B0BF-2B4A8DEFE3E8}" type="pres">
      <dgm:prSet presAssocID="{FD66FE72-47F4-BC40-B2AE-A0526C034BE5}" presName="node" presStyleLbl="node1" presStyleIdx="4" presStyleCnt="5">
        <dgm:presLayoutVars>
          <dgm:bulletEnabled val="1"/>
        </dgm:presLayoutVars>
      </dgm:prSet>
      <dgm:spPr/>
    </dgm:pt>
    <dgm:pt modelId="{F8F6DAFC-083F-F84B-8A7D-2DADDD979FE7}" type="pres">
      <dgm:prSet presAssocID="{FD66FE72-47F4-BC40-B2AE-A0526C034BE5}" presName="spNode" presStyleCnt="0"/>
      <dgm:spPr/>
    </dgm:pt>
    <dgm:pt modelId="{24B25813-E320-9241-93B6-37EC18A3E974}" type="pres">
      <dgm:prSet presAssocID="{E87BF00E-0437-A943-A34D-EBC4DCF6A52F}" presName="sibTrans" presStyleLbl="sibTrans1D1" presStyleIdx="4" presStyleCnt="5"/>
      <dgm:spPr/>
    </dgm:pt>
  </dgm:ptLst>
  <dgm:cxnLst>
    <dgm:cxn modelId="{3F259225-9DF7-9449-B9C1-31AF33AF735B}" type="presOf" srcId="{3BABA922-5AD8-0646-BA94-BB6FA5A23AF3}" destId="{F5716E0C-9B40-5149-A5EE-2156059D7727}" srcOrd="0" destOrd="0" presId="urn:microsoft.com/office/officeart/2005/8/layout/cycle5"/>
    <dgm:cxn modelId="{D2755535-8A28-B84C-95E8-D3391298AB80}" srcId="{8EA1A067-C33D-B240-A53B-3A0D31252BA3}" destId="{49B797C3-3A13-0B4E-9451-6CB953E65544}" srcOrd="2" destOrd="0" parTransId="{48A7F128-37D3-FF40-9F21-59F4E7DD48DB}" sibTransId="{8D353984-F5B2-8040-A1AB-C212788E368E}"/>
    <dgm:cxn modelId="{0A907144-D5A5-3549-98F6-B9F5D909803B}" type="presOf" srcId="{8D353984-F5B2-8040-A1AB-C212788E368E}" destId="{17E9124C-2928-7F45-AED6-866674F9CD65}" srcOrd="0" destOrd="0" presId="urn:microsoft.com/office/officeart/2005/8/layout/cycle5"/>
    <dgm:cxn modelId="{19EEBC74-124C-BB42-B859-BAC56BBC2BDF}" srcId="{8EA1A067-C33D-B240-A53B-3A0D31252BA3}" destId="{4F42A3DC-6F1F-4E48-B15D-DB32D7F75A09}" srcOrd="3" destOrd="0" parTransId="{5C6C39E9-C37A-3B4D-9666-FC16E4DE8FD2}" sibTransId="{3939B798-3CA1-2F44-A72E-68938C5B5D6A}"/>
    <dgm:cxn modelId="{E1076976-EF75-EF47-BBDA-64057C9AAC30}" type="presOf" srcId="{FD66FE72-47F4-BC40-B2AE-A0526C034BE5}" destId="{4F568185-5E2B-0A4C-B0BF-2B4A8DEFE3E8}" srcOrd="0" destOrd="0" presId="urn:microsoft.com/office/officeart/2005/8/layout/cycle5"/>
    <dgm:cxn modelId="{0EDED785-80AC-064C-A6D4-9D7B2394B895}" type="presOf" srcId="{4F42A3DC-6F1F-4E48-B15D-DB32D7F75A09}" destId="{F470D7DB-1EED-2E4D-A6CD-D0A01C83DEBE}" srcOrd="0" destOrd="0" presId="urn:microsoft.com/office/officeart/2005/8/layout/cycle5"/>
    <dgm:cxn modelId="{A02F5292-64FB-0E44-8FEA-74293A60DF8A}" type="presOf" srcId="{92888078-46A4-F948-8793-07C162CE98A3}" destId="{61F90071-4535-C443-9431-B70B6261EF45}" srcOrd="0" destOrd="0" presId="urn:microsoft.com/office/officeart/2005/8/layout/cycle5"/>
    <dgm:cxn modelId="{025D6894-EF45-2248-8F88-5B5F2D73BB92}" type="presOf" srcId="{E87BF00E-0437-A943-A34D-EBC4DCF6A52F}" destId="{24B25813-E320-9241-93B6-37EC18A3E974}" srcOrd="0" destOrd="0" presId="urn:microsoft.com/office/officeart/2005/8/layout/cycle5"/>
    <dgm:cxn modelId="{0CE6749F-7660-7441-9A50-C068A4301F48}" srcId="{8EA1A067-C33D-B240-A53B-3A0D31252BA3}" destId="{EA826940-62F8-A242-BA85-11BF37BB2F4C}" srcOrd="0" destOrd="0" parTransId="{922BCF59-CBF5-D343-A603-58BA9AB5A493}" sibTransId="{EC58618D-F775-A84B-A256-D2F97B6264ED}"/>
    <dgm:cxn modelId="{EEEF5AAE-E2A6-7843-8013-E440A1B45CDC}" type="presOf" srcId="{8EA1A067-C33D-B240-A53B-3A0D31252BA3}" destId="{80D2B19B-4C70-664A-86E0-1572F477B4DE}" srcOrd="0" destOrd="0" presId="urn:microsoft.com/office/officeart/2005/8/layout/cycle5"/>
    <dgm:cxn modelId="{0F39CEB0-4CD3-8A4E-88AE-40DA41904297}" srcId="{8EA1A067-C33D-B240-A53B-3A0D31252BA3}" destId="{FD66FE72-47F4-BC40-B2AE-A0526C034BE5}" srcOrd="4" destOrd="0" parTransId="{13708DC6-1994-5F48-A13F-8FFC8E4DF0BB}" sibTransId="{E87BF00E-0437-A943-A34D-EBC4DCF6A52F}"/>
    <dgm:cxn modelId="{5C4F63B5-8F86-D64C-BF69-BE6C2205574B}" type="presOf" srcId="{3939B798-3CA1-2F44-A72E-68938C5B5D6A}" destId="{49596728-7E3A-AC47-925E-9144F31BACA7}" srcOrd="0" destOrd="0" presId="urn:microsoft.com/office/officeart/2005/8/layout/cycle5"/>
    <dgm:cxn modelId="{9B1E87C0-9039-3441-8CA1-A2E902F98953}" type="presOf" srcId="{EC58618D-F775-A84B-A256-D2F97B6264ED}" destId="{19D668A5-E285-124E-B345-37B0F82849F3}" srcOrd="0" destOrd="0" presId="urn:microsoft.com/office/officeart/2005/8/layout/cycle5"/>
    <dgm:cxn modelId="{B2EF2CD8-3098-ED44-9282-B94E771792FB}" type="presOf" srcId="{EA826940-62F8-A242-BA85-11BF37BB2F4C}" destId="{5195299B-0477-8945-BCAA-DD8D128E92E3}" srcOrd="0" destOrd="0" presId="urn:microsoft.com/office/officeart/2005/8/layout/cycle5"/>
    <dgm:cxn modelId="{337417DB-7603-2C4F-BAF2-90118E8FA9E4}" srcId="{8EA1A067-C33D-B240-A53B-3A0D31252BA3}" destId="{3BABA922-5AD8-0646-BA94-BB6FA5A23AF3}" srcOrd="1" destOrd="0" parTransId="{570794ED-1416-8642-8C5C-664D65E715F3}" sibTransId="{92888078-46A4-F948-8793-07C162CE98A3}"/>
    <dgm:cxn modelId="{67313AF8-0F4E-2741-AFBE-1F50F48612EB}" type="presOf" srcId="{49B797C3-3A13-0B4E-9451-6CB953E65544}" destId="{D6045A49-4A2D-5A43-A08B-E8A66C00C2B2}" srcOrd="0" destOrd="0" presId="urn:microsoft.com/office/officeart/2005/8/layout/cycle5"/>
    <dgm:cxn modelId="{283CAD15-90BF-004A-A0DC-23000B83046A}" type="presParOf" srcId="{80D2B19B-4C70-664A-86E0-1572F477B4DE}" destId="{5195299B-0477-8945-BCAA-DD8D128E92E3}" srcOrd="0" destOrd="0" presId="urn:microsoft.com/office/officeart/2005/8/layout/cycle5"/>
    <dgm:cxn modelId="{7BC923A3-1B2E-5844-A615-BB310AD936C7}" type="presParOf" srcId="{80D2B19B-4C70-664A-86E0-1572F477B4DE}" destId="{466CB8A9-82F8-7A48-A209-71128EC08C16}" srcOrd="1" destOrd="0" presId="urn:microsoft.com/office/officeart/2005/8/layout/cycle5"/>
    <dgm:cxn modelId="{01981F48-D1F5-8A4D-A337-303D8CFD2B05}" type="presParOf" srcId="{80D2B19B-4C70-664A-86E0-1572F477B4DE}" destId="{19D668A5-E285-124E-B345-37B0F82849F3}" srcOrd="2" destOrd="0" presId="urn:microsoft.com/office/officeart/2005/8/layout/cycle5"/>
    <dgm:cxn modelId="{3650B937-52F3-8649-BAC1-DBE24149424E}" type="presParOf" srcId="{80D2B19B-4C70-664A-86E0-1572F477B4DE}" destId="{F5716E0C-9B40-5149-A5EE-2156059D7727}" srcOrd="3" destOrd="0" presId="urn:microsoft.com/office/officeart/2005/8/layout/cycle5"/>
    <dgm:cxn modelId="{BEAC3681-513F-3E4C-99F4-7B482E557C86}" type="presParOf" srcId="{80D2B19B-4C70-664A-86E0-1572F477B4DE}" destId="{30AA4AC5-ED87-8E4B-A58E-A8ED414CB14B}" srcOrd="4" destOrd="0" presId="urn:microsoft.com/office/officeart/2005/8/layout/cycle5"/>
    <dgm:cxn modelId="{3C88F24C-5C24-044B-B090-4196C2A5DF7D}" type="presParOf" srcId="{80D2B19B-4C70-664A-86E0-1572F477B4DE}" destId="{61F90071-4535-C443-9431-B70B6261EF45}" srcOrd="5" destOrd="0" presId="urn:microsoft.com/office/officeart/2005/8/layout/cycle5"/>
    <dgm:cxn modelId="{62EDB3C3-AEAA-704E-831C-06E4125369CC}" type="presParOf" srcId="{80D2B19B-4C70-664A-86E0-1572F477B4DE}" destId="{D6045A49-4A2D-5A43-A08B-E8A66C00C2B2}" srcOrd="6" destOrd="0" presId="urn:microsoft.com/office/officeart/2005/8/layout/cycle5"/>
    <dgm:cxn modelId="{8A5AAC4B-9CF7-DB4B-B6FE-C83A24ABBE7E}" type="presParOf" srcId="{80D2B19B-4C70-664A-86E0-1572F477B4DE}" destId="{58B3CD68-A3EB-D84D-AF9B-46D3712FE4AB}" srcOrd="7" destOrd="0" presId="urn:microsoft.com/office/officeart/2005/8/layout/cycle5"/>
    <dgm:cxn modelId="{054FB0A4-B75C-AA41-AF74-4E75489EED6E}" type="presParOf" srcId="{80D2B19B-4C70-664A-86E0-1572F477B4DE}" destId="{17E9124C-2928-7F45-AED6-866674F9CD65}" srcOrd="8" destOrd="0" presId="urn:microsoft.com/office/officeart/2005/8/layout/cycle5"/>
    <dgm:cxn modelId="{2E415F61-4C24-4A45-A2AB-029639E26749}" type="presParOf" srcId="{80D2B19B-4C70-664A-86E0-1572F477B4DE}" destId="{F470D7DB-1EED-2E4D-A6CD-D0A01C83DEBE}" srcOrd="9" destOrd="0" presId="urn:microsoft.com/office/officeart/2005/8/layout/cycle5"/>
    <dgm:cxn modelId="{26639B9D-ABE2-3443-A11D-E575220C4B9B}" type="presParOf" srcId="{80D2B19B-4C70-664A-86E0-1572F477B4DE}" destId="{2C3A6BF0-4417-DE4D-9D32-CA23CF33CF6A}" srcOrd="10" destOrd="0" presId="urn:microsoft.com/office/officeart/2005/8/layout/cycle5"/>
    <dgm:cxn modelId="{25882C05-E33E-8642-9D08-D8CA6F9525BD}" type="presParOf" srcId="{80D2B19B-4C70-664A-86E0-1572F477B4DE}" destId="{49596728-7E3A-AC47-925E-9144F31BACA7}" srcOrd="11" destOrd="0" presId="urn:microsoft.com/office/officeart/2005/8/layout/cycle5"/>
    <dgm:cxn modelId="{5189C75B-CDBD-7543-8E50-440E89A15812}" type="presParOf" srcId="{80D2B19B-4C70-664A-86E0-1572F477B4DE}" destId="{4F568185-5E2B-0A4C-B0BF-2B4A8DEFE3E8}" srcOrd="12" destOrd="0" presId="urn:microsoft.com/office/officeart/2005/8/layout/cycle5"/>
    <dgm:cxn modelId="{883DCEBA-7650-D243-B4B4-1BCC926D6765}" type="presParOf" srcId="{80D2B19B-4C70-664A-86E0-1572F477B4DE}" destId="{F8F6DAFC-083F-F84B-8A7D-2DADDD979FE7}" srcOrd="13" destOrd="0" presId="urn:microsoft.com/office/officeart/2005/8/layout/cycle5"/>
    <dgm:cxn modelId="{AFFEB851-3049-1143-B100-CEA223BE473B}" type="presParOf" srcId="{80D2B19B-4C70-664A-86E0-1572F477B4DE}" destId="{24B25813-E320-9241-93B6-37EC18A3E974}" srcOrd="14" destOrd="0" presId="urn:microsoft.com/office/officeart/2005/8/layout/cycle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5299B-0477-8945-BCAA-DD8D128E92E3}">
      <dsp:nvSpPr>
        <dsp:cNvPr id="0" name=""/>
        <dsp:cNvSpPr/>
      </dsp:nvSpPr>
      <dsp:spPr>
        <a:xfrm>
          <a:off x="1640823" y="1914"/>
          <a:ext cx="1256377" cy="816645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Research students helped find &amp; design experiments</a:t>
          </a:r>
        </a:p>
      </dsp:txBody>
      <dsp:txXfrm>
        <a:off x="1680688" y="41779"/>
        <a:ext cx="1176647" cy="736915"/>
      </dsp:txXfrm>
    </dsp:sp>
    <dsp:sp modelId="{19D668A5-E285-124E-B345-37B0F82849F3}">
      <dsp:nvSpPr>
        <dsp:cNvPr id="0" name=""/>
        <dsp:cNvSpPr/>
      </dsp:nvSpPr>
      <dsp:spPr>
        <a:xfrm>
          <a:off x="637543" y="410236"/>
          <a:ext cx="3262937" cy="3262937"/>
        </a:xfrm>
        <a:custGeom>
          <a:avLst/>
          <a:gdLst/>
          <a:ahLst/>
          <a:cxnLst/>
          <a:rect l="0" t="0" r="0" b="0"/>
          <a:pathLst>
            <a:path>
              <a:moveTo>
                <a:pt x="2427944" y="207630"/>
              </a:moveTo>
              <a:arcTo wR="1631468" hR="1631468" stAng="17953324" swAng="1211716"/>
            </a:path>
          </a:pathLst>
        </a:custGeom>
        <a:noFill/>
        <a:ln w="9525" cap="flat" cmpd="sng" algn="ctr">
          <a:solidFill>
            <a:schemeClr val="dk1"/>
          </a:solidFill>
          <a:prstDash val="solid"/>
          <a:miter lim="800000"/>
          <a:tailEnd type="arrow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F5716E0C-9B40-5149-A5EE-2156059D7727}">
      <dsp:nvSpPr>
        <dsp:cNvPr id="0" name=""/>
        <dsp:cNvSpPr/>
      </dsp:nvSpPr>
      <dsp:spPr>
        <a:xfrm>
          <a:off x="3192442" y="1129231"/>
          <a:ext cx="1256377" cy="816645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Research students performed &amp; modified literature procedures</a:t>
          </a:r>
        </a:p>
      </dsp:txBody>
      <dsp:txXfrm>
        <a:off x="3232307" y="1169096"/>
        <a:ext cx="1176647" cy="736915"/>
      </dsp:txXfrm>
    </dsp:sp>
    <dsp:sp modelId="{61F90071-4535-C443-9431-B70B6261EF45}">
      <dsp:nvSpPr>
        <dsp:cNvPr id="0" name=""/>
        <dsp:cNvSpPr/>
      </dsp:nvSpPr>
      <dsp:spPr>
        <a:xfrm>
          <a:off x="637543" y="410236"/>
          <a:ext cx="3262937" cy="3262937"/>
        </a:xfrm>
        <a:custGeom>
          <a:avLst/>
          <a:gdLst/>
          <a:ahLst/>
          <a:cxnLst/>
          <a:rect l="0" t="0" r="0" b="0"/>
          <a:pathLst>
            <a:path>
              <a:moveTo>
                <a:pt x="3259025" y="1744376"/>
              </a:moveTo>
              <a:arcTo wR="1631468" hR="1631468" stAng="21838104" swAng="1359863"/>
            </a:path>
          </a:pathLst>
        </a:custGeom>
        <a:noFill/>
        <a:ln w="6350" cap="flat" cmpd="sng" algn="ctr">
          <a:solidFill>
            <a:srgbClr val="0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045A49-4A2D-5A43-A08B-E8A66C00C2B2}">
      <dsp:nvSpPr>
        <dsp:cNvPr id="0" name=""/>
        <dsp:cNvSpPr/>
      </dsp:nvSpPr>
      <dsp:spPr>
        <a:xfrm>
          <a:off x="2599777" y="2953269"/>
          <a:ext cx="1256377" cy="816645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Organic students performed experiments</a:t>
          </a:r>
        </a:p>
      </dsp:txBody>
      <dsp:txXfrm>
        <a:off x="2639642" y="2993134"/>
        <a:ext cx="1176647" cy="736915"/>
      </dsp:txXfrm>
    </dsp:sp>
    <dsp:sp modelId="{17E9124C-2928-7F45-AED6-866674F9CD65}">
      <dsp:nvSpPr>
        <dsp:cNvPr id="0" name=""/>
        <dsp:cNvSpPr/>
      </dsp:nvSpPr>
      <dsp:spPr>
        <a:xfrm>
          <a:off x="637543" y="410236"/>
          <a:ext cx="3262937" cy="3262937"/>
        </a:xfrm>
        <a:custGeom>
          <a:avLst/>
          <a:gdLst/>
          <a:ahLst/>
          <a:cxnLst/>
          <a:rect l="0" t="0" r="0" b="0"/>
          <a:pathLst>
            <a:path>
              <a:moveTo>
                <a:pt x="1831730" y="3250599"/>
              </a:moveTo>
              <a:arcTo wR="1631468" hR="1631468" stAng="4976953" swAng="846095"/>
            </a:path>
          </a:pathLst>
        </a:custGeom>
        <a:noFill/>
        <a:ln w="6350" cap="flat" cmpd="sng" algn="ctr">
          <a:solidFill>
            <a:srgbClr val="0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70D7DB-1EED-2E4D-A6CD-D0A01C83DEBE}">
      <dsp:nvSpPr>
        <dsp:cNvPr id="0" name=""/>
        <dsp:cNvSpPr/>
      </dsp:nvSpPr>
      <dsp:spPr>
        <a:xfrm>
          <a:off x="681870" y="2953269"/>
          <a:ext cx="1256377" cy="816645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Organic students suggested modifications</a:t>
          </a:r>
        </a:p>
      </dsp:txBody>
      <dsp:txXfrm>
        <a:off x="721735" y="2993134"/>
        <a:ext cx="1176647" cy="736915"/>
      </dsp:txXfrm>
    </dsp:sp>
    <dsp:sp modelId="{49596728-7E3A-AC47-925E-9144F31BACA7}">
      <dsp:nvSpPr>
        <dsp:cNvPr id="0" name=""/>
        <dsp:cNvSpPr/>
      </dsp:nvSpPr>
      <dsp:spPr>
        <a:xfrm>
          <a:off x="637543" y="410236"/>
          <a:ext cx="3262937" cy="3262937"/>
        </a:xfrm>
        <a:custGeom>
          <a:avLst/>
          <a:gdLst/>
          <a:ahLst/>
          <a:cxnLst/>
          <a:rect l="0" t="0" r="0" b="0"/>
          <a:pathLst>
            <a:path>
              <a:moveTo>
                <a:pt x="173102" y="2362808"/>
              </a:moveTo>
              <a:arcTo wR="1631468" hR="1631468" stAng="9202033" swAng="1359863"/>
            </a:path>
          </a:pathLst>
        </a:custGeom>
        <a:noFill/>
        <a:ln w="6350" cap="flat" cmpd="sng" algn="ctr">
          <a:solidFill>
            <a:srgbClr val="00000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68185-5E2B-0A4C-B0BF-2B4A8DEFE3E8}">
      <dsp:nvSpPr>
        <dsp:cNvPr id="0" name=""/>
        <dsp:cNvSpPr/>
      </dsp:nvSpPr>
      <dsp:spPr>
        <a:xfrm>
          <a:off x="89205" y="1129231"/>
          <a:ext cx="1256377" cy="816645"/>
        </a:xfrm>
        <a:prstGeom prst="roundRect">
          <a:avLst/>
        </a:prstGeom>
        <a:solidFill>
          <a:srgbClr val="3366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Research students tested faculty &amp; student modifications</a:t>
          </a:r>
        </a:p>
      </dsp:txBody>
      <dsp:txXfrm>
        <a:off x="129070" y="1169096"/>
        <a:ext cx="1176647" cy="736915"/>
      </dsp:txXfrm>
    </dsp:sp>
    <dsp:sp modelId="{24B25813-E320-9241-93B6-37EC18A3E974}">
      <dsp:nvSpPr>
        <dsp:cNvPr id="0" name=""/>
        <dsp:cNvSpPr/>
      </dsp:nvSpPr>
      <dsp:spPr>
        <a:xfrm>
          <a:off x="637543" y="410236"/>
          <a:ext cx="3262937" cy="3262937"/>
        </a:xfrm>
        <a:custGeom>
          <a:avLst/>
          <a:gdLst/>
          <a:ahLst/>
          <a:cxnLst/>
          <a:rect l="0" t="0" r="0" b="0"/>
          <a:pathLst>
            <a:path>
              <a:moveTo>
                <a:pt x="392420" y="570125"/>
              </a:moveTo>
              <a:arcTo wR="1631468" hR="1631468" stAng="13234960" swAng="12117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955E-AC31-4C8A-9189-B382AC3AFF18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C75D3-E321-4645-B6CD-C615B5599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0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99D3F-E9A5-D844-B0E9-C75AD6060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70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77BD-A020-BB41-8B31-9A85BD67CE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8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77BD-A020-BB41-8B31-9A85BD67CE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8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</a:t>
            </a:r>
            <a:r>
              <a:rPr lang="en-US" err="1"/>
              <a:t>poc</a:t>
            </a:r>
            <a:r>
              <a:rPr lang="en-US"/>
              <a:t> stats, Pq </a:t>
            </a:r>
            <a:r>
              <a:rPr lang="en-US" err="1"/>
              <a:t>corp</a:t>
            </a:r>
            <a:r>
              <a:rPr lang="en-US"/>
              <a:t> pocket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09F9B-5E2B-4FEC-BFAA-62FC504A4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0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FF8992-9808-4507-9292-F64F2C657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0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99D3F-E9A5-D844-B0E9-C75AD6060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52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13B4E-8F95-45A0-8F43-A3018FEF0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8BB7B-79EE-425A-A309-D222BC667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C853D-7654-46FA-B301-F49DD6BC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14978-551E-4A04-97EC-821C1B1A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A5118-3116-4823-B71A-FFAF4ED2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A56C-2A80-48EF-9C00-ECE40FA2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D5C56-AACC-44EA-99B8-1CE413233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28121-442D-4776-824D-EDED23ACA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51CD3-7101-4393-AD24-95621453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E4AC-BB78-4A29-B470-556F8BCB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FC630-8325-4BAF-BFE6-DB6CCD047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5F5F8-AC09-4609-84D4-EF447C3D2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3914A-4E71-41B8-8FAD-F6ACB2F5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B93E9-06A8-407F-9619-D459AC67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247E-1CDC-42A9-9522-B22DB09D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2CE7-BEFB-574F-A204-31B6C67BB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09C4B-BCD3-AB45-9D13-ABDBBDD02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E8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3483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9996-2DEC-C044-A4FF-D310DEA2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021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11FB-62E4-E148-A760-2A1EA054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021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491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1880-09EE-6549-A535-EF591CC4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969656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C0B0D-31A5-DF40-857F-DCCB24D83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69656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11E4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33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80408-B17C-B74A-97E2-49C4599B1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021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B99E-BECF-6D4C-B244-0CD4F53A9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71656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7D2F3-AD35-E945-8D7E-F2AB9AC27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9686" y="1825625"/>
            <a:ext cx="470873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2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262A4-715C-C74E-8F56-ABCBBB74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6971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C3814-30F1-A248-A808-2F63D2B3C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7064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4F47C-6F63-4848-A70B-D856D681B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70643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6F786-CB1B-8E4A-ADAF-3B45F3900F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8232" y="1681163"/>
            <a:ext cx="47087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D1C66A-51FA-244B-BBB5-4E9C89EB8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8232" y="2505075"/>
            <a:ext cx="470873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074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B4860-2871-F040-BAAC-328FE41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0219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7298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240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Bottom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A7BD2B-888B-4548-8F81-722BAA435D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275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024D47-A77C-2044-ABB8-8BA68B40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429" y="6096001"/>
            <a:ext cx="10014097" cy="4465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rPr lang="en-US"/>
              <a:t>Photo caption - information</a:t>
            </a:r>
          </a:p>
        </p:txBody>
      </p:sp>
    </p:spTree>
    <p:extLst>
      <p:ext uri="{BB962C8B-B14F-4D97-AF65-F5344CB8AC3E}">
        <p14:creationId xmlns:p14="http://schemas.microsoft.com/office/powerpoint/2010/main" val="40155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99DF-DF4D-4CF8-A6AE-D9BE5EF28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08310-0920-46F0-82B0-804C03FDC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46A6C-E0D1-4B92-AD40-A5609201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F52D4-366B-4CE4-A236-960148B8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3CD77-0CCA-4870-94FA-0BACF1E3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31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hoto &amp; Informa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28EA1-9FE9-8B48-8038-48F873B6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54C346-AD1F-604C-B04F-D99DE0337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13503"/>
            <a:ext cx="5485440" cy="46475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CE43E-E907-554F-8640-E16B480D5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11E4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778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0AD0-CDF4-D344-AC92-E8C98A3C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E7FD9-BA4F-5449-B39A-D39EBBB2A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13503"/>
            <a:ext cx="5485440" cy="46475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4A672-2CC1-DE46-AD3E-B45D95103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11E4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8451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974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38" y="285750"/>
            <a:ext cx="1097304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0101" y="1600311"/>
            <a:ext cx="5426137" cy="4525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55768" y="1600311"/>
            <a:ext cx="5426137" cy="2236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55768" y="3889014"/>
            <a:ext cx="5426137" cy="22367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1F59-8FFE-204F-ABF0-771B0458962C}" type="datetime1">
              <a:rPr lang="en-US" smtClean="0"/>
              <a:t>6/12/2023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461C-93B6-5047-93AF-E91A7ABCB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DB0C-776F-410B-A99E-25794C0AD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50546-28CD-4273-85E5-8719AA7E5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2AFDD-2CA5-43BC-9204-22C068AE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7346E-741A-4DFF-9C81-5F3CE0D41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B13B-3C57-4814-B657-1990727B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A4A4-C379-49F0-B04B-CF172427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A45EC-445D-414E-BD5E-51E7BB4CE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D388F-BCC6-46B9-9DED-0D8D71B05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1E7DC-898E-4788-9FE9-FD94AF8F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3A1D7-39F6-4018-8CC6-874FF194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337D7-478B-4019-880C-66F140738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8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12DCE-D010-4B27-9804-0D368F85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ED125-C2E1-4D1C-A7C8-5D236B0E7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E9F86-9E2D-44A2-8148-9373C44AD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34C34-8A37-450D-B05B-6133FF8BF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3A72C-263E-4ADE-9F8D-A3F66F650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CA20C8-9DCD-4DF7-80A7-EBD5C1C9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A7B42-644C-4D47-BA71-14201312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F8067-4538-4BFE-B26B-CDD576D5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3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B534-5C22-4510-B5DD-0CAA66BF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9F0D3-9BFC-4CAA-9AE6-4BABE4275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D705-B56F-458E-B50A-A810232E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B9C96-F60A-4AB6-9D6B-D7670FBE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99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27BA51-5BC0-4292-A449-73BBA7FB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16C4B-4790-4BEB-8BDB-6B8E8251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84C4-4225-41DE-8031-4701EB21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845B-65FD-4B52-8392-5F2680F9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40012-817B-4FCD-8391-83E625C1D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87D6C-826B-4407-966F-A523D3DC9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4C0DD-A123-4A55-8780-54341AF9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10EF3-F849-452F-95C7-96315563E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9F6B5-5EB6-438C-9ECE-9B321A36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4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1140-2EA5-4E34-AF0C-6C2026C5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09D60-37B7-4812-BD5D-504E1CD8B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4D175-D7AF-4B7E-95DD-DA295ABF2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F1DA1-06EB-4576-9A9B-24A8B1C0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C7B32-FE13-4B33-8CF8-B2C282D8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BC1EF-351F-4D67-B4A0-0FB9273E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8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2C6D-1E3A-4679-BB20-CEC59521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C632C-95BA-4B79-B730-05E326BAD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F7EA-E3A5-4286-9AFB-FB5A0BB82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9883F-B5FF-4E8D-B5C5-FE9734487810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98406-DEEC-466F-8337-63C764585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BBDFE-BB8A-4DCF-A662-5F59200D5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CC6A1-587A-4E2C-8F92-37B1419E1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6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8936D-8337-A942-82FE-8A1786DCC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6902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B4862DE7-0283-C74B-90F8-F30A08CC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6902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94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5B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1E4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1E4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1E4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1E4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1E4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beyondbenign.org/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950A77-ADBA-8D91-DA78-A384A0E3C19D}"/>
              </a:ext>
            </a:extLst>
          </p:cNvPr>
          <p:cNvSpPr/>
          <p:nvPr/>
        </p:nvSpPr>
        <p:spPr>
          <a:xfrm>
            <a:off x="-36284" y="2268"/>
            <a:ext cx="12228284" cy="6855732"/>
          </a:xfrm>
          <a:prstGeom prst="rect">
            <a:avLst/>
          </a:prstGeom>
          <a:solidFill>
            <a:srgbClr val="2D3D6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FCB318E-6BCE-49C0-9A8F-39B353D6C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52" y="250765"/>
            <a:ext cx="5794260" cy="1645923"/>
          </a:xfrm>
          <a:prstGeom prst="rect">
            <a:avLst/>
          </a:prstGeom>
        </p:spPr>
      </p:pic>
      <p:pic>
        <p:nvPicPr>
          <p:cNvPr id="5" name="Picture 4" descr="A picture containing text, wall, person, indoor&#10;&#10;Description automatically generated">
            <a:extLst>
              <a:ext uri="{FF2B5EF4-FFF2-40B4-BE49-F238E27FC236}">
                <a16:creationId xmlns:a16="http://schemas.microsoft.com/office/drawing/2014/main" id="{656242C0-59CD-4759-B3A1-AA88ADAF5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24" y="1983038"/>
            <a:ext cx="3400368" cy="3400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A71B13-1E65-41A6-A3CE-A6B96076B243}"/>
              </a:ext>
            </a:extLst>
          </p:cNvPr>
          <p:cNvSpPr txBox="1"/>
          <p:nvPr/>
        </p:nvSpPr>
        <p:spPr>
          <a:xfrm>
            <a:off x="4270157" y="5469756"/>
            <a:ext cx="3651685" cy="1077218"/>
          </a:xfrm>
          <a:prstGeom prst="rect">
            <a:avLst/>
          </a:prstGeom>
          <a:noFill/>
          <a:effectLst>
            <a:outerShdw blurRad="76200" dist="139700" dir="2700000" sy="-23000" kx="-800400" algn="bl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400" b="1" i="0" dirty="0">
                <a:effectLst/>
                <a:latin typeface="Lucida Grande"/>
              </a:rPr>
              <a:t>Dr. </a:t>
            </a:r>
            <a:r>
              <a:rPr lang="en-US" sz="2400" b="1" i="0" dirty="0" err="1">
                <a:effectLst/>
                <a:latin typeface="Lucida Grande"/>
              </a:rPr>
              <a:t>Loyd</a:t>
            </a:r>
            <a:r>
              <a:rPr lang="en-US" sz="2400" b="1" i="0" dirty="0">
                <a:effectLst/>
                <a:latin typeface="Lucida Grande"/>
              </a:rPr>
              <a:t> </a:t>
            </a:r>
            <a:r>
              <a:rPr lang="en-US" sz="2400" b="1" i="0" dirty="0" err="1">
                <a:effectLst/>
                <a:latin typeface="Lucida Grande"/>
              </a:rPr>
              <a:t>Bastin</a:t>
            </a:r>
            <a:br>
              <a:rPr lang="en-US" sz="3600" b="0" i="0" dirty="0">
                <a:solidFill>
                  <a:srgbClr val="212529"/>
                </a:solidFill>
                <a:effectLst/>
                <a:latin typeface="Lucida Grande"/>
              </a:rPr>
            </a:br>
            <a:r>
              <a:rPr lang="en-US" sz="2000" b="0" i="0" dirty="0">
                <a:solidFill>
                  <a:srgbClr val="0B9444"/>
                </a:solidFill>
                <a:effectLst/>
                <a:latin typeface="Lucida Grande"/>
              </a:rPr>
              <a:t>Associate Dean and Professor</a:t>
            </a:r>
          </a:p>
          <a:p>
            <a:pPr algn="r"/>
            <a:r>
              <a:rPr lang="en-US" sz="2000" b="0" i="0" dirty="0">
                <a:solidFill>
                  <a:srgbClr val="0B9444"/>
                </a:solidFill>
                <a:effectLst/>
                <a:latin typeface="Lucida Grande"/>
              </a:rPr>
              <a:t>Widener University</a:t>
            </a:r>
          </a:p>
        </p:txBody>
      </p:sp>
    </p:spTree>
    <p:extLst>
      <p:ext uri="{BB962C8B-B14F-4D97-AF65-F5344CB8AC3E}">
        <p14:creationId xmlns:p14="http://schemas.microsoft.com/office/powerpoint/2010/main" val="21312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6"/>
          <p:cNvSpPr>
            <a:spLocks noGrp="1"/>
          </p:cNvSpPr>
          <p:nvPr>
            <p:ph type="title"/>
          </p:nvPr>
        </p:nvSpPr>
        <p:spPr>
          <a:xfrm>
            <a:off x="578689" y="12994"/>
            <a:ext cx="9806881" cy="715007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accent1"/>
                </a:solidFill>
              </a:rPr>
              <a:t>Waste/Chemical Industry in Chester</a:t>
            </a:r>
          </a:p>
        </p:txBody>
      </p:sp>
      <p:pic>
        <p:nvPicPr>
          <p:cNvPr id="6" name="Picture 4" descr="Map&#10;&#10;Description automatically generated">
            <a:extLst>
              <a:ext uri="{FF2B5EF4-FFF2-40B4-BE49-F238E27FC236}">
                <a16:creationId xmlns:a16="http://schemas.microsoft.com/office/drawing/2014/main" id="{7B98E598-2889-892F-B7F3-F772B3CC6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374370" y="845418"/>
            <a:ext cx="10011200" cy="5630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65D8C2-4D38-5BA3-E266-50DE4CA43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61" y="3351229"/>
            <a:ext cx="2362265" cy="177169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520CD8-A406-CA0F-D469-E8E3C6ADF3C5}"/>
              </a:ext>
            </a:extLst>
          </p:cNvPr>
          <p:cNvCxnSpPr/>
          <p:nvPr/>
        </p:nvCxnSpPr>
        <p:spPr>
          <a:xfrm flipH="1">
            <a:off x="4093828" y="4594582"/>
            <a:ext cx="4202733" cy="12105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18F9C6-AD17-BC8B-B5D6-194B6585D03E}"/>
              </a:ext>
            </a:extLst>
          </p:cNvPr>
          <p:cNvSpPr txBox="1"/>
          <p:nvPr/>
        </p:nvSpPr>
        <p:spPr>
          <a:xfrm>
            <a:off x="8684460" y="4538153"/>
            <a:ext cx="1595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Delcora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Water Treatment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940D1E-6C9B-1F8B-A4CA-E6483F317AEC}"/>
              </a:ext>
            </a:extLst>
          </p:cNvPr>
          <p:cNvSpPr txBox="1"/>
          <p:nvPr/>
        </p:nvSpPr>
        <p:spPr>
          <a:xfrm>
            <a:off x="374370" y="6517208"/>
            <a:ext cx="2832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Map created by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Cloë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DiFlumeri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71BC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2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BA562D2F-F0AB-2715-109D-B359278C6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10" t="4526" r="49337"/>
          <a:stretch/>
        </p:blipFill>
        <p:spPr>
          <a:xfrm>
            <a:off x="0" y="839742"/>
            <a:ext cx="5202280" cy="5524171"/>
          </a:xfrm>
          <a:prstGeom prst="rect">
            <a:avLst/>
          </a:prstGeom>
        </p:spPr>
      </p:pic>
      <p:sp>
        <p:nvSpPr>
          <p:cNvPr id="2" name="5-Point Star 1">
            <a:extLst>
              <a:ext uri="{FF2B5EF4-FFF2-40B4-BE49-F238E27FC236}">
                <a16:creationId xmlns:a16="http://schemas.microsoft.com/office/drawing/2014/main" id="{FE8728E5-0F49-1988-43AB-42308B9B88A9}"/>
              </a:ext>
            </a:extLst>
          </p:cNvPr>
          <p:cNvSpPr>
            <a:spLocks noChangeAspect="1"/>
          </p:cNvSpPr>
          <p:nvPr/>
        </p:nvSpPr>
        <p:spPr>
          <a:xfrm>
            <a:off x="2311685" y="5013789"/>
            <a:ext cx="320040" cy="32004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1D89D33D-291A-4590-6559-2A2E8B45B463}"/>
              </a:ext>
            </a:extLst>
          </p:cNvPr>
          <p:cNvSpPr>
            <a:spLocks noChangeAspect="1"/>
          </p:cNvSpPr>
          <p:nvPr/>
        </p:nvSpPr>
        <p:spPr>
          <a:xfrm>
            <a:off x="3059986" y="4623371"/>
            <a:ext cx="320040" cy="32004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A663C526-94B3-D853-1DEF-B4B85C04E3D9}"/>
              </a:ext>
            </a:extLst>
          </p:cNvPr>
          <p:cNvSpPr>
            <a:spLocks noChangeAspect="1"/>
          </p:cNvSpPr>
          <p:nvPr/>
        </p:nvSpPr>
        <p:spPr>
          <a:xfrm>
            <a:off x="3384221" y="4403247"/>
            <a:ext cx="320040" cy="32004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B146BCA1-074A-C4AB-2A2A-2258BE8ACBD0}"/>
              </a:ext>
            </a:extLst>
          </p:cNvPr>
          <p:cNvSpPr>
            <a:spLocks noChangeAspect="1"/>
          </p:cNvSpPr>
          <p:nvPr/>
        </p:nvSpPr>
        <p:spPr>
          <a:xfrm>
            <a:off x="1909280" y="5134254"/>
            <a:ext cx="320040" cy="32004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8" name="Picture 4" descr="Map&#10;&#10;Description automatically generated">
            <a:extLst>
              <a:ext uri="{FF2B5EF4-FFF2-40B4-BE49-F238E27FC236}">
                <a16:creationId xmlns:a16="http://schemas.microsoft.com/office/drawing/2014/main" id="{E00C6454-4F9A-B1F5-A044-4C77D47BD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71" t="1521" r="25425" b="415"/>
          <a:stretch/>
        </p:blipFill>
        <p:spPr>
          <a:xfrm>
            <a:off x="5250039" y="839722"/>
            <a:ext cx="5698705" cy="5524171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30953FE6-270A-E311-761C-E603CE7FEC88}"/>
              </a:ext>
            </a:extLst>
          </p:cNvPr>
          <p:cNvSpPr>
            <a:spLocks noChangeAspect="1"/>
          </p:cNvSpPr>
          <p:nvPr/>
        </p:nvSpPr>
        <p:spPr>
          <a:xfrm>
            <a:off x="7211132" y="4504354"/>
            <a:ext cx="213546" cy="213546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134156-6289-1DEE-4AE7-8431FF22C417}"/>
              </a:ext>
            </a:extLst>
          </p:cNvPr>
          <p:cNvSpPr txBox="1"/>
          <p:nvPr/>
        </p:nvSpPr>
        <p:spPr>
          <a:xfrm>
            <a:off x="3704261" y="6475614"/>
            <a:ext cx="326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Maps created by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Cloë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DiFlumeri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1BC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56C6A49F-775B-E2BD-E868-8F73A5D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89" y="12994"/>
            <a:ext cx="9806881" cy="715007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chemeClr val="accent1"/>
                </a:solidFill>
              </a:rPr>
              <a:t>Environmental Racism in Chester</a:t>
            </a:r>
          </a:p>
        </p:txBody>
      </p:sp>
    </p:spTree>
    <p:extLst>
      <p:ext uri="{BB962C8B-B14F-4D97-AF65-F5344CB8AC3E}">
        <p14:creationId xmlns:p14="http://schemas.microsoft.com/office/powerpoint/2010/main" val="94621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7833"/>
            <a:ext cx="11020659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chemeClr val="accent1"/>
                </a:solidFill>
              </a:rPr>
              <a:t>Lobby Day Project in Sustainable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32922" y="955497"/>
            <a:ext cx="5852813" cy="2024009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/>
              <a:t>Identify pending environmental legislation</a:t>
            </a:r>
            <a:endParaRPr lang="en-US" sz="2200"/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/>
              <a:t>Summarize bill &amp; </a:t>
            </a:r>
            <a:r>
              <a:rPr lang="en-US" sz="2000" err="1"/>
              <a:t>discusss</a:t>
            </a:r>
            <a:endParaRPr lang="en-US" sz="2000"/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/>
              <a:t>Draft white paper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/>
              <a:t>Create postcards summarizing class position on legislation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/>
              <a:t>Meet with representatives in Harrisburg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/>
              <a:t>Project Reflection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/>
          <a:stretch/>
        </p:blipFill>
        <p:spPr>
          <a:xfrm>
            <a:off x="6735378" y="614759"/>
            <a:ext cx="3852376" cy="2364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4"/>
          <a:stretch/>
        </p:blipFill>
        <p:spPr>
          <a:xfrm>
            <a:off x="486310" y="3668635"/>
            <a:ext cx="4868789" cy="266614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2A1A724-C0E0-4723-8C97-B0B68B908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472" y="3308279"/>
            <a:ext cx="4718187" cy="30486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616704-3BC4-1BC7-53CF-2F431312DC0C}"/>
              </a:ext>
            </a:extLst>
          </p:cNvPr>
          <p:cNvSpPr/>
          <p:nvPr/>
        </p:nvSpPr>
        <p:spPr>
          <a:xfrm>
            <a:off x="0" y="6334779"/>
            <a:ext cx="11363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L.D. Bastin, A. Martin,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“Promoting Political and Civic Engagement in a Non-Majors Sustainable Chemistry Course.”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Integrating Green and Sustainable Chemistry Principles into Education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; A.P. Dicks, L.D. Bastin, Eds.; Elsevier,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2019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141-162.</a:t>
            </a:r>
          </a:p>
        </p:txBody>
      </p:sp>
    </p:spTree>
    <p:extLst>
      <p:ext uri="{BB962C8B-B14F-4D97-AF65-F5344CB8AC3E}">
        <p14:creationId xmlns:p14="http://schemas.microsoft.com/office/powerpoint/2010/main" val="303013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8394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chemeClr val="accent1"/>
                </a:solidFill>
              </a:rPr>
              <a:t>Lobby Day Project in Organic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0" y="1592443"/>
            <a:ext cx="5630237" cy="4220979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008000"/>
                </a:solidFill>
              </a:rPr>
              <a:t>Change agents in the laboratory/industry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008000"/>
                </a:solidFill>
              </a:rPr>
              <a:t>How else can scientist be change agents?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008000"/>
                </a:solidFill>
              </a:rPr>
              <a:t>Lobby Day Project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Identify pending legislation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Summarize bill &amp; discuss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Research key points of bill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Postcards summarizing class position on legislation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Meet with representatives in Harrisburg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Project Reflection</a:t>
            </a:r>
          </a:p>
          <a:p>
            <a:pPr marL="800100" lvl="1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endParaRPr lang="en-US" sz="2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61B73-F678-4D00-731C-A62A95DA7F0D}"/>
              </a:ext>
            </a:extLst>
          </p:cNvPr>
          <p:cNvSpPr txBox="1"/>
          <p:nvPr/>
        </p:nvSpPr>
        <p:spPr>
          <a:xfrm>
            <a:off x="0" y="6345680"/>
            <a:ext cx="11065267" cy="5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71550" algn="l"/>
                <a:tab pos="131445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L.D. Bastin, “Political engagement in Organic Chemistry: An advocacy project utilizing green and sustainable chemistry.” 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Green Chemistry Letters and Reviews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Calibri" panose="020F0502020204030204" pitchFamily="34" charset="0"/>
              </a:rPr>
              <a:t>16(1), https://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Calibri" panose="020F0502020204030204" pitchFamily="34" charset="0"/>
              </a:rPr>
              <a:t>doi.org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Calibri" panose="020F0502020204030204" pitchFamily="34" charset="0"/>
              </a:rPr>
              <a:t>/10.1080/17518253.2023.2185546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71BC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96BBC-FE5D-B877-4809-67077C460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127" y="3702933"/>
            <a:ext cx="3601844" cy="2701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10533-0E97-3AA2-7EC3-2C4E8B7BC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71" b="45692"/>
          <a:stretch/>
        </p:blipFill>
        <p:spPr>
          <a:xfrm>
            <a:off x="5220894" y="731906"/>
            <a:ext cx="5936840" cy="335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52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6" b="9300"/>
          <a:stretch/>
        </p:blipFill>
        <p:spPr>
          <a:xfrm>
            <a:off x="0" y="6033147"/>
            <a:ext cx="4002505" cy="758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358"/>
            <a:ext cx="9108394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</a:rPr>
              <a:t>Upper Level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524000" y="999513"/>
            <a:ext cx="8947214" cy="5208294"/>
          </a:xfrm>
        </p:spPr>
        <p:txBody>
          <a:bodyPr>
            <a:noAutofit/>
          </a:bodyPr>
          <a:lstStyle/>
          <a:p>
            <a:pPr algn="l">
              <a:buSzPct val="100000"/>
            </a:pPr>
            <a:endParaRPr lang="en-US" sz="2400"/>
          </a:p>
          <a:p>
            <a:pPr marL="744538" lvl="1" indent="-287338">
              <a:buSzPct val="100000"/>
              <a:buFont typeface="Arial" charset="0"/>
              <a:buChar char="•"/>
            </a:pPr>
            <a:r>
              <a:rPr lang="en-US" sz="2600"/>
              <a:t>Biochemistry</a:t>
            </a:r>
          </a:p>
          <a:p>
            <a:pPr marL="1201738" lvl="2" indent="-287338">
              <a:buSzPct val="100000"/>
              <a:buFont typeface="Arial" charset="0"/>
              <a:buChar char="•"/>
            </a:pPr>
            <a:r>
              <a:rPr lang="en-US" sz="2600"/>
              <a:t>Molecular Toxicology</a:t>
            </a:r>
          </a:p>
          <a:p>
            <a:pPr marL="744538" lvl="1" indent="-287338">
              <a:buSzPct val="100000"/>
              <a:buFont typeface="Arial" charset="0"/>
              <a:buChar char="•"/>
            </a:pPr>
            <a:r>
              <a:rPr lang="en-US" sz="2600"/>
              <a:t>Instrumental Analysis &amp; Physical Chemistry</a:t>
            </a:r>
          </a:p>
          <a:p>
            <a:pPr marL="1201738" lvl="2" indent="-287338">
              <a:buSzPct val="100000"/>
              <a:buFont typeface="Arial" charset="0"/>
              <a:buChar char="•"/>
            </a:pPr>
            <a:r>
              <a:rPr lang="en-US" sz="2600" b="0" i="0" u="none" strike="noStrike">
                <a:solidFill>
                  <a:srgbClr val="000000"/>
                </a:solidFill>
                <a:effectLst/>
              </a:rPr>
              <a:t>Students always consider reaction scale to minimize waste</a:t>
            </a:r>
          </a:p>
          <a:p>
            <a:pPr marL="744538" lvl="1" indent="-287338">
              <a:buSzPct val="100000"/>
              <a:buFont typeface="Arial" charset="0"/>
              <a:buChar char="•"/>
            </a:pPr>
            <a:r>
              <a:rPr lang="en-US" sz="2600"/>
              <a:t>Synthesis and Spectroscopy Course</a:t>
            </a:r>
          </a:p>
          <a:p>
            <a:pPr marL="1201738" lvl="2" indent="-287338">
              <a:buSzPct val="100000"/>
              <a:buFont typeface="Arial" charset="0"/>
              <a:buChar char="•"/>
            </a:pPr>
            <a:r>
              <a:rPr lang="en-US" sz="2600"/>
              <a:t>Green Synthesis of Pharmaceuticals</a:t>
            </a:r>
          </a:p>
          <a:p>
            <a:pPr marL="744538" lvl="1" indent="-287338">
              <a:buSzPct val="100000"/>
              <a:buFont typeface="Arial" charset="0"/>
              <a:buChar char="•"/>
            </a:pPr>
            <a:r>
              <a:rPr lang="en-US" sz="2600"/>
              <a:t>Senior Research Experience</a:t>
            </a:r>
          </a:p>
          <a:p>
            <a:pPr marL="1201738" lvl="2" indent="-287338">
              <a:buSzPct val="100000"/>
              <a:buFont typeface="Arial" charset="0"/>
              <a:buChar char="•"/>
            </a:pPr>
            <a:r>
              <a:rPr lang="en-US" sz="2600"/>
              <a:t>Many sustainability related projects</a:t>
            </a:r>
          </a:p>
          <a:p>
            <a:pPr marL="1201738" lvl="2" indent="-287338">
              <a:buSzPct val="100000"/>
              <a:buFont typeface="Arial" charset="0"/>
              <a:buChar char="•"/>
            </a:pPr>
            <a:endParaRPr lang="en-US" sz="2600"/>
          </a:p>
          <a:p>
            <a:pPr marL="744538" lvl="1" indent="-287338">
              <a:buSzPct val="100000"/>
              <a:buFont typeface="Arial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67026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89" y="-1"/>
            <a:ext cx="10168711" cy="874643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</a:rPr>
              <a:t>Greening Process</a:t>
            </a:r>
          </a:p>
        </p:txBody>
      </p:sp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1052963" y="1018974"/>
          <a:ext cx="8743837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4" name="CS ChemDraw Drawing" r:id="rId4" imgW="6278825" imgH="2462658" progId="">
                  <p:embed/>
                </p:oleObj>
              </mc:Choice>
              <mc:Fallback>
                <p:oleObj name="CS ChemDraw Drawing" r:id="rId4" imgW="6278825" imgH="2462658" progId="">
                  <p:embed/>
                  <p:pic>
                    <p:nvPicPr>
                      <p:cNvPr id="2458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963" y="1018974"/>
                        <a:ext cx="8743837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ED3842-CF72-EDEA-134A-E601B44BD7BF}"/>
              </a:ext>
            </a:extLst>
          </p:cNvPr>
          <p:cNvSpPr txBox="1">
            <a:spLocks/>
          </p:cNvSpPr>
          <p:nvPr/>
        </p:nvSpPr>
        <p:spPr>
          <a:xfrm>
            <a:off x="620789" y="4772122"/>
            <a:ext cx="8622337" cy="173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Greener Process Research Projects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Greener Synthesis of pharmaceuticals	</a:t>
            </a:r>
          </a:p>
          <a:p>
            <a:pPr marL="1171575" marR="0" lvl="2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Resveratrol derivatives</a:t>
            </a:r>
          </a:p>
          <a:p>
            <a:pPr marL="1171575" marR="0" lvl="2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Isoxazole derivatives</a:t>
            </a:r>
          </a:p>
          <a:p>
            <a:pPr marL="1171575" marR="0" lvl="2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Phenylmaleimide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derivatives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Microwave synthesis of metal organic frameworks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Microwave synthesis of platinum complexes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171575" marR="0" lvl="2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6000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20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1C259-1BA5-CC4A-A097-D630138EE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7" t="22342" r="16826"/>
          <a:stretch/>
        </p:blipFill>
        <p:spPr>
          <a:xfrm>
            <a:off x="1524001" y="4790800"/>
            <a:ext cx="2314677" cy="206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C73E7-15EE-8B4D-A2C0-95F86223A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72" y="774700"/>
            <a:ext cx="9053959" cy="4383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40" y="20638"/>
            <a:ext cx="9640011" cy="754062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rgbClr val="0070C0"/>
                </a:solidFill>
              </a:rPr>
              <a:t>Isoxazoles (Loyd Bastin)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03120" y="6329516"/>
            <a:ext cx="3664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Bastin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et al. Green Chem. Lett. Rev.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in prep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Bastin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et al. J. Chem. </a:t>
            </a:r>
            <a:r>
              <a:rPr kumimoji="0" lang="en-US" sz="1400" b="0" i="1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Educ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.,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prep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FA86A-A17C-264A-8E60-91FB47352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r="6306" b="13814"/>
          <a:stretch/>
        </p:blipFill>
        <p:spPr>
          <a:xfrm rot="10800000">
            <a:off x="4701195" y="2420663"/>
            <a:ext cx="2301924" cy="1830061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F1D7FF5-15D2-A348-808E-C042736BAB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89" r="10198"/>
          <a:stretch/>
        </p:blipFill>
        <p:spPr>
          <a:xfrm>
            <a:off x="4934201" y="4873688"/>
            <a:ext cx="2068919" cy="2025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9517F-EBF7-BB48-B3A1-CE382CA9C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031" y="2330899"/>
            <a:ext cx="2451020" cy="18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55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8882-E35E-4E77-A531-F03298EB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63" y="0"/>
            <a:ext cx="10840665" cy="787180"/>
          </a:xfrm>
        </p:spPr>
        <p:txBody>
          <a:bodyPr>
            <a:noAutofit/>
          </a:bodyPr>
          <a:lstStyle/>
          <a:p>
            <a:pPr algn="ctr"/>
            <a:r>
              <a:rPr lang="en-US" sz="4200" err="1">
                <a:solidFill>
                  <a:srgbClr val="0070C0"/>
                </a:solidFill>
              </a:rPr>
              <a:t>Phenylmaleimides</a:t>
            </a:r>
            <a:r>
              <a:rPr lang="en-US" sz="4200">
                <a:solidFill>
                  <a:srgbClr val="0070C0"/>
                </a:solidFill>
              </a:rPr>
              <a:t> (Loyd Bastin)</a:t>
            </a:r>
            <a:endParaRPr lang="en-US" sz="420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847755"/>
            <a:ext cx="2770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Aidan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11E4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Looby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, Sebastian Cuka, Andrew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11E41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charset="0"/>
                <a:ea typeface="Calibri" charset="0"/>
                <a:cs typeface="Times New Roman" charset="0"/>
              </a:rPr>
              <a:t>Devany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>
                    <a:lumMod val="50000"/>
                    <a:lumOff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5354B-4175-F9DE-8F09-E7248CA04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1" t="16441" r="5092"/>
          <a:stretch/>
        </p:blipFill>
        <p:spPr>
          <a:xfrm>
            <a:off x="80764" y="783007"/>
            <a:ext cx="2672847" cy="1972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8F9CC3-FBC3-5EDA-1285-DCE43302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7" y="2818406"/>
            <a:ext cx="2705799" cy="2029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8D854E-6ED8-CFFD-DE68-0AB03C27A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535" y="888269"/>
            <a:ext cx="7351953" cy="5503697"/>
          </a:xfrm>
          <a:prstGeom prst="rect">
            <a:avLst/>
          </a:prstGeom>
        </p:spPr>
      </p:pic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2E304BFE-6B0F-6A84-86D6-B0B9318A3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t="5026" r="21927" b="10141"/>
          <a:stretch/>
        </p:blipFill>
        <p:spPr>
          <a:xfrm rot="5400000">
            <a:off x="2537738" y="3161726"/>
            <a:ext cx="3343388" cy="284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1B083F-EE6A-C98A-02DF-1765FE5A46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5" r="21926"/>
          <a:stretch/>
        </p:blipFill>
        <p:spPr>
          <a:xfrm rot="5400000">
            <a:off x="6326155" y="3082924"/>
            <a:ext cx="3343386" cy="2846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3AE8B4-C00E-573C-12AA-2304CF425816}"/>
              </a:ext>
            </a:extLst>
          </p:cNvPr>
          <p:cNvSpPr txBox="1"/>
          <p:nvPr/>
        </p:nvSpPr>
        <p:spPr>
          <a:xfrm>
            <a:off x="2691576" y="6233058"/>
            <a:ext cx="399393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p-, m-, 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chlorophenylmaleimide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50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</a:rPr>
              <a:t>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50203-0BF1-93B5-B7BA-39B12F5FC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1782" y="3985488"/>
            <a:ext cx="812800" cy="1041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F50037-2050-BA94-BA44-45CE491D9869}"/>
              </a:ext>
            </a:extLst>
          </p:cNvPr>
          <p:cNvSpPr txBox="1"/>
          <p:nvPr/>
        </p:nvSpPr>
        <p:spPr>
          <a:xfrm>
            <a:off x="6317258" y="6192273"/>
            <a:ext cx="416209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p-, m-, o-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methylphenylmaleimide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at 50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/>
              </a:rPr>
              <a:t>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8761E9-A2CB-E91B-A356-C20D9AA3E6BE}"/>
              </a:ext>
            </a:extLst>
          </p:cNvPr>
          <p:cNvSpPr/>
          <p:nvPr/>
        </p:nvSpPr>
        <p:spPr>
          <a:xfrm>
            <a:off x="0" y="6544723"/>
            <a:ext cx="12174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L.D. Bastin, M. Nigam, S.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Martinus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</a:t>
            </a: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J.E. Maloney, L.L. </a:t>
            </a:r>
            <a:r>
              <a:rPr kumimoji="0" lang="en-US" sz="1400" b="0" i="1" u="sng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Benyack</a:t>
            </a: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B. Gainer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Green Chemistry Lett. Reviews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2019,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12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127-135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.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2846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CF82-EEBE-BA58-CDDC-7BDA112A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52252" cy="996593"/>
          </a:xfrm>
        </p:spPr>
        <p:txBody>
          <a:bodyPr/>
          <a:lstStyle/>
          <a:p>
            <a:pPr algn="ctr"/>
            <a:r>
              <a:rPr lang="en-US"/>
              <a:t>Ionic Liquid (Ismail Kul)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DB7AA-D7B6-59B7-354A-DAB1DCD47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080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71BC">
                    <a:alpha val="6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Lei, Z., Chen, B., Koo, Y.-M., &amp; MacFarlane, D. R. (2017). Introduction: Ionic Liquids. Chemical Reviews, 117(10), 6633–6635</a:t>
            </a:r>
          </a:p>
        </p:txBody>
      </p:sp>
      <p:pic>
        <p:nvPicPr>
          <p:cNvPr id="4" name="Picture 2" descr="Text&#10;&#10;Description automatically generated">
            <a:extLst>
              <a:ext uri="{FF2B5EF4-FFF2-40B4-BE49-F238E27FC236}">
                <a16:creationId xmlns:a16="http://schemas.microsoft.com/office/drawing/2014/main" id="{97F038C3-2762-9444-F09F-35E8BF1D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50" y="2856176"/>
            <a:ext cx="6308333" cy="363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B190B1-CDFE-2196-066A-ECEF8FA41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30" y="996593"/>
            <a:ext cx="10862922" cy="435133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n-US"/>
              <a:t>Compounds composed of ions with melting point below 100 </a:t>
            </a:r>
            <a:r>
              <a:rPr lang="en-US" i="0"/>
              <a:t>°C</a:t>
            </a:r>
            <a:endParaRPr lang="en-US" baseline="30000"/>
          </a:p>
          <a:p>
            <a:r>
              <a:rPr lang="en-US" sz="2800" i="0"/>
              <a:t>Can replace organic solvents </a:t>
            </a:r>
          </a:p>
          <a:p>
            <a:pPr lvl="1">
              <a:lnSpc>
                <a:spcPct val="100000"/>
              </a:lnSpc>
            </a:pPr>
            <a:r>
              <a:rPr lang="en-US" i="0"/>
              <a:t>Low visco</a:t>
            </a:r>
            <a:r>
              <a:rPr lang="en-US"/>
              <a:t>sity </a:t>
            </a:r>
          </a:p>
          <a:p>
            <a:pPr lvl="1">
              <a:lnSpc>
                <a:spcPct val="100000"/>
              </a:lnSpc>
            </a:pPr>
            <a:r>
              <a:rPr lang="en-US" i="0"/>
              <a:t>Easiness for recovery and recycling 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i="0"/>
              <a:t>Relatively inexpensive </a:t>
            </a:r>
            <a:endParaRPr lang="en-US"/>
          </a:p>
          <a:p>
            <a:endParaRPr lang="en-US" sz="2800"/>
          </a:p>
          <a:p>
            <a:pPr lvl="0">
              <a:lnSpc>
                <a:spcPct val="100000"/>
              </a:lnSpc>
            </a:pPr>
            <a:endParaRPr lang="en-US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0CFED0-52C3-1260-1803-454972C22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3"/>
          <a:stretch/>
        </p:blipFill>
        <p:spPr>
          <a:xfrm>
            <a:off x="1165333" y="3429000"/>
            <a:ext cx="2197100" cy="2783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3CDD6-6D4E-1F06-CE22-EBE04C2707C7}"/>
              </a:ext>
            </a:extLst>
          </p:cNvPr>
          <p:cNvSpPr txBox="1"/>
          <p:nvPr/>
        </p:nvSpPr>
        <p:spPr>
          <a:xfrm>
            <a:off x="1481063" y="6178106"/>
            <a:ext cx="155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Anna Lambert</a:t>
            </a:r>
          </a:p>
        </p:txBody>
      </p:sp>
    </p:spTree>
    <p:extLst>
      <p:ext uri="{BB962C8B-B14F-4D97-AF65-F5344CB8AC3E}">
        <p14:creationId xmlns:p14="http://schemas.microsoft.com/office/powerpoint/2010/main" val="249875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CF82-EEBE-BA58-CDDC-7BDA112A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52252" cy="996593"/>
          </a:xfrm>
        </p:spPr>
        <p:txBody>
          <a:bodyPr>
            <a:normAutofit/>
          </a:bodyPr>
          <a:lstStyle/>
          <a:p>
            <a:pPr algn="ctr"/>
            <a:r>
              <a:rPr lang="en-US"/>
              <a:t>Air Monitoring (Scott Van </a:t>
            </a:r>
            <a:r>
              <a:rPr lang="en-US" err="1"/>
              <a:t>Bramer</a:t>
            </a:r>
            <a:r>
              <a:rPr lang="en-US"/>
              <a:t> and Xin Du)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B190B1-CDFE-2196-066A-ECEF8FA41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30" y="996593"/>
            <a:ext cx="10862922" cy="4351338"/>
          </a:xfrm>
        </p:spPr>
        <p:txBody>
          <a:bodyPr/>
          <a:lstStyle/>
          <a:p>
            <a:pPr algn="l"/>
            <a:r>
              <a:rPr lang="en-US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Helvetica" pitchFamily="2" charset="0"/>
              </a:rPr>
              <a:t>et stage for recent EPA grants that the PA-DEP and the clean air council received to place a large number of low cost monitors in Delaware County.</a:t>
            </a:r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9CE5B-D2C9-55C5-0CCD-4014C829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22088"/>
            <a:ext cx="6760395" cy="503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7416" y="637954"/>
            <a:ext cx="10233060" cy="318950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Green Chemistry at Widener University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6047" y="4345011"/>
            <a:ext cx="6576020" cy="1280582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Loyd Bastin</a:t>
            </a:r>
          </a:p>
          <a:p>
            <a:pPr algn="l"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Distinguished University Professor of Chemistry &amp; Biochemistry</a:t>
            </a:r>
          </a:p>
          <a:p>
            <a:pPr algn="l"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Associate Dean of Science</a:t>
            </a:r>
          </a:p>
        </p:txBody>
      </p:sp>
    </p:spTree>
    <p:extLst>
      <p:ext uri="{BB962C8B-B14F-4D97-AF65-F5344CB8AC3E}">
        <p14:creationId xmlns:p14="http://schemas.microsoft.com/office/powerpoint/2010/main" val="1401590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6358"/>
            <a:ext cx="10911155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</a:rPr>
              <a:t>BS in Green Chemistry at Widener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2EF3CD-2032-6952-ADA4-1A2C8DAF082E}"/>
              </a:ext>
            </a:extLst>
          </p:cNvPr>
          <p:cNvSpPr txBox="1">
            <a:spLocks/>
          </p:cNvSpPr>
          <p:nvPr/>
        </p:nvSpPr>
        <p:spPr>
          <a:xfrm>
            <a:off x="325902" y="738264"/>
            <a:ext cx="10585252" cy="5865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BS in Green Chemistry in the U.S. and first on the east coast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Geared towards Sustainability-conscious students with an aptitude and interest in Chemistry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Builds on the sustainability and green chemistry of our current courses.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Replaces free electives with: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Intro to Sustainability course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Environmental pollution course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Environmental science course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General Education Courses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HUM/SSCI Courses will be related to Sustainability and Social Justice, when possible</a:t>
            </a:r>
          </a:p>
          <a:p>
            <a:pPr marL="7143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Capstone course must be related to Sustainability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Senior research experience in Green Chemistry</a:t>
            </a: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1171575" marR="0" lvl="2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600075" marR="0" lvl="1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8"/>
            <a:ext cx="10972800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</a:rPr>
              <a:t>Greener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0" y="738264"/>
            <a:ext cx="6215163" cy="52082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SzPct val="100000"/>
            </a:pPr>
            <a:r>
              <a:rPr lang="en-US" sz="2000">
                <a:solidFill>
                  <a:schemeClr val="tx1"/>
                </a:solidFill>
              </a:rPr>
              <a:t>Fume hood replacement</a:t>
            </a:r>
          </a:p>
          <a:p>
            <a:pPr marL="746125" lvl="1" indent="-288925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/>
              <a:t>Replaced 50 exhaust hoods with recirculating hoods</a:t>
            </a:r>
          </a:p>
          <a:p>
            <a:pPr marL="1201738" lvl="2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Reducing Widener’s energy consumption by 1400 MWh/year</a:t>
            </a:r>
          </a:p>
          <a:p>
            <a:pPr marL="1201738" lvl="2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CO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 emissions </a:t>
            </a:r>
            <a:r>
              <a:rPr lang="en-US" sz="2000"/>
              <a:t>decrease of 972,000 lbs/year</a:t>
            </a:r>
          </a:p>
          <a:p>
            <a:pPr marL="1201738" lvl="2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Cost savings of $58,000/year</a:t>
            </a:r>
          </a:p>
          <a:p>
            <a:pPr marL="744538" lvl="1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/>
              <a:t>Biology now uses an inverted version in A&amp;P</a:t>
            </a:r>
            <a:endParaRPr lang="en-US" sz="200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2000"/>
              <a:t>Recirculating water pumps</a:t>
            </a:r>
          </a:p>
          <a:p>
            <a:pPr marL="744538" lvl="1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/>
              <a:t>Reduces Widener’s water use by ~105,000 gal/year</a:t>
            </a:r>
          </a:p>
          <a:p>
            <a:pPr marL="744538" lvl="1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/>
              <a:t>Cost savings of ~$100,000 per year </a:t>
            </a:r>
          </a:p>
          <a:p>
            <a:pPr>
              <a:spcBef>
                <a:spcPts val="0"/>
              </a:spcBef>
              <a:buSzPct val="100000"/>
            </a:pPr>
            <a:r>
              <a:rPr lang="en-US" sz="2000"/>
              <a:t>Waterless condensers</a:t>
            </a:r>
          </a:p>
          <a:p>
            <a:pPr marL="746125" indent="-282575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tabLst>
                <a:tab pos="738188" algn="l"/>
              </a:tabLst>
            </a:pPr>
            <a:r>
              <a:rPr lang="en-US" sz="2000"/>
              <a:t>Eliminates use of water when refluxing reactions</a:t>
            </a:r>
          </a:p>
          <a:p>
            <a:pPr>
              <a:spcBef>
                <a:spcPts val="0"/>
              </a:spcBef>
              <a:buSzPct val="100000"/>
            </a:pPr>
            <a:r>
              <a:rPr lang="en-US" sz="2000"/>
              <a:t>Purchase of an Anton-</a:t>
            </a:r>
            <a:r>
              <a:rPr lang="en-US" sz="2000" err="1"/>
              <a:t>Paar</a:t>
            </a:r>
            <a:r>
              <a:rPr lang="en-US" sz="2000"/>
              <a:t> </a:t>
            </a:r>
            <a:r>
              <a:rPr lang="en-US" sz="2000" err="1"/>
              <a:t>Monowave</a:t>
            </a:r>
            <a:r>
              <a:rPr lang="en-US" sz="2000"/>
              <a:t> 400 Reactor</a:t>
            </a:r>
          </a:p>
          <a:p>
            <a:pPr marL="744538" lvl="1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ea typeface="Arial" charset="0"/>
                <a:cs typeface="Arial" charset="0"/>
              </a:rPr>
              <a:t>Microwave</a:t>
            </a:r>
          </a:p>
          <a:p>
            <a:pPr marL="1201738" lvl="2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ea typeface="Arial" charset="0"/>
                <a:cs typeface="Arial" charset="0"/>
              </a:rPr>
              <a:t>Sealed container</a:t>
            </a:r>
          </a:p>
          <a:p>
            <a:pPr marL="1201738" lvl="2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ea typeface="Arial" charset="0"/>
                <a:cs typeface="Arial" charset="0"/>
              </a:rPr>
              <a:t>Higher temperatures and pressure</a:t>
            </a:r>
          </a:p>
          <a:p>
            <a:pPr marL="1201738" lvl="2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ea typeface="Arial" charset="0"/>
                <a:cs typeface="Arial" charset="0"/>
              </a:rPr>
              <a:t>Reduces solvents and reaction time</a:t>
            </a:r>
          </a:p>
          <a:p>
            <a:pPr marL="744538" lvl="1" indent="-287338"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-US" sz="2000">
                <a:cs typeface="Arial" charset="0"/>
              </a:rPr>
              <a:t>Significant energy savings for our                   reactions</a:t>
            </a:r>
            <a:endParaRPr lang="en-US" sz="2000"/>
          </a:p>
          <a:p>
            <a:pPr marL="287338" indent="-287338">
              <a:spcBef>
                <a:spcPts val="0"/>
              </a:spcBef>
              <a:buSzPct val="100000"/>
              <a:buFont typeface="Arial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10704" r="16875" b="10000"/>
          <a:stretch/>
        </p:blipFill>
        <p:spPr>
          <a:xfrm>
            <a:off x="8467757" y="4741715"/>
            <a:ext cx="2348851" cy="2116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2222" r="23333" b="3333"/>
          <a:stretch/>
        </p:blipFill>
        <p:spPr>
          <a:xfrm>
            <a:off x="6215163" y="4587076"/>
            <a:ext cx="1996394" cy="2264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0D1E7-4D9F-62C7-D5E7-514C85B9C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21" r="13290"/>
          <a:stretch/>
        </p:blipFill>
        <p:spPr>
          <a:xfrm rot="5400000">
            <a:off x="6519321" y="390791"/>
            <a:ext cx="3896871" cy="43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82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0506" y="509435"/>
            <a:ext cx="8100927" cy="318950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Thank you!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6047" y="4345011"/>
            <a:ext cx="6100972" cy="1280582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accent2"/>
                </a:solidFill>
              </a:rPr>
              <a:t>Loyd Bastin</a:t>
            </a:r>
          </a:p>
          <a:p>
            <a:pPr algn="l">
              <a:lnSpc>
                <a:spcPct val="90000"/>
              </a:lnSpc>
            </a:pPr>
            <a:r>
              <a:rPr lang="en-US" err="1">
                <a:solidFill>
                  <a:schemeClr val="accent2"/>
                </a:solidFill>
              </a:rPr>
              <a:t>lbastin@widener.edu</a:t>
            </a:r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63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491" y="10038"/>
            <a:ext cx="10883116" cy="760589"/>
          </a:xfrm>
        </p:spPr>
        <p:txBody>
          <a:bodyPr>
            <a:noAutofit/>
          </a:bodyPr>
          <a:lstStyle/>
          <a:p>
            <a:pPr algn="ctr"/>
            <a:r>
              <a:rPr lang="en-US" sz="4400" kern="0">
                <a:solidFill>
                  <a:schemeClr val="accent1"/>
                </a:solidFill>
              </a:rPr>
              <a:t>Widener University</a:t>
            </a:r>
            <a:endParaRPr lang="en-US" sz="440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55892" y="954582"/>
            <a:ext cx="6270743" cy="3152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/>
              <a:t>Private, primarily undergraduate institution (professional graduate programs)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/>
              <a:t>~3000 undergraduates</a:t>
            </a:r>
            <a:endParaRPr lang="en-US" sz="200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/>
              <a:t>17 miles from Center City Philadelphia in Chester, PA</a:t>
            </a:r>
            <a:endParaRPr lang="en-US" sz="2200">
              <a:cs typeface="Calibri"/>
            </a:endParaRP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/>
              <a:t>Small Classes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Connect curricula to social issues through experiential learning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Strong emphasis on general education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</a:rPr>
              <a:t>Amazing sustainability programs across campus</a:t>
            </a:r>
          </a:p>
          <a:p>
            <a:pPr marL="800100" lvl="1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Environmental Science &amp; Sustainability major &amp; minor</a:t>
            </a:r>
          </a:p>
          <a:p>
            <a:pPr marL="800100" lvl="1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Environmental Health &amp; Sustainability Management minor</a:t>
            </a:r>
          </a:p>
          <a:p>
            <a:pPr marL="800100" lvl="1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Sustainability Science minor</a:t>
            </a:r>
          </a:p>
          <a:p>
            <a:pPr marL="800100" lvl="1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Sustainability Management </a:t>
            </a:r>
            <a:r>
              <a:rPr lang="en-US" sz="2000" err="1">
                <a:solidFill>
                  <a:schemeClr val="tx1"/>
                </a:solidFill>
              </a:rPr>
              <a:t>minr</a:t>
            </a:r>
            <a:endParaRPr lang="en-US" sz="2000">
              <a:solidFill>
                <a:schemeClr val="tx1"/>
              </a:solidFill>
            </a:endParaRPr>
          </a:p>
          <a:p>
            <a:pPr>
              <a:buClr>
                <a:schemeClr val="accent1"/>
              </a:buClr>
              <a:buSzPct val="100000"/>
            </a:pPr>
            <a:endParaRPr lang="en-US" sz="2200">
              <a:solidFill>
                <a:schemeClr val="tx1"/>
              </a:solidFill>
              <a:cs typeface="Calibri"/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329734" y="4636470"/>
            <a:ext cx="4348533" cy="222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Lucida Grande"/>
              <a:buChar char="*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E8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9BDC2-08BB-21E6-552C-2676C8A12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46"/>
          <a:stretch/>
        </p:blipFill>
        <p:spPr>
          <a:xfrm>
            <a:off x="5606877" y="1300114"/>
            <a:ext cx="5283730" cy="31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7491" y="10038"/>
            <a:ext cx="10883116" cy="760589"/>
          </a:xfrm>
        </p:spPr>
        <p:txBody>
          <a:bodyPr>
            <a:noAutofit/>
          </a:bodyPr>
          <a:lstStyle/>
          <a:p>
            <a:pPr algn="ctr"/>
            <a:r>
              <a:rPr lang="en-US" sz="4400" kern="0">
                <a:solidFill>
                  <a:schemeClr val="accent1"/>
                </a:solidFill>
              </a:rPr>
              <a:t>Green Chemistry at Widener University</a:t>
            </a:r>
            <a:endParaRPr lang="en-US" sz="440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13720" y="992139"/>
            <a:ext cx="5193157" cy="31524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/>
              <a:t>Chemistry is an undergraduate only department</a:t>
            </a:r>
            <a:endParaRPr lang="en-US">
              <a:cs typeface="Calibri"/>
            </a:endParaRP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00B050"/>
                </a:solidFill>
              </a:rPr>
              <a:t>Green Organic Chemistry labs since 2007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00B050"/>
                </a:solidFill>
                <a:cs typeface="Calibri"/>
              </a:rPr>
              <a:t>Green Chemistry infused throughout chemistry curriculum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200">
                <a:solidFill>
                  <a:srgbClr val="00B050"/>
                </a:solidFill>
              </a:rPr>
              <a:t>Joined Green Chemistry Commitment in 2014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B050"/>
                </a:solidFill>
              </a:rPr>
              <a:t>Green Chemistry is part of our mission statement and departmental goals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B050"/>
                </a:solidFill>
                <a:cs typeface="Calibri"/>
              </a:rPr>
              <a:t>BS in Green Chemistry</a:t>
            </a: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6329734" y="4636470"/>
            <a:ext cx="4348533" cy="2221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6538" marR="0" lvl="0" indent="-236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Lucida Grande"/>
              <a:buChar char="*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E800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01E71B-3CF2-F1A4-4A74-3D90D4746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82" y="4883127"/>
            <a:ext cx="1728216" cy="1728216"/>
          </a:xfrm>
          <a:prstGeom prst="rect">
            <a:avLst/>
          </a:prstGeom>
        </p:spPr>
      </p:pic>
      <p:pic>
        <p:nvPicPr>
          <p:cNvPr id="4" name="Picture 2" descr="Kirkbride Hall | House styles, School of engineering, Mansions">
            <a:extLst>
              <a:ext uri="{FF2B5EF4-FFF2-40B4-BE49-F238E27FC236}">
                <a16:creationId xmlns:a16="http://schemas.microsoft.com/office/drawing/2014/main" id="{D1949038-F6A0-8D8C-83AE-DE9ACFC6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77" y="770627"/>
            <a:ext cx="5283730" cy="2768674"/>
          </a:xfrm>
          <a:prstGeom prst="rect">
            <a:avLst/>
          </a:prstGeom>
          <a:solidFill>
            <a:srgbClr val="92B5EA"/>
          </a:solidFill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78E63A5-6806-818A-20FA-1DE041FCF829}"/>
              </a:ext>
            </a:extLst>
          </p:cNvPr>
          <p:cNvSpPr txBox="1">
            <a:spLocks/>
          </p:cNvSpPr>
          <p:nvPr/>
        </p:nvSpPr>
        <p:spPr>
          <a:xfrm>
            <a:off x="5358609" y="3539301"/>
            <a:ext cx="5672913" cy="3152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11E4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011E4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011E4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11E4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rgbClr val="011E4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Beyond Benign provides educators with the tools, training and support to make green chemistry an integral part of chemistry education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Green Chemistry Commitment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Created 10 years ago by Beyond Benign</a:t>
            </a:r>
          </a:p>
          <a:p>
            <a:pPr marL="8001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1BC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</a:rPr>
              <a:t>Green Chemistry Commitment is a framework to unite the green chemistry higher education community around a common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14B0A-36D0-2069-37D9-3596055B4B5D}"/>
              </a:ext>
            </a:extLst>
          </p:cNvPr>
          <p:cNvSpPr txBox="1"/>
          <p:nvPr/>
        </p:nvSpPr>
        <p:spPr>
          <a:xfrm>
            <a:off x="5358609" y="6488668"/>
            <a:ext cx="6098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C"/>
              </a:buClr>
              <a:buSzPct val="100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Calibri"/>
                <a:hlinkClick r:id="rId5"/>
              </a:rPr>
              <a:t>https://www.beyondbenign.org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25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08394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</a:rPr>
              <a:t>Sustainable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449" y="731907"/>
            <a:ext cx="9074776" cy="4906695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400"/>
              <a:t>Teach basic Chemical concepts using Sustainability themes</a:t>
            </a:r>
          </a:p>
          <a:p>
            <a:pPr marL="800100" lvl="1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000"/>
              <a:t>Air, ozone, global warming, energy, water</a:t>
            </a:r>
            <a:endParaRPr lang="en-US"/>
          </a:p>
          <a:p>
            <a:pPr marL="342900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400"/>
              <a:t>Audience</a:t>
            </a:r>
          </a:p>
          <a:p>
            <a:pPr marL="800100" lvl="1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000"/>
              <a:t>General Education course</a:t>
            </a:r>
          </a:p>
          <a:p>
            <a:pPr marL="800100" lvl="1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000"/>
              <a:t>Sustainability Science minor in A&amp;S</a:t>
            </a:r>
          </a:p>
          <a:p>
            <a:pPr marL="800100" lvl="1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000"/>
              <a:t>Sustainability Management minors in SBA</a:t>
            </a:r>
          </a:p>
          <a:p>
            <a:pPr marL="800100" lvl="1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000"/>
              <a:t>BA in Env. Health &amp; Sust. Management</a:t>
            </a:r>
            <a:endParaRPr lang="en-US" sz="2400"/>
          </a:p>
          <a:p>
            <a:pPr marL="342900" indent="-342900">
              <a:lnSpc>
                <a:spcPct val="100000"/>
              </a:lnSpc>
              <a:buSzPct val="100000"/>
              <a:buFont typeface="Arial" charset="0"/>
              <a:buChar char="•"/>
            </a:pPr>
            <a:r>
              <a:rPr lang="en-US" sz="2400"/>
              <a:t>Civic Engagement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Collaboration with Dr. Corbo and Dr. Leckrone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White House or Capitol Visit</a:t>
            </a:r>
            <a:endParaRPr lang="en-US" sz="2000">
              <a:solidFill>
                <a:srgbClr val="000000"/>
              </a:solidFill>
              <a:cs typeface="Calibri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ACS-GCI visit</a:t>
            </a:r>
            <a:endParaRPr lang="en-US" sz="2000">
              <a:solidFill>
                <a:srgbClr val="000000"/>
              </a:solidFill>
              <a:cs typeface="Calibri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Environmental Justice Tour of Chester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cs typeface="Calibri"/>
              </a:rPr>
              <a:t>Special Guests to discuss Environmental Issues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tabLst>
                <a:tab pos="790575" algn="l"/>
              </a:tabLst>
            </a:pPr>
            <a:r>
              <a:rPr lang="en-US" sz="2000">
                <a:solidFill>
                  <a:srgbClr val="000000"/>
                </a:solidFill>
                <a:cs typeface="Calibri"/>
              </a:rPr>
              <a:t>	in Chester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Lobby Day in Harrisburg</a:t>
            </a:r>
            <a:endParaRPr lang="en-US" sz="2400"/>
          </a:p>
          <a:p>
            <a:pPr marL="287338" indent="-287338">
              <a:buClr>
                <a:schemeClr val="accent1"/>
              </a:buClr>
              <a:buSzPct val="100000"/>
              <a:buFont typeface="Lucida Grande"/>
              <a:buChar char="*"/>
            </a:pPr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A4672-423A-8D4A-8309-7CBC4A43ABEE}"/>
              </a:ext>
            </a:extLst>
          </p:cNvPr>
          <p:cNvSpPr/>
          <p:nvPr/>
        </p:nvSpPr>
        <p:spPr>
          <a:xfrm>
            <a:off x="0" y="6334779"/>
            <a:ext cx="11363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L.D. Bastin, A. Martin,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“Promoting Political and Civic Engagement in a Non-Majors Sustainable Chemistry Course.”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Integrating Green and Sustainable Chemistry Principles into Education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; A.P. Dicks, L.D. Bastin, Eds.; Elsevier,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2019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141-162.</a:t>
            </a:r>
          </a:p>
        </p:txBody>
      </p:sp>
      <p:pic>
        <p:nvPicPr>
          <p:cNvPr id="5" name="Picture 5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2E7C906C-B704-3716-8D3F-FC902301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783" y="3068151"/>
            <a:ext cx="2452515" cy="3266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060D5-EA82-EDCF-9FEB-C9964838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24" y="4258031"/>
            <a:ext cx="2402441" cy="718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D08B8-DB28-614E-91F5-EC411BBE7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591" y="51532"/>
            <a:ext cx="2646473" cy="33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5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84DFA96-A98B-AB43-9D24-D7BA9395326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6069" y="988120"/>
            <a:ext cx="8622317" cy="4295350"/>
          </a:xfrm>
        </p:spPr>
        <p:txBody>
          <a:bodyPr>
            <a:noAutofit/>
          </a:bodyPr>
          <a:lstStyle/>
          <a:p>
            <a:pPr marL="257175" indent="-257175">
              <a:lnSpc>
                <a:spcPct val="100000"/>
              </a:lnSpc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/>
              <a:t>Lecture</a:t>
            </a:r>
          </a:p>
          <a:p>
            <a:pPr marL="714375" lvl="1" indent="-257175">
              <a:lnSpc>
                <a:spcPct val="100000"/>
              </a:lnSpc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/>
              <a:t>Customized open source </a:t>
            </a:r>
            <a:r>
              <a:rPr lang="en-US" err="1"/>
              <a:t>LibreText</a:t>
            </a:r>
            <a:endParaRPr lang="en-US"/>
          </a:p>
          <a:p>
            <a:pPr marL="714375" lvl="1" indent="-257175">
              <a:lnSpc>
                <a:spcPct val="100000"/>
              </a:lnSpc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/>
              <a:t>Incorporates Green Chemistry stories and examples throughout lecture using energy use and reaction efficiency</a:t>
            </a:r>
          </a:p>
          <a:p>
            <a:pPr marL="714375" lvl="1" indent="-257175">
              <a:lnSpc>
                <a:spcPct val="100000"/>
              </a:lnSpc>
              <a:buClr>
                <a:schemeClr val="accent1"/>
              </a:buClr>
              <a:buSzPct val="100000"/>
              <a:buFont typeface="Arial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</a:rPr>
              <a:t>Students judge reaction efficiency using atom economy and percent yield</a:t>
            </a:r>
          </a:p>
          <a:p>
            <a:pPr algn="l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</a:rPr>
              <a:t>L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aboratory</a:t>
            </a:r>
            <a:endParaRPr 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/>
              <a:t>12 principles of Green Chemistry introduced through safety</a:t>
            </a:r>
          </a:p>
          <a:p>
            <a:pPr lvl="1">
              <a:lnSpc>
                <a:spcPct val="100000"/>
              </a:lnSpc>
            </a:pPr>
            <a:r>
              <a:rPr lang="en-US" b="0" i="0" u="none" strike="noStrike">
                <a:solidFill>
                  <a:srgbClr val="000000"/>
                </a:solidFill>
                <a:effectLst/>
              </a:rPr>
              <a:t>Discuss reaction efficiency using atom economy and percent yield</a:t>
            </a: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</a:rPr>
              <a:t>C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onsider reaction scale to minimize reagents and waste</a:t>
            </a:r>
            <a:endParaRPr 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</a:rPr>
              <a:t>R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esearch hazards and precautions for chemicals used</a:t>
            </a:r>
          </a:p>
          <a:p>
            <a:pPr marL="257175" indent="-257175">
              <a:buClr>
                <a:schemeClr val="accent1"/>
              </a:buClr>
              <a:buSzPct val="100000"/>
              <a:buFont typeface="Arial" charset="0"/>
              <a:buChar char="•"/>
            </a:pP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E6D025-614C-9E39-35A1-A91FF671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8"/>
            <a:ext cx="10870058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</a:rPr>
              <a:t>General Chemistry</a:t>
            </a:r>
          </a:p>
        </p:txBody>
      </p:sp>
    </p:spTree>
    <p:extLst>
      <p:ext uri="{BB962C8B-B14F-4D97-AF65-F5344CB8AC3E}">
        <p14:creationId xmlns:p14="http://schemas.microsoft.com/office/powerpoint/2010/main" val="106058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84DFA96-A98B-AB43-9D24-D7BA9395326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8947" y="913114"/>
            <a:ext cx="4821146" cy="429535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200"/>
              <a:t>Introduction to Environmental Contamination &amp; Chemical Exposure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200"/>
              <a:t>Introduction to Green Chemistry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200"/>
              <a:t>Application of Green Chemistry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200"/>
              <a:t>Analyze greenness of current experiments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200"/>
              <a:t>Percent Yield, PMI, RMI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200"/>
              <a:t>Revise/design experiments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200"/>
              <a:t>Use of Microwave reactor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200"/>
              <a:t>Green research-based syntheses in Organic II lab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200"/>
              <a:t>PLA synthesis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200"/>
              <a:t>Fischer Esterification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200"/>
              <a:t>3-step maleimide synthesis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58E8D-0E30-D542-A1C3-776C63E087BA}"/>
              </a:ext>
            </a:extLst>
          </p:cNvPr>
          <p:cNvSpPr txBox="1"/>
          <p:nvPr/>
        </p:nvSpPr>
        <p:spPr>
          <a:xfrm>
            <a:off x="0" y="6115395"/>
            <a:ext cx="1116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Bastin, L.D.; Gerhart, K. In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Green Chemistry Experiments in Undergraduate Laboratories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; Fahey, J.T.,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Maelia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L.E., Eds.; Vol. ACS Symposium Series 1233; American Chemical Society: 2016; pp 55-69.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1150A03-904B-384F-B57D-BE7AFE1D8A56}"/>
              </a:ext>
            </a:extLst>
          </p:cNvPr>
          <p:cNvGraphicFramePr/>
          <p:nvPr/>
        </p:nvGraphicFramePr>
        <p:xfrm>
          <a:off x="6171073" y="1147862"/>
          <a:ext cx="4538025" cy="3825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794666-4200-1A4D-89DF-8BAE0275042A}"/>
              </a:ext>
            </a:extLst>
          </p:cNvPr>
          <p:cNvCxnSpPr>
            <a:cxnSpLocks/>
          </p:cNvCxnSpPr>
          <p:nvPr/>
        </p:nvCxnSpPr>
        <p:spPr>
          <a:xfrm>
            <a:off x="7602711" y="3428628"/>
            <a:ext cx="918423" cy="82752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A5682A-D80D-D946-8F44-9CBB6304B6EE}"/>
              </a:ext>
            </a:extLst>
          </p:cNvPr>
          <p:cNvSpPr txBox="1"/>
          <p:nvPr/>
        </p:nvSpPr>
        <p:spPr>
          <a:xfrm>
            <a:off x="6547052" y="1233088"/>
            <a:ext cx="11604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1E41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E6D025-614C-9E39-35A1-A91FF671A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8"/>
            <a:ext cx="10870058" cy="731906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</a:rPr>
              <a:t>Organic Chemistry Laboratory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9A287-82E2-CAE2-0BA8-26D4A23FD1E4}"/>
              </a:ext>
            </a:extLst>
          </p:cNvPr>
          <p:cNvSpPr/>
          <p:nvPr/>
        </p:nvSpPr>
        <p:spPr>
          <a:xfrm>
            <a:off x="-1" y="6550223"/>
            <a:ext cx="12174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L.D. Bastin, M. Nigam, S.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Martinus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</a:t>
            </a: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J.E. Maloney, L.L. </a:t>
            </a:r>
            <a:r>
              <a:rPr kumimoji="0" lang="en-US" sz="1400" b="0" i="1" u="sng" strike="noStrike" kern="1200" cap="none" spc="0" normalizeH="0" baseline="0" noProof="0" err="1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Benyack</a:t>
            </a:r>
            <a:r>
              <a:rPr kumimoji="0" lang="en-US" sz="1400" b="0" i="1" u="sng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B. Gainer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Green Chemistry Lett. Reviews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2019,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12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,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127-135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Calibri" charset="0"/>
                <a:cs typeface="Times New Roman" charset="0"/>
              </a:rPr>
              <a:t>.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069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6545" y="1053063"/>
            <a:ext cx="4631159" cy="580493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err="1"/>
              <a:t>Bromination</a:t>
            </a:r>
            <a:r>
              <a:rPr lang="en-US"/>
              <a:t> (lab &amp; lecture)</a:t>
            </a:r>
          </a:p>
          <a:p>
            <a:pPr>
              <a:defRPr/>
            </a:pPr>
            <a:r>
              <a:rPr lang="en-US"/>
              <a:t>Elimination (lab &amp; lecture)</a:t>
            </a:r>
          </a:p>
          <a:p>
            <a:pPr>
              <a:defRPr/>
            </a:pPr>
            <a:r>
              <a:rPr lang="en-US"/>
              <a:t>Williamson-Ether Synthesis </a:t>
            </a:r>
            <a:r>
              <a:rPr lang="en-US" sz="2600"/>
              <a:t>(lab &amp; lecture)</a:t>
            </a:r>
          </a:p>
          <a:p>
            <a:pPr>
              <a:defRPr/>
            </a:pPr>
            <a:r>
              <a:rPr lang="en-US"/>
              <a:t>Oxidation</a:t>
            </a:r>
          </a:p>
          <a:p>
            <a:pPr>
              <a:defRPr/>
            </a:pPr>
            <a:r>
              <a:rPr lang="en-US"/>
              <a:t>Reduction (lab &amp; lecture)</a:t>
            </a:r>
          </a:p>
          <a:p>
            <a:pPr>
              <a:defRPr/>
            </a:pPr>
            <a:r>
              <a:rPr lang="en-US"/>
              <a:t>Aldol Condensation          (lab &amp; lecture)</a:t>
            </a:r>
          </a:p>
          <a:p>
            <a:pPr>
              <a:defRPr/>
            </a:pPr>
            <a:r>
              <a:rPr lang="en-US"/>
              <a:t>Wittig</a:t>
            </a:r>
          </a:p>
          <a:p>
            <a:pPr>
              <a:defRPr/>
            </a:pPr>
            <a:r>
              <a:rPr lang="en-US"/>
              <a:t>Diels-Alder</a:t>
            </a:r>
          </a:p>
          <a:p>
            <a:pPr>
              <a:defRPr/>
            </a:pPr>
            <a:r>
              <a:rPr lang="en-US"/>
              <a:t>Epoxidation</a:t>
            </a:r>
          </a:p>
          <a:p>
            <a:pPr marL="800100" lvl="1">
              <a:buClr>
                <a:schemeClr val="tx1"/>
              </a:buClr>
              <a:buSzPct val="100000"/>
              <a:buFont typeface="Arial" charset="0"/>
              <a:buChar char="•"/>
            </a:pPr>
            <a:endParaRPr lang="en-US" sz="220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1" y="-959"/>
            <a:ext cx="10921429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75" tIns="46287" rIns="92575" bIns="46287" anchor="ctr">
            <a:prstTxWarp prst="textNoShape">
              <a:avLst/>
            </a:prstTxWarp>
          </a:bodyPr>
          <a:lstStyle/>
          <a:p>
            <a:pPr marL="0" marR="0" lvl="0" indent="0" algn="ctr" defTabSz="923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Organic Chemistry Lecture</a:t>
            </a:r>
          </a:p>
        </p:txBody>
      </p:sp>
      <p:pic>
        <p:nvPicPr>
          <p:cNvPr id="7" name="Picture 11" descr="C:\Users\Andy\Desktop\Book Cover (Final Version)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795" y="849941"/>
            <a:ext cx="2608028" cy="3963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73A02B8-9201-5749-9823-A5E938DA8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89" y="3549436"/>
            <a:ext cx="25019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59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 noChangeAspect="1"/>
          </p:cNvSpPr>
          <p:nvPr/>
        </p:nvSpPr>
        <p:spPr bwMode="auto">
          <a:xfrm>
            <a:off x="587229" y="-1"/>
            <a:ext cx="9773176" cy="73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75" tIns="46287" rIns="92575" bIns="46287" anchor="ctr">
            <a:prstTxWarp prst="textNoShape">
              <a:avLst/>
            </a:prstTxWarp>
          </a:bodyPr>
          <a:lstStyle/>
          <a:p>
            <a:pPr marL="0" marR="0" lvl="0" indent="0" algn="ctr" defTabSz="92392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71BC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Chester’s Environmental Racism Story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41"/>
          <a:stretch/>
        </p:blipFill>
        <p:spPr>
          <a:xfrm>
            <a:off x="991140" y="4972889"/>
            <a:ext cx="3186518" cy="1940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40" y="1044189"/>
            <a:ext cx="4338304" cy="3235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9218" y="4279839"/>
            <a:ext cx="4069954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“Laid to Waste”, Produced by Robert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Bahar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&amp; George McCollough, Berkeley Media LLC, 1997</a:t>
            </a:r>
          </a:p>
        </p:txBody>
      </p:sp>
      <p:pic>
        <p:nvPicPr>
          <p:cNvPr id="6" name="Picture 5" descr="51qFO6uucU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71" y="1044189"/>
            <a:ext cx="2774656" cy="41538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57BA2-B1DE-2E78-AFF0-67E179A6CD53}"/>
              </a:ext>
            </a:extLst>
          </p:cNvPr>
          <p:cNvSpPr txBox="1"/>
          <p:nvPr/>
        </p:nvSpPr>
        <p:spPr>
          <a:xfrm>
            <a:off x="5223112" y="5303357"/>
            <a:ext cx="4687320" cy="1477328"/>
          </a:xfrm>
          <a:prstGeom prst="rect">
            <a:avLst/>
          </a:prstGeom>
          <a:solidFill>
            <a:srgbClr val="92D050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Several community organizations focused on improving quality of living in Chester and fighting Environmental Racism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Chester Environmental Partnership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1E4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	CRCQL</a:t>
            </a:r>
          </a:p>
        </p:txBody>
      </p:sp>
    </p:spTree>
    <p:extLst>
      <p:ext uri="{BB962C8B-B14F-4D97-AF65-F5344CB8AC3E}">
        <p14:creationId xmlns:p14="http://schemas.microsoft.com/office/powerpoint/2010/main" val="295219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ideTrack_Theme_Final">
  <a:themeElements>
    <a:clrScheme name="Inside Track">
      <a:dk1>
        <a:srgbClr val="011E41"/>
      </a:dk1>
      <a:lt1>
        <a:srgbClr val="FFFFFF"/>
      </a:lt1>
      <a:dk2>
        <a:srgbClr val="0054B8"/>
      </a:dk2>
      <a:lt2>
        <a:srgbClr val="FFFFEA"/>
      </a:lt2>
      <a:accent1>
        <a:srgbClr val="0071BC"/>
      </a:accent1>
      <a:accent2>
        <a:srgbClr val="FFE800"/>
      </a:accent2>
      <a:accent3>
        <a:srgbClr val="FF9200"/>
      </a:accent3>
      <a:accent4>
        <a:srgbClr val="7F00FF"/>
      </a:accent4>
      <a:accent5>
        <a:srgbClr val="00FF7F"/>
      </a:accent5>
      <a:accent6>
        <a:srgbClr val="FF0000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ideTrack_Theme_Final" id="{E3C82A50-D44A-4C4E-8590-8EC08A5F271B}" vid="{E957CFF8-E558-CD48-8EBF-5C780C9A739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</Words>
  <Application>Microsoft Office PowerPoint</Application>
  <PresentationFormat>Widescreen</PresentationFormat>
  <Paragraphs>195</Paragraphs>
  <Slides>22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Franklin Gothic Medium</vt:lpstr>
      <vt:lpstr>Helvetica</vt:lpstr>
      <vt:lpstr>Lucida Grande</vt:lpstr>
      <vt:lpstr>Symbol</vt:lpstr>
      <vt:lpstr>Office Theme</vt:lpstr>
      <vt:lpstr>InsideTrack_Theme_Final</vt:lpstr>
      <vt:lpstr>CS ChemDraw Drawing</vt:lpstr>
      <vt:lpstr>PowerPoint Presentation</vt:lpstr>
      <vt:lpstr>Green Chemistry at Widener University</vt:lpstr>
      <vt:lpstr>Widener University</vt:lpstr>
      <vt:lpstr>Green Chemistry at Widener University</vt:lpstr>
      <vt:lpstr>Sustainable Chemistry</vt:lpstr>
      <vt:lpstr>General Chemistry</vt:lpstr>
      <vt:lpstr>Organic Chemistry Laboratory</vt:lpstr>
      <vt:lpstr>PowerPoint Presentation</vt:lpstr>
      <vt:lpstr>PowerPoint Presentation</vt:lpstr>
      <vt:lpstr>Waste/Chemical Industry in Chester</vt:lpstr>
      <vt:lpstr>Environmental Racism in Chester</vt:lpstr>
      <vt:lpstr>Lobby Day Project in Sustainable Chemistry</vt:lpstr>
      <vt:lpstr>Lobby Day Project in Organic II</vt:lpstr>
      <vt:lpstr>Upper Level Courses</vt:lpstr>
      <vt:lpstr>Greening Process</vt:lpstr>
      <vt:lpstr>Isoxazoles (Loyd Bastin)</vt:lpstr>
      <vt:lpstr>Phenylmaleimides (Loyd Bastin)</vt:lpstr>
      <vt:lpstr>Ionic Liquid (Ismail Kul) </vt:lpstr>
      <vt:lpstr>Air Monitoring (Scott Van Bramer and Xin Du) </vt:lpstr>
      <vt:lpstr>BS in Green Chemistry at Widener</vt:lpstr>
      <vt:lpstr>Greener Facilities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Rush, Shawn</dc:creator>
  <cp:lastModifiedBy>Aquilino, Ronald P.</cp:lastModifiedBy>
  <cp:revision>2</cp:revision>
  <dcterms:created xsi:type="dcterms:W3CDTF">2023-06-07T22:54:24Z</dcterms:created>
  <dcterms:modified xsi:type="dcterms:W3CDTF">2023-06-12T12:17:00Z</dcterms:modified>
</cp:coreProperties>
</file>