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60" r:id="rId5"/>
    <p:sldMasterId id="2147483648" r:id="rId6"/>
    <p:sldMasterId id="2147483687" r:id="rId7"/>
    <p:sldMasterId id="2147483699" r:id="rId8"/>
    <p:sldMasterId id="2147483711" r:id="rId9"/>
  </p:sldMasterIdLst>
  <p:notesMasterIdLst>
    <p:notesMasterId r:id="rId86"/>
  </p:notesMasterIdLst>
  <p:sldIdLst>
    <p:sldId id="256" r:id="rId10"/>
    <p:sldId id="2818" r:id="rId11"/>
    <p:sldId id="2831" r:id="rId12"/>
    <p:sldId id="2833" r:id="rId13"/>
    <p:sldId id="2830" r:id="rId14"/>
    <p:sldId id="2832" r:id="rId15"/>
    <p:sldId id="2820" r:id="rId16"/>
    <p:sldId id="2799" r:id="rId17"/>
    <p:sldId id="2796" r:id="rId18"/>
    <p:sldId id="2797" r:id="rId19"/>
    <p:sldId id="2798" r:id="rId20"/>
    <p:sldId id="2791" r:id="rId21"/>
    <p:sldId id="2792" r:id="rId22"/>
    <p:sldId id="2800" r:id="rId23"/>
    <p:sldId id="2837" r:id="rId24"/>
    <p:sldId id="2838" r:id="rId25"/>
    <p:sldId id="2839" r:id="rId26"/>
    <p:sldId id="2840" r:id="rId27"/>
    <p:sldId id="2841" r:id="rId28"/>
    <p:sldId id="2842" r:id="rId29"/>
    <p:sldId id="2843" r:id="rId30"/>
    <p:sldId id="2806" r:id="rId31"/>
    <p:sldId id="2795" r:id="rId32"/>
    <p:sldId id="2807" r:id="rId33"/>
    <p:sldId id="2808" r:id="rId34"/>
    <p:sldId id="2809" r:id="rId35"/>
    <p:sldId id="2810" r:id="rId36"/>
    <p:sldId id="2811" r:id="rId37"/>
    <p:sldId id="2812" r:id="rId38"/>
    <p:sldId id="257" r:id="rId39"/>
    <p:sldId id="2821" r:id="rId40"/>
    <p:sldId id="2822" r:id="rId41"/>
    <p:sldId id="2823" r:id="rId42"/>
    <p:sldId id="2824" r:id="rId43"/>
    <p:sldId id="2825" r:id="rId44"/>
    <p:sldId id="262" r:id="rId45"/>
    <p:sldId id="276" r:id="rId46"/>
    <p:sldId id="263" r:id="rId47"/>
    <p:sldId id="264" r:id="rId48"/>
    <p:sldId id="265" r:id="rId49"/>
    <p:sldId id="266" r:id="rId50"/>
    <p:sldId id="2826" r:id="rId51"/>
    <p:sldId id="2827" r:id="rId52"/>
    <p:sldId id="2828" r:id="rId53"/>
    <p:sldId id="277" r:id="rId54"/>
    <p:sldId id="278" r:id="rId55"/>
    <p:sldId id="271" r:id="rId56"/>
    <p:sldId id="2829" r:id="rId57"/>
    <p:sldId id="2803" r:id="rId58"/>
    <p:sldId id="260" r:id="rId59"/>
    <p:sldId id="259" r:id="rId60"/>
    <p:sldId id="269" r:id="rId61"/>
    <p:sldId id="270" r:id="rId62"/>
    <p:sldId id="258" r:id="rId63"/>
    <p:sldId id="261" r:id="rId64"/>
    <p:sldId id="2801" r:id="rId65"/>
    <p:sldId id="272" r:id="rId66"/>
    <p:sldId id="274" r:id="rId67"/>
    <p:sldId id="273" r:id="rId68"/>
    <p:sldId id="275" r:id="rId69"/>
    <p:sldId id="279" r:id="rId70"/>
    <p:sldId id="280" r:id="rId71"/>
    <p:sldId id="2802" r:id="rId72"/>
    <p:sldId id="281" r:id="rId73"/>
    <p:sldId id="284" r:id="rId74"/>
    <p:sldId id="282" r:id="rId75"/>
    <p:sldId id="285" r:id="rId76"/>
    <p:sldId id="286" r:id="rId77"/>
    <p:sldId id="288" r:id="rId78"/>
    <p:sldId id="289" r:id="rId79"/>
    <p:sldId id="290" r:id="rId80"/>
    <p:sldId id="267" r:id="rId81"/>
    <p:sldId id="268" r:id="rId82"/>
    <p:sldId id="2834" r:id="rId83"/>
    <p:sldId id="2835" r:id="rId84"/>
    <p:sldId id="2836" r:id="rId8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E3AE84-2E6D-7A2D-7AE4-A8E1C4458239}" name="Floyd, Danielle" initials="FD" userId="S::floydd@co.delaware.pa.us::1af4c3fb-4f02-4ab5-9dd8-c6f232e4f1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D4D4D"/>
    <a:srgbClr val="000066"/>
    <a:srgbClr val="0099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24.svg"/><Relationship Id="rId4" Type="http://schemas.openxmlformats.org/officeDocument/2006/relationships/image" Target="../media/image35.svg"/><Relationship Id="rId9" Type="http://schemas.openxmlformats.org/officeDocument/2006/relationships/image" Target="../media/image23.png"/></Relationships>
</file>

<file path=ppt/diagrams/_rels/data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26.svg"/><Relationship Id="rId9"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24.svg"/><Relationship Id="rId4" Type="http://schemas.openxmlformats.org/officeDocument/2006/relationships/image" Target="../media/image35.svg"/><Relationship Id="rId9"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26.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36198-A2F1-4A42-AD6D-001D790ED482}" type="doc">
      <dgm:prSet loTypeId="urn:microsoft.com/office/officeart/2017/3/layout/DropPinTimeline" loCatId="process" qsTypeId="urn:microsoft.com/office/officeart/2005/8/quickstyle/simple1" qsCatId="simple" csTypeId="urn:microsoft.com/office/officeart/2005/8/colors/accent0_3" csCatId="mainScheme" phldr="1"/>
      <dgm:spPr/>
      <dgm:t>
        <a:bodyPr/>
        <a:lstStyle/>
        <a:p>
          <a:endParaRPr lang="en-US"/>
        </a:p>
      </dgm:t>
    </dgm:pt>
    <dgm:pt modelId="{0F4AD9A0-48A9-4837-A1D8-4B2B69BA235B}">
      <dgm:prSet/>
      <dgm:spPr/>
      <dgm:t>
        <a:bodyPr/>
        <a:lstStyle/>
        <a:p>
          <a:pPr>
            <a:defRPr b="1"/>
          </a:pPr>
          <a:r>
            <a:rPr lang="en-US" dirty="0"/>
            <a:t>April 1, 2025</a:t>
          </a:r>
        </a:p>
      </dgm:t>
    </dgm:pt>
    <dgm:pt modelId="{5DF7ECD7-4336-4A7A-A6F6-3C366C54339A}" type="parTrans" cxnId="{84C9FEE1-6596-4A86-9561-487A90044A6F}">
      <dgm:prSet/>
      <dgm:spPr/>
      <dgm:t>
        <a:bodyPr/>
        <a:lstStyle/>
        <a:p>
          <a:endParaRPr lang="en-US"/>
        </a:p>
      </dgm:t>
    </dgm:pt>
    <dgm:pt modelId="{BF7498D8-FDB2-4790-8DB4-992EB1FB06C2}" type="sibTrans" cxnId="{84C9FEE1-6596-4A86-9561-487A90044A6F}">
      <dgm:prSet/>
      <dgm:spPr/>
      <dgm:t>
        <a:bodyPr/>
        <a:lstStyle/>
        <a:p>
          <a:endParaRPr lang="en-US"/>
        </a:p>
      </dgm:t>
    </dgm:pt>
    <dgm:pt modelId="{EA510CBF-1A5C-452B-9056-4A7CDBAE7DC9}">
      <dgm:prSet custT="1"/>
      <dgm:spPr/>
      <dgm:t>
        <a:bodyPr/>
        <a:lstStyle/>
        <a:p>
          <a:r>
            <a:rPr lang="en-US" sz="1600" dirty="0"/>
            <a:t>Kickoff Meeting </a:t>
          </a:r>
        </a:p>
        <a:p>
          <a:r>
            <a:rPr lang="en-US" sz="1600" dirty="0"/>
            <a:t>FCNA Overview (pt. 1)</a:t>
          </a:r>
        </a:p>
      </dgm:t>
    </dgm:pt>
    <dgm:pt modelId="{A61DC593-868F-48F2-883F-7700E69E14F6}" type="parTrans" cxnId="{6E7D7E6C-4F0C-41EB-8035-0B1C86B92976}">
      <dgm:prSet/>
      <dgm:spPr/>
      <dgm:t>
        <a:bodyPr/>
        <a:lstStyle/>
        <a:p>
          <a:endParaRPr lang="en-US"/>
        </a:p>
      </dgm:t>
    </dgm:pt>
    <dgm:pt modelId="{8D2D7782-CC38-4101-B165-8F68B036004C}" type="sibTrans" cxnId="{6E7D7E6C-4F0C-41EB-8035-0B1C86B92976}">
      <dgm:prSet/>
      <dgm:spPr/>
      <dgm:t>
        <a:bodyPr/>
        <a:lstStyle/>
        <a:p>
          <a:endParaRPr lang="en-US"/>
        </a:p>
      </dgm:t>
    </dgm:pt>
    <dgm:pt modelId="{93ED9056-167D-44CD-81DC-AF0D8B7C0235}">
      <dgm:prSet/>
      <dgm:spPr/>
      <dgm:t>
        <a:bodyPr/>
        <a:lstStyle/>
        <a:p>
          <a:pPr>
            <a:defRPr b="1"/>
          </a:pPr>
          <a:r>
            <a:rPr lang="en-US" dirty="0"/>
            <a:t>April 22, 2025</a:t>
          </a:r>
        </a:p>
      </dgm:t>
    </dgm:pt>
    <dgm:pt modelId="{60986FE4-065A-4653-8B03-4D7599B0EDA4}" type="parTrans" cxnId="{CD5BE0D1-C076-4C87-B3B0-4A20CED6AB98}">
      <dgm:prSet/>
      <dgm:spPr/>
      <dgm:t>
        <a:bodyPr/>
        <a:lstStyle/>
        <a:p>
          <a:endParaRPr lang="en-US"/>
        </a:p>
      </dgm:t>
    </dgm:pt>
    <dgm:pt modelId="{0CA5554E-7E35-4C16-8038-F68D8CC7CD06}" type="sibTrans" cxnId="{CD5BE0D1-C076-4C87-B3B0-4A20CED6AB98}">
      <dgm:prSet/>
      <dgm:spPr/>
      <dgm:t>
        <a:bodyPr/>
        <a:lstStyle/>
        <a:p>
          <a:endParaRPr lang="en-US"/>
        </a:p>
      </dgm:t>
    </dgm:pt>
    <dgm:pt modelId="{5E6CE42D-9192-4FA0-904A-887C890A206A}">
      <dgm:prSet/>
      <dgm:spPr/>
      <dgm:t>
        <a:bodyPr/>
        <a:lstStyle/>
        <a:p>
          <a:pPr>
            <a:defRPr b="1"/>
          </a:pPr>
          <a:r>
            <a:rPr lang="en-US" dirty="0"/>
            <a:t>May 6, 2025 </a:t>
          </a:r>
        </a:p>
      </dgm:t>
    </dgm:pt>
    <dgm:pt modelId="{9E4E4C8D-56FD-459C-802B-C4D0B43512E8}" type="parTrans" cxnId="{EBA2CA8B-00DA-49E8-8B72-269F00EDF019}">
      <dgm:prSet/>
      <dgm:spPr/>
      <dgm:t>
        <a:bodyPr/>
        <a:lstStyle/>
        <a:p>
          <a:endParaRPr lang="en-US"/>
        </a:p>
      </dgm:t>
    </dgm:pt>
    <dgm:pt modelId="{7E1B666B-01E5-48F6-8922-5FCDF9A5CC9C}" type="sibTrans" cxnId="{EBA2CA8B-00DA-49E8-8B72-269F00EDF019}">
      <dgm:prSet/>
      <dgm:spPr/>
      <dgm:t>
        <a:bodyPr/>
        <a:lstStyle/>
        <a:p>
          <a:endParaRPr lang="en-US"/>
        </a:p>
      </dgm:t>
    </dgm:pt>
    <dgm:pt modelId="{9489346B-90BE-4EDE-A44D-AD11FF6D48D1}">
      <dgm:prSet custT="1"/>
      <dgm:spPr/>
      <dgm:t>
        <a:bodyPr/>
        <a:lstStyle/>
        <a:p>
          <a:r>
            <a:rPr lang="en-US" sz="1600" dirty="0">
              <a:effectLst/>
              <a:latin typeface="+mn-lt"/>
            </a:rPr>
            <a:t>Capital budgeting timeline and process</a:t>
          </a:r>
          <a:endParaRPr lang="en-US" sz="1600" dirty="0">
            <a:latin typeface="+mn-lt"/>
          </a:endParaRPr>
        </a:p>
      </dgm:t>
    </dgm:pt>
    <dgm:pt modelId="{498123BC-2254-4ABD-AA8F-34B5F60FC3A4}" type="parTrans" cxnId="{660F6D9C-B9B6-4F7F-9AEF-D16521615740}">
      <dgm:prSet/>
      <dgm:spPr/>
      <dgm:t>
        <a:bodyPr/>
        <a:lstStyle/>
        <a:p>
          <a:endParaRPr lang="en-US"/>
        </a:p>
      </dgm:t>
    </dgm:pt>
    <dgm:pt modelId="{A5446574-5EFB-42D9-A952-B828EF81E99D}" type="sibTrans" cxnId="{660F6D9C-B9B6-4F7F-9AEF-D16521615740}">
      <dgm:prSet/>
      <dgm:spPr/>
      <dgm:t>
        <a:bodyPr/>
        <a:lstStyle/>
        <a:p>
          <a:endParaRPr lang="en-US"/>
        </a:p>
      </dgm:t>
    </dgm:pt>
    <dgm:pt modelId="{EBB85216-DD56-434D-B9D0-AA9FDA6B7703}">
      <dgm:prSet/>
      <dgm:spPr/>
      <dgm:t>
        <a:bodyPr/>
        <a:lstStyle/>
        <a:p>
          <a:pPr>
            <a:defRPr b="1"/>
          </a:pPr>
          <a:r>
            <a:rPr lang="en-US" dirty="0"/>
            <a:t>June 4, 2025</a:t>
          </a:r>
        </a:p>
      </dgm:t>
    </dgm:pt>
    <dgm:pt modelId="{73383986-27EB-484C-8F60-37EE550EF642}" type="parTrans" cxnId="{A23E7C4D-9BF8-4A9F-A85E-BF6F72267733}">
      <dgm:prSet/>
      <dgm:spPr/>
      <dgm:t>
        <a:bodyPr/>
        <a:lstStyle/>
        <a:p>
          <a:endParaRPr lang="en-US"/>
        </a:p>
      </dgm:t>
    </dgm:pt>
    <dgm:pt modelId="{B2848659-B16B-4FBD-83FC-0D0852CACA40}" type="sibTrans" cxnId="{A23E7C4D-9BF8-4A9F-A85E-BF6F72267733}">
      <dgm:prSet/>
      <dgm:spPr/>
      <dgm:t>
        <a:bodyPr/>
        <a:lstStyle/>
        <a:p>
          <a:endParaRPr lang="en-US"/>
        </a:p>
      </dgm:t>
    </dgm:pt>
    <dgm:pt modelId="{8EFA20D3-2ECB-4F07-9BC2-81D30124BC3C}">
      <dgm:prSet custT="1"/>
      <dgm:spPr/>
      <dgm:t>
        <a:bodyPr/>
        <a:lstStyle/>
        <a:p>
          <a:r>
            <a:rPr lang="en-US" sz="1600" dirty="0">
              <a:effectLst/>
              <a:latin typeface="+mn-lt"/>
            </a:rPr>
            <a:t>Capital budget process</a:t>
          </a:r>
          <a:endParaRPr lang="en-US" sz="1600" dirty="0">
            <a:latin typeface="+mn-lt"/>
          </a:endParaRPr>
        </a:p>
      </dgm:t>
    </dgm:pt>
    <dgm:pt modelId="{3C80E8F1-C2FC-42FF-9196-5489796E9E4B}" type="parTrans" cxnId="{92F8D7C8-CD14-492F-B101-A8C4FC355F59}">
      <dgm:prSet/>
      <dgm:spPr/>
      <dgm:t>
        <a:bodyPr/>
        <a:lstStyle/>
        <a:p>
          <a:endParaRPr lang="en-US"/>
        </a:p>
      </dgm:t>
    </dgm:pt>
    <dgm:pt modelId="{E4BF6F4D-D220-441B-9E8D-8E4E6ACBFEF3}" type="sibTrans" cxnId="{92F8D7C8-CD14-492F-B101-A8C4FC355F59}">
      <dgm:prSet/>
      <dgm:spPr/>
      <dgm:t>
        <a:bodyPr/>
        <a:lstStyle/>
        <a:p>
          <a:endParaRPr lang="en-US"/>
        </a:p>
      </dgm:t>
    </dgm:pt>
    <dgm:pt modelId="{73473649-B312-4493-91F4-EA2BED90D171}">
      <dgm:prSet/>
      <dgm:spPr/>
      <dgm:t>
        <a:bodyPr/>
        <a:lstStyle/>
        <a:p>
          <a:pPr>
            <a:defRPr b="1"/>
          </a:pPr>
          <a:r>
            <a:rPr lang="en-US" dirty="0"/>
            <a:t>June 11, 2025 </a:t>
          </a:r>
        </a:p>
      </dgm:t>
    </dgm:pt>
    <dgm:pt modelId="{82006949-CFED-4E53-A8D2-9EF93AB241F8}" type="parTrans" cxnId="{B6B924F9-CFFD-4A1A-BB06-CFEC6188CA09}">
      <dgm:prSet/>
      <dgm:spPr/>
      <dgm:t>
        <a:bodyPr/>
        <a:lstStyle/>
        <a:p>
          <a:endParaRPr lang="en-US"/>
        </a:p>
      </dgm:t>
    </dgm:pt>
    <dgm:pt modelId="{B2870ECE-7DCF-470F-88A9-56E57295A92C}" type="sibTrans" cxnId="{B6B924F9-CFFD-4A1A-BB06-CFEC6188CA09}">
      <dgm:prSet/>
      <dgm:spPr/>
      <dgm:t>
        <a:bodyPr/>
        <a:lstStyle/>
        <a:p>
          <a:endParaRPr lang="en-US"/>
        </a:p>
      </dgm:t>
    </dgm:pt>
    <dgm:pt modelId="{2185FAA0-95BA-4606-A8CF-C5DDCD1C18EA}">
      <dgm:prSet custT="1"/>
      <dgm:spPr/>
      <dgm:t>
        <a:bodyPr/>
        <a:lstStyle/>
        <a:p>
          <a:r>
            <a:rPr lang="en-US" sz="1600" i="0" dirty="0"/>
            <a:t>Building condition and future uses </a:t>
          </a:r>
        </a:p>
        <a:p>
          <a:r>
            <a:rPr lang="en-US" sz="1600" i="0" dirty="0"/>
            <a:t>Subcommittee recommendations </a:t>
          </a:r>
        </a:p>
      </dgm:t>
    </dgm:pt>
    <dgm:pt modelId="{B086CCCB-1698-4A5A-B66F-91F9403324D9}" type="parTrans" cxnId="{1C24222F-DC48-4C5F-8DCC-7C411DA45EFE}">
      <dgm:prSet/>
      <dgm:spPr/>
      <dgm:t>
        <a:bodyPr/>
        <a:lstStyle/>
        <a:p>
          <a:endParaRPr lang="en-US"/>
        </a:p>
      </dgm:t>
    </dgm:pt>
    <dgm:pt modelId="{DEFC2C54-623E-47DD-96E7-12450A5D906E}" type="sibTrans" cxnId="{1C24222F-DC48-4C5F-8DCC-7C411DA45EFE}">
      <dgm:prSet/>
      <dgm:spPr/>
      <dgm:t>
        <a:bodyPr/>
        <a:lstStyle/>
        <a:p>
          <a:endParaRPr lang="en-US"/>
        </a:p>
      </dgm:t>
    </dgm:pt>
    <dgm:pt modelId="{55485899-60F6-4262-BAEA-818EC20ED294}">
      <dgm:prSet/>
      <dgm:spPr/>
      <dgm:t>
        <a:bodyPr/>
        <a:lstStyle/>
        <a:p>
          <a:pPr>
            <a:defRPr b="1"/>
          </a:pPr>
          <a:r>
            <a:rPr lang="en-US" dirty="0"/>
            <a:t>July 8, 2025 </a:t>
          </a:r>
        </a:p>
      </dgm:t>
    </dgm:pt>
    <dgm:pt modelId="{0359C114-409F-4A50-A2E7-ED6B28E8B27F}" type="parTrans" cxnId="{F8DBCE83-2D8F-401F-8608-10FD42B78D1B}">
      <dgm:prSet/>
      <dgm:spPr/>
      <dgm:t>
        <a:bodyPr/>
        <a:lstStyle/>
        <a:p>
          <a:endParaRPr lang="en-US"/>
        </a:p>
      </dgm:t>
    </dgm:pt>
    <dgm:pt modelId="{A835456A-FD47-4114-A7AB-523A71A888A8}" type="sibTrans" cxnId="{F8DBCE83-2D8F-401F-8608-10FD42B78D1B}">
      <dgm:prSet/>
      <dgm:spPr/>
      <dgm:t>
        <a:bodyPr/>
        <a:lstStyle/>
        <a:p>
          <a:endParaRPr lang="en-US"/>
        </a:p>
      </dgm:t>
    </dgm:pt>
    <dgm:pt modelId="{407CD493-3518-4E41-B3E4-F2EAE3AFF9AA}">
      <dgm:prSet custT="1"/>
      <dgm:spPr/>
      <dgm:t>
        <a:bodyPr/>
        <a:lstStyle/>
        <a:p>
          <a:r>
            <a:rPr lang="en-US" sz="1600" i="0" dirty="0"/>
            <a:t>Subcommittee recommendations </a:t>
          </a:r>
        </a:p>
      </dgm:t>
    </dgm:pt>
    <dgm:pt modelId="{7EEB27AC-1DA8-4767-8BC0-8FA280B7265A}" type="parTrans" cxnId="{BB4615DE-DCA9-4F9D-BDFA-1E682159EC32}">
      <dgm:prSet/>
      <dgm:spPr/>
      <dgm:t>
        <a:bodyPr/>
        <a:lstStyle/>
        <a:p>
          <a:endParaRPr lang="en-US"/>
        </a:p>
      </dgm:t>
    </dgm:pt>
    <dgm:pt modelId="{CB6F18FB-C8A4-47B4-ABF8-A5038FE376E9}" type="sibTrans" cxnId="{BB4615DE-DCA9-4F9D-BDFA-1E682159EC32}">
      <dgm:prSet/>
      <dgm:spPr/>
      <dgm:t>
        <a:bodyPr/>
        <a:lstStyle/>
        <a:p>
          <a:endParaRPr lang="en-US"/>
        </a:p>
      </dgm:t>
    </dgm:pt>
    <dgm:pt modelId="{C94B225F-34DB-455B-A178-986460516B6A}">
      <dgm:prSet/>
      <dgm:spPr/>
      <dgm:t>
        <a:bodyPr/>
        <a:lstStyle/>
        <a:p>
          <a:pPr>
            <a:defRPr b="1"/>
          </a:pPr>
          <a:r>
            <a:rPr lang="en-US" dirty="0"/>
            <a:t>August 26, 2025 </a:t>
          </a:r>
        </a:p>
      </dgm:t>
    </dgm:pt>
    <dgm:pt modelId="{B29C3851-BBF8-4699-8608-8FD3BB200C78}" type="parTrans" cxnId="{988F3FF1-7073-4FF8-A86E-B358D5FB179D}">
      <dgm:prSet/>
      <dgm:spPr/>
      <dgm:t>
        <a:bodyPr/>
        <a:lstStyle/>
        <a:p>
          <a:endParaRPr lang="en-US"/>
        </a:p>
      </dgm:t>
    </dgm:pt>
    <dgm:pt modelId="{4B0709DF-68CC-46F9-AB45-144E9958D533}" type="sibTrans" cxnId="{988F3FF1-7073-4FF8-A86E-B358D5FB179D}">
      <dgm:prSet/>
      <dgm:spPr/>
      <dgm:t>
        <a:bodyPr/>
        <a:lstStyle/>
        <a:p>
          <a:endParaRPr lang="en-US"/>
        </a:p>
      </dgm:t>
    </dgm:pt>
    <dgm:pt modelId="{1A30C00C-880B-485F-8D71-4D6942BE4CDE}">
      <dgm:prSet custT="1"/>
      <dgm:spPr/>
      <dgm:t>
        <a:bodyPr/>
        <a:lstStyle/>
        <a:p>
          <a:r>
            <a:rPr lang="en-US" sz="1600" i="0" dirty="0"/>
            <a:t>Subcommittee recommendations </a:t>
          </a:r>
        </a:p>
      </dgm:t>
    </dgm:pt>
    <dgm:pt modelId="{C48A6325-5FA3-4BF9-9520-EB7C9FEDA064}" type="parTrans" cxnId="{560F50FA-B44D-49FE-BAE5-42878C9AF004}">
      <dgm:prSet/>
      <dgm:spPr/>
      <dgm:t>
        <a:bodyPr/>
        <a:lstStyle/>
        <a:p>
          <a:endParaRPr lang="en-US"/>
        </a:p>
      </dgm:t>
    </dgm:pt>
    <dgm:pt modelId="{4FF3ABA3-D6AF-4F70-9BAD-46F1ADCE6038}" type="sibTrans" cxnId="{560F50FA-B44D-49FE-BAE5-42878C9AF004}">
      <dgm:prSet/>
      <dgm:spPr/>
      <dgm:t>
        <a:bodyPr/>
        <a:lstStyle/>
        <a:p>
          <a:endParaRPr lang="en-US"/>
        </a:p>
      </dgm:t>
    </dgm:pt>
    <dgm:pt modelId="{3159D908-5D61-42C1-BE80-ACF7BD850C72}">
      <dgm:prSet custT="1"/>
      <dgm:spPr/>
      <dgm:t>
        <a:bodyPr/>
        <a:lstStyle/>
        <a:p>
          <a:r>
            <a:rPr lang="en-US" sz="1600" dirty="0"/>
            <a:t>FCNA Overview (pt. 2)</a:t>
          </a:r>
        </a:p>
      </dgm:t>
    </dgm:pt>
    <dgm:pt modelId="{4C60F383-8A63-402C-8767-F10C79686541}" type="parTrans" cxnId="{F26B69BE-2686-4E71-802A-01CDE84317AD}">
      <dgm:prSet/>
      <dgm:spPr/>
      <dgm:t>
        <a:bodyPr/>
        <a:lstStyle/>
        <a:p>
          <a:endParaRPr lang="en-US"/>
        </a:p>
      </dgm:t>
    </dgm:pt>
    <dgm:pt modelId="{463FF57D-06E9-496F-B6B2-677C29A8C5C4}" type="sibTrans" cxnId="{F26B69BE-2686-4E71-802A-01CDE84317AD}">
      <dgm:prSet/>
      <dgm:spPr/>
      <dgm:t>
        <a:bodyPr/>
        <a:lstStyle/>
        <a:p>
          <a:endParaRPr lang="en-US"/>
        </a:p>
      </dgm:t>
    </dgm:pt>
    <dgm:pt modelId="{341C5BB1-D4FE-47F8-9C46-74ACEB79E019}">
      <dgm:prSet custT="1"/>
      <dgm:spPr/>
      <dgm:t>
        <a:bodyPr/>
        <a:lstStyle/>
        <a:p>
          <a:r>
            <a:rPr lang="en-US" sz="1600" dirty="0">
              <a:latin typeface="+mn-lt"/>
            </a:rPr>
            <a:t>Best Practices in Capital Budget Management </a:t>
          </a:r>
        </a:p>
      </dgm:t>
    </dgm:pt>
    <dgm:pt modelId="{DA65F116-18AE-43B8-90BA-0759AAE61E71}" type="parTrans" cxnId="{57F5E412-14E0-481A-A9F4-5B510832CEA2}">
      <dgm:prSet/>
      <dgm:spPr/>
      <dgm:t>
        <a:bodyPr/>
        <a:lstStyle/>
        <a:p>
          <a:endParaRPr lang="en-US"/>
        </a:p>
      </dgm:t>
    </dgm:pt>
    <dgm:pt modelId="{3E662F2C-A631-4733-A333-867FE4798E98}" type="sibTrans" cxnId="{57F5E412-14E0-481A-A9F4-5B510832CEA2}">
      <dgm:prSet/>
      <dgm:spPr/>
      <dgm:t>
        <a:bodyPr/>
        <a:lstStyle/>
        <a:p>
          <a:endParaRPr lang="en-US"/>
        </a:p>
      </dgm:t>
    </dgm:pt>
    <dgm:pt modelId="{9F1293FE-C12F-40D5-BD78-4EE9434686BE}" type="pres">
      <dgm:prSet presAssocID="{C4A36198-A2F1-4A42-AD6D-001D790ED482}" presName="root" presStyleCnt="0">
        <dgm:presLayoutVars>
          <dgm:chMax/>
          <dgm:chPref/>
          <dgm:animLvl val="lvl"/>
        </dgm:presLayoutVars>
      </dgm:prSet>
      <dgm:spPr/>
    </dgm:pt>
    <dgm:pt modelId="{8E9E3156-5C4A-40C7-9685-AAD9F6241F2E}" type="pres">
      <dgm:prSet presAssocID="{C4A36198-A2F1-4A42-AD6D-001D790ED482}" presName="divider" presStyleLbl="fgAcc1" presStyleIdx="0" presStyleCnt="8"/>
      <dgm:spPr>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FE27E501-6631-40A1-8B53-DC73AED3CA59}" type="pres">
      <dgm:prSet presAssocID="{C4A36198-A2F1-4A42-AD6D-001D790ED482}" presName="nodes" presStyleCnt="0">
        <dgm:presLayoutVars>
          <dgm:chMax/>
          <dgm:chPref/>
          <dgm:animLvl val="lvl"/>
        </dgm:presLayoutVars>
      </dgm:prSet>
      <dgm:spPr/>
    </dgm:pt>
    <dgm:pt modelId="{A9B6CEB7-FC66-415A-9F4E-B082B19B2B91}" type="pres">
      <dgm:prSet presAssocID="{0F4AD9A0-48A9-4837-A1D8-4B2B69BA235B}" presName="composite" presStyleCnt="0"/>
      <dgm:spPr/>
    </dgm:pt>
    <dgm:pt modelId="{473302B2-D6D3-4D00-A5BF-9C8809823FC7}" type="pres">
      <dgm:prSet presAssocID="{0F4AD9A0-48A9-4837-A1D8-4B2B69BA235B}" presName="ConnectorPoint" presStyleLbl="lnNode1" presStyleIdx="0"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EBA7B750-AECF-47FC-8591-E6EE4B3B0745}" type="pres">
      <dgm:prSet presAssocID="{0F4AD9A0-48A9-4837-A1D8-4B2B69BA235B}" presName="DropPinPlaceHolder" presStyleCnt="0"/>
      <dgm:spPr/>
    </dgm:pt>
    <dgm:pt modelId="{6925F57D-F653-4BC2-A09E-FE1999883678}" type="pres">
      <dgm:prSet presAssocID="{0F4AD9A0-48A9-4837-A1D8-4B2B69BA235B}" presName="DropPin" presStyleLbl="alignNode1" presStyleIdx="0" presStyleCnt="7"/>
      <dgm:spPr/>
    </dgm:pt>
    <dgm:pt modelId="{8493A5BB-CD32-451B-865E-2F174153C0CB}" type="pres">
      <dgm:prSet presAssocID="{0F4AD9A0-48A9-4837-A1D8-4B2B69BA235B}" presName="Ellipse" presStyleLbl="fgAcc1" presStyleIdx="1" presStyleCnt="8"/>
      <dgm:spPr>
        <a:solidFill>
          <a:schemeClr val="lt2">
            <a:alpha val="90000"/>
            <a:hueOff val="0"/>
            <a:satOff val="0"/>
            <a:lumOff val="0"/>
            <a:alphaOff val="0"/>
          </a:schemeClr>
        </a:solidFill>
        <a:ln w="12700" cap="flat" cmpd="sng" algn="ctr">
          <a:noFill/>
          <a:prstDash val="solid"/>
          <a:miter lim="800000"/>
        </a:ln>
        <a:effectLst/>
      </dgm:spPr>
    </dgm:pt>
    <dgm:pt modelId="{B682AFFA-B849-488E-B062-C2D4E4CFAB72}" type="pres">
      <dgm:prSet presAssocID="{0F4AD9A0-48A9-4837-A1D8-4B2B69BA235B}" presName="L2TextContainer" presStyleLbl="revTx" presStyleIdx="0" presStyleCnt="14">
        <dgm:presLayoutVars>
          <dgm:bulletEnabled val="1"/>
        </dgm:presLayoutVars>
      </dgm:prSet>
      <dgm:spPr/>
    </dgm:pt>
    <dgm:pt modelId="{5126B902-477A-4C3A-BA50-78ED3F6079AA}" type="pres">
      <dgm:prSet presAssocID="{0F4AD9A0-48A9-4837-A1D8-4B2B69BA235B}" presName="L1TextContainer" presStyleLbl="revTx" presStyleIdx="1" presStyleCnt="14">
        <dgm:presLayoutVars>
          <dgm:chMax val="1"/>
          <dgm:chPref val="1"/>
          <dgm:bulletEnabled val="1"/>
        </dgm:presLayoutVars>
      </dgm:prSet>
      <dgm:spPr/>
    </dgm:pt>
    <dgm:pt modelId="{FC27292E-333A-44BF-966B-4AEB514A8560}" type="pres">
      <dgm:prSet presAssocID="{0F4AD9A0-48A9-4837-A1D8-4B2B69BA235B}" presName="ConnectLine" presStyleLbl="sibTrans1D1" presStyleIdx="0" presStyleCnt="7"/>
      <dgm:spPr>
        <a:noFill/>
        <a:ln w="12700" cap="flat" cmpd="sng" algn="ctr">
          <a:solidFill>
            <a:schemeClr val="dk2">
              <a:hueOff val="0"/>
              <a:satOff val="0"/>
              <a:lumOff val="0"/>
              <a:alphaOff val="0"/>
            </a:schemeClr>
          </a:solidFill>
          <a:prstDash val="dash"/>
          <a:miter lim="800000"/>
        </a:ln>
        <a:effectLst/>
      </dgm:spPr>
    </dgm:pt>
    <dgm:pt modelId="{4C30B23D-B409-4AE0-8345-0F1C64A1D05C}" type="pres">
      <dgm:prSet presAssocID="{0F4AD9A0-48A9-4837-A1D8-4B2B69BA235B}" presName="EmptyPlaceHolder" presStyleCnt="0"/>
      <dgm:spPr/>
    </dgm:pt>
    <dgm:pt modelId="{19648982-E531-494A-BCF5-B87F7E214D4D}" type="pres">
      <dgm:prSet presAssocID="{BF7498D8-FDB2-4790-8DB4-992EB1FB06C2}" presName="spaceBetweenRectangles" presStyleCnt="0"/>
      <dgm:spPr/>
    </dgm:pt>
    <dgm:pt modelId="{B787CFEA-9A09-4078-8A29-B198DA8040B7}" type="pres">
      <dgm:prSet presAssocID="{93ED9056-167D-44CD-81DC-AF0D8B7C0235}" presName="composite" presStyleCnt="0"/>
      <dgm:spPr/>
    </dgm:pt>
    <dgm:pt modelId="{8E2FF61A-5905-438C-AE29-E6A06170AC7D}" type="pres">
      <dgm:prSet presAssocID="{93ED9056-167D-44CD-81DC-AF0D8B7C0235}" presName="ConnectorPoint" presStyleLbl="lnNode1" presStyleIdx="1"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8959E92D-9538-48D3-A96F-3B60E1E0BE06}" type="pres">
      <dgm:prSet presAssocID="{93ED9056-167D-44CD-81DC-AF0D8B7C0235}" presName="DropPinPlaceHolder" presStyleCnt="0"/>
      <dgm:spPr/>
    </dgm:pt>
    <dgm:pt modelId="{ED82F640-D708-4F0B-B34E-F0A2CD20A045}" type="pres">
      <dgm:prSet presAssocID="{93ED9056-167D-44CD-81DC-AF0D8B7C0235}" presName="DropPin" presStyleLbl="alignNode1" presStyleIdx="1" presStyleCnt="7"/>
      <dgm:spPr/>
    </dgm:pt>
    <dgm:pt modelId="{C5B605AD-D8A2-4AA9-8569-F59352BDA59D}" type="pres">
      <dgm:prSet presAssocID="{93ED9056-167D-44CD-81DC-AF0D8B7C0235}" presName="Ellipse" presStyleLbl="fgAcc1" presStyleIdx="2" presStyleCnt="8"/>
      <dgm:spPr>
        <a:solidFill>
          <a:schemeClr val="lt2">
            <a:alpha val="90000"/>
            <a:hueOff val="0"/>
            <a:satOff val="0"/>
            <a:lumOff val="0"/>
            <a:alphaOff val="0"/>
          </a:schemeClr>
        </a:solidFill>
        <a:ln w="12700" cap="flat" cmpd="sng" algn="ctr">
          <a:noFill/>
          <a:prstDash val="solid"/>
          <a:miter lim="800000"/>
        </a:ln>
        <a:effectLst/>
      </dgm:spPr>
    </dgm:pt>
    <dgm:pt modelId="{38382097-2D8A-48ED-A49E-E5CF7AF945E6}" type="pres">
      <dgm:prSet presAssocID="{93ED9056-167D-44CD-81DC-AF0D8B7C0235}" presName="L2TextContainer" presStyleLbl="revTx" presStyleIdx="2" presStyleCnt="14">
        <dgm:presLayoutVars>
          <dgm:bulletEnabled val="1"/>
        </dgm:presLayoutVars>
      </dgm:prSet>
      <dgm:spPr/>
    </dgm:pt>
    <dgm:pt modelId="{E54372B0-F613-4CFF-A139-F8EBDA22346B}" type="pres">
      <dgm:prSet presAssocID="{93ED9056-167D-44CD-81DC-AF0D8B7C0235}" presName="L1TextContainer" presStyleLbl="revTx" presStyleIdx="3" presStyleCnt="14">
        <dgm:presLayoutVars>
          <dgm:chMax val="1"/>
          <dgm:chPref val="1"/>
          <dgm:bulletEnabled val="1"/>
        </dgm:presLayoutVars>
      </dgm:prSet>
      <dgm:spPr/>
    </dgm:pt>
    <dgm:pt modelId="{3747C577-44E9-4AFA-B2E3-664BA18E35D6}" type="pres">
      <dgm:prSet presAssocID="{93ED9056-167D-44CD-81DC-AF0D8B7C0235}" presName="ConnectLine" presStyleLbl="sibTrans1D1" presStyleIdx="1" presStyleCnt="7"/>
      <dgm:spPr>
        <a:noFill/>
        <a:ln w="12700" cap="flat" cmpd="sng" algn="ctr">
          <a:solidFill>
            <a:schemeClr val="dk2">
              <a:hueOff val="0"/>
              <a:satOff val="0"/>
              <a:lumOff val="0"/>
              <a:alphaOff val="0"/>
            </a:schemeClr>
          </a:solidFill>
          <a:prstDash val="dash"/>
          <a:miter lim="800000"/>
        </a:ln>
        <a:effectLst/>
      </dgm:spPr>
    </dgm:pt>
    <dgm:pt modelId="{C6FB6BDC-83C6-4D93-A234-D24FB7E46E74}" type="pres">
      <dgm:prSet presAssocID="{93ED9056-167D-44CD-81DC-AF0D8B7C0235}" presName="EmptyPlaceHolder" presStyleCnt="0"/>
      <dgm:spPr/>
    </dgm:pt>
    <dgm:pt modelId="{9318A952-C3E4-4D42-A15F-64BA75F5F6F5}" type="pres">
      <dgm:prSet presAssocID="{0CA5554E-7E35-4C16-8038-F68D8CC7CD06}" presName="spaceBetweenRectangles" presStyleCnt="0"/>
      <dgm:spPr/>
    </dgm:pt>
    <dgm:pt modelId="{040D79D1-1DD9-456F-8CFC-0BCAC18A5D9D}" type="pres">
      <dgm:prSet presAssocID="{5E6CE42D-9192-4FA0-904A-887C890A206A}" presName="composite" presStyleCnt="0"/>
      <dgm:spPr/>
    </dgm:pt>
    <dgm:pt modelId="{421059F7-C714-4C69-BC9A-8E191887DAA7}" type="pres">
      <dgm:prSet presAssocID="{5E6CE42D-9192-4FA0-904A-887C890A206A}" presName="ConnectorPoint" presStyleLbl="lnNode1" presStyleIdx="2"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773DB46E-1330-4018-876A-857E9C5C294F}" type="pres">
      <dgm:prSet presAssocID="{5E6CE42D-9192-4FA0-904A-887C890A206A}" presName="DropPinPlaceHolder" presStyleCnt="0"/>
      <dgm:spPr/>
    </dgm:pt>
    <dgm:pt modelId="{76DBBED8-4DA8-4872-8FD2-BD6A80801C33}" type="pres">
      <dgm:prSet presAssocID="{5E6CE42D-9192-4FA0-904A-887C890A206A}" presName="DropPin" presStyleLbl="alignNode1" presStyleIdx="2" presStyleCnt="7"/>
      <dgm:spPr/>
    </dgm:pt>
    <dgm:pt modelId="{CE852D2F-5A6E-4DD8-B03B-F834E554B803}" type="pres">
      <dgm:prSet presAssocID="{5E6CE42D-9192-4FA0-904A-887C890A206A}" presName="Ellipse" presStyleLbl="fgAcc1" presStyleIdx="3" presStyleCnt="8"/>
      <dgm:spPr>
        <a:solidFill>
          <a:schemeClr val="lt2">
            <a:alpha val="90000"/>
            <a:hueOff val="0"/>
            <a:satOff val="0"/>
            <a:lumOff val="0"/>
            <a:alphaOff val="0"/>
          </a:schemeClr>
        </a:solidFill>
        <a:ln w="12700" cap="flat" cmpd="sng" algn="ctr">
          <a:noFill/>
          <a:prstDash val="solid"/>
          <a:miter lim="800000"/>
        </a:ln>
        <a:effectLst/>
      </dgm:spPr>
    </dgm:pt>
    <dgm:pt modelId="{E54618CC-B37F-4401-B95C-87909D162F72}" type="pres">
      <dgm:prSet presAssocID="{5E6CE42D-9192-4FA0-904A-887C890A206A}" presName="L2TextContainer" presStyleLbl="revTx" presStyleIdx="4" presStyleCnt="14">
        <dgm:presLayoutVars>
          <dgm:bulletEnabled val="1"/>
        </dgm:presLayoutVars>
      </dgm:prSet>
      <dgm:spPr/>
    </dgm:pt>
    <dgm:pt modelId="{7C762EA9-A582-482E-9A81-B20B00F4A053}" type="pres">
      <dgm:prSet presAssocID="{5E6CE42D-9192-4FA0-904A-887C890A206A}" presName="L1TextContainer" presStyleLbl="revTx" presStyleIdx="5" presStyleCnt="14">
        <dgm:presLayoutVars>
          <dgm:chMax val="1"/>
          <dgm:chPref val="1"/>
          <dgm:bulletEnabled val="1"/>
        </dgm:presLayoutVars>
      </dgm:prSet>
      <dgm:spPr/>
    </dgm:pt>
    <dgm:pt modelId="{8F75BABE-DFF8-4F16-8F1B-43BE52416465}" type="pres">
      <dgm:prSet presAssocID="{5E6CE42D-9192-4FA0-904A-887C890A206A}" presName="ConnectLine" presStyleLbl="sibTrans1D1" presStyleIdx="2" presStyleCnt="7"/>
      <dgm:spPr>
        <a:noFill/>
        <a:ln w="12700" cap="flat" cmpd="sng" algn="ctr">
          <a:solidFill>
            <a:schemeClr val="dk2">
              <a:hueOff val="0"/>
              <a:satOff val="0"/>
              <a:lumOff val="0"/>
              <a:alphaOff val="0"/>
            </a:schemeClr>
          </a:solidFill>
          <a:prstDash val="dash"/>
          <a:miter lim="800000"/>
        </a:ln>
        <a:effectLst/>
      </dgm:spPr>
    </dgm:pt>
    <dgm:pt modelId="{A27AAE21-B266-4BDB-834C-85215925C440}" type="pres">
      <dgm:prSet presAssocID="{5E6CE42D-9192-4FA0-904A-887C890A206A}" presName="EmptyPlaceHolder" presStyleCnt="0"/>
      <dgm:spPr/>
    </dgm:pt>
    <dgm:pt modelId="{21282670-7194-4E57-B3D7-98B6C6A1BC6B}" type="pres">
      <dgm:prSet presAssocID="{7E1B666B-01E5-48F6-8922-5FCDF9A5CC9C}" presName="spaceBetweenRectangles" presStyleCnt="0"/>
      <dgm:spPr/>
    </dgm:pt>
    <dgm:pt modelId="{53A5FA99-5151-4DB5-B143-13E3F69969B9}" type="pres">
      <dgm:prSet presAssocID="{EBB85216-DD56-434D-B9D0-AA9FDA6B7703}" presName="composite" presStyleCnt="0"/>
      <dgm:spPr/>
    </dgm:pt>
    <dgm:pt modelId="{D132FC27-4BCF-497E-AC18-EB9F8B853CCE}" type="pres">
      <dgm:prSet presAssocID="{EBB85216-DD56-434D-B9D0-AA9FDA6B7703}" presName="ConnectorPoint" presStyleLbl="lnNode1" presStyleIdx="3"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378C9788-A357-4B91-A18B-FBC05D39A373}" type="pres">
      <dgm:prSet presAssocID="{EBB85216-DD56-434D-B9D0-AA9FDA6B7703}" presName="DropPinPlaceHolder" presStyleCnt="0"/>
      <dgm:spPr/>
    </dgm:pt>
    <dgm:pt modelId="{E14D5B48-1D7A-47E9-9CBB-E45B31BE93D0}" type="pres">
      <dgm:prSet presAssocID="{EBB85216-DD56-434D-B9D0-AA9FDA6B7703}" presName="DropPin" presStyleLbl="alignNode1" presStyleIdx="3" presStyleCnt="7"/>
      <dgm:spPr/>
    </dgm:pt>
    <dgm:pt modelId="{CCCA528C-62C1-474A-8440-90DA4A8F5384}" type="pres">
      <dgm:prSet presAssocID="{EBB85216-DD56-434D-B9D0-AA9FDA6B7703}" presName="Ellipse" presStyleLbl="fgAcc1" presStyleIdx="4" presStyleCnt="8"/>
      <dgm:spPr>
        <a:solidFill>
          <a:schemeClr val="lt2">
            <a:alpha val="90000"/>
            <a:hueOff val="0"/>
            <a:satOff val="0"/>
            <a:lumOff val="0"/>
            <a:alphaOff val="0"/>
          </a:schemeClr>
        </a:solidFill>
        <a:ln w="12700" cap="flat" cmpd="sng" algn="ctr">
          <a:noFill/>
          <a:prstDash val="solid"/>
          <a:miter lim="800000"/>
        </a:ln>
        <a:effectLst/>
      </dgm:spPr>
    </dgm:pt>
    <dgm:pt modelId="{F735BEEA-EDC0-4297-BE84-91B6F74147BA}" type="pres">
      <dgm:prSet presAssocID="{EBB85216-DD56-434D-B9D0-AA9FDA6B7703}" presName="L2TextContainer" presStyleLbl="revTx" presStyleIdx="6" presStyleCnt="14">
        <dgm:presLayoutVars>
          <dgm:bulletEnabled val="1"/>
        </dgm:presLayoutVars>
      </dgm:prSet>
      <dgm:spPr/>
    </dgm:pt>
    <dgm:pt modelId="{05FDDF18-F3F3-4015-8440-B46166378D16}" type="pres">
      <dgm:prSet presAssocID="{EBB85216-DD56-434D-B9D0-AA9FDA6B7703}" presName="L1TextContainer" presStyleLbl="revTx" presStyleIdx="7" presStyleCnt="14">
        <dgm:presLayoutVars>
          <dgm:chMax val="1"/>
          <dgm:chPref val="1"/>
          <dgm:bulletEnabled val="1"/>
        </dgm:presLayoutVars>
      </dgm:prSet>
      <dgm:spPr/>
    </dgm:pt>
    <dgm:pt modelId="{33E2C213-C8A1-4A66-A8E9-796E513285D6}" type="pres">
      <dgm:prSet presAssocID="{EBB85216-DD56-434D-B9D0-AA9FDA6B7703}" presName="ConnectLine" presStyleLbl="sibTrans1D1" presStyleIdx="3" presStyleCnt="7"/>
      <dgm:spPr>
        <a:noFill/>
        <a:ln w="12700" cap="flat" cmpd="sng" algn="ctr">
          <a:solidFill>
            <a:schemeClr val="dk2">
              <a:hueOff val="0"/>
              <a:satOff val="0"/>
              <a:lumOff val="0"/>
              <a:alphaOff val="0"/>
            </a:schemeClr>
          </a:solidFill>
          <a:prstDash val="dash"/>
          <a:miter lim="800000"/>
        </a:ln>
        <a:effectLst/>
      </dgm:spPr>
    </dgm:pt>
    <dgm:pt modelId="{61F3A5C2-9B57-47D9-96F3-AD533E634F84}" type="pres">
      <dgm:prSet presAssocID="{EBB85216-DD56-434D-B9D0-AA9FDA6B7703}" presName="EmptyPlaceHolder" presStyleCnt="0"/>
      <dgm:spPr/>
    </dgm:pt>
    <dgm:pt modelId="{AA578990-BA73-4295-A47F-832BD9F555B0}" type="pres">
      <dgm:prSet presAssocID="{B2848659-B16B-4FBD-83FC-0D0852CACA40}" presName="spaceBetweenRectangles" presStyleCnt="0"/>
      <dgm:spPr/>
    </dgm:pt>
    <dgm:pt modelId="{668584FE-643B-4CBB-99AB-8045754905A3}" type="pres">
      <dgm:prSet presAssocID="{73473649-B312-4493-91F4-EA2BED90D171}" presName="composite" presStyleCnt="0"/>
      <dgm:spPr/>
    </dgm:pt>
    <dgm:pt modelId="{B8037F38-8F9F-47CC-BA55-9252B6013EFF}" type="pres">
      <dgm:prSet presAssocID="{73473649-B312-4493-91F4-EA2BED90D171}" presName="ConnectorPoint" presStyleLbl="lnNode1" presStyleIdx="4"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B9337D97-1E78-44FE-A672-CDD196127BD4}" type="pres">
      <dgm:prSet presAssocID="{73473649-B312-4493-91F4-EA2BED90D171}" presName="DropPinPlaceHolder" presStyleCnt="0"/>
      <dgm:spPr/>
    </dgm:pt>
    <dgm:pt modelId="{4BE3A852-B99D-484A-BCC4-F60917BFDFCF}" type="pres">
      <dgm:prSet presAssocID="{73473649-B312-4493-91F4-EA2BED90D171}" presName="DropPin" presStyleLbl="alignNode1" presStyleIdx="4" presStyleCnt="7"/>
      <dgm:spPr/>
    </dgm:pt>
    <dgm:pt modelId="{D577C7B2-0C59-4CA7-997F-6D2D2F3AD18E}" type="pres">
      <dgm:prSet presAssocID="{73473649-B312-4493-91F4-EA2BED90D171}" presName="Ellipse" presStyleLbl="fgAcc1" presStyleIdx="5" presStyleCnt="8"/>
      <dgm:spPr>
        <a:solidFill>
          <a:schemeClr val="lt2">
            <a:alpha val="90000"/>
            <a:hueOff val="0"/>
            <a:satOff val="0"/>
            <a:lumOff val="0"/>
            <a:alphaOff val="0"/>
          </a:schemeClr>
        </a:solidFill>
        <a:ln w="12700" cap="flat" cmpd="sng" algn="ctr">
          <a:noFill/>
          <a:prstDash val="solid"/>
          <a:miter lim="800000"/>
        </a:ln>
        <a:effectLst/>
      </dgm:spPr>
    </dgm:pt>
    <dgm:pt modelId="{96A5BBC7-7D24-4F27-BD3A-FD09AE7A973C}" type="pres">
      <dgm:prSet presAssocID="{73473649-B312-4493-91F4-EA2BED90D171}" presName="L2TextContainer" presStyleLbl="revTx" presStyleIdx="8" presStyleCnt="14">
        <dgm:presLayoutVars>
          <dgm:bulletEnabled val="1"/>
        </dgm:presLayoutVars>
      </dgm:prSet>
      <dgm:spPr/>
    </dgm:pt>
    <dgm:pt modelId="{C2605C32-54DD-4205-BBCE-B5F77551E2A9}" type="pres">
      <dgm:prSet presAssocID="{73473649-B312-4493-91F4-EA2BED90D171}" presName="L1TextContainer" presStyleLbl="revTx" presStyleIdx="9" presStyleCnt="14">
        <dgm:presLayoutVars>
          <dgm:chMax val="1"/>
          <dgm:chPref val="1"/>
          <dgm:bulletEnabled val="1"/>
        </dgm:presLayoutVars>
      </dgm:prSet>
      <dgm:spPr/>
    </dgm:pt>
    <dgm:pt modelId="{68461E20-3CED-4C29-9B3D-E4831B18C64E}" type="pres">
      <dgm:prSet presAssocID="{73473649-B312-4493-91F4-EA2BED90D171}" presName="ConnectLine" presStyleLbl="sibTrans1D1" presStyleIdx="4" presStyleCnt="7"/>
      <dgm:spPr>
        <a:noFill/>
        <a:ln w="12700" cap="flat" cmpd="sng" algn="ctr">
          <a:solidFill>
            <a:schemeClr val="dk2">
              <a:hueOff val="0"/>
              <a:satOff val="0"/>
              <a:lumOff val="0"/>
              <a:alphaOff val="0"/>
            </a:schemeClr>
          </a:solidFill>
          <a:prstDash val="dash"/>
          <a:miter lim="800000"/>
        </a:ln>
        <a:effectLst/>
      </dgm:spPr>
    </dgm:pt>
    <dgm:pt modelId="{F342A1B0-7EC3-40FB-ADD7-4594B30914E0}" type="pres">
      <dgm:prSet presAssocID="{73473649-B312-4493-91F4-EA2BED90D171}" presName="EmptyPlaceHolder" presStyleCnt="0"/>
      <dgm:spPr/>
    </dgm:pt>
    <dgm:pt modelId="{9C0DCA3E-6213-4CF9-ACCE-67F643C53DB2}" type="pres">
      <dgm:prSet presAssocID="{B2870ECE-7DCF-470F-88A9-56E57295A92C}" presName="spaceBetweenRectangles" presStyleCnt="0"/>
      <dgm:spPr/>
    </dgm:pt>
    <dgm:pt modelId="{C7B59553-2E3E-4EC5-98BD-8EE099796BA1}" type="pres">
      <dgm:prSet presAssocID="{55485899-60F6-4262-BAEA-818EC20ED294}" presName="composite" presStyleCnt="0"/>
      <dgm:spPr/>
    </dgm:pt>
    <dgm:pt modelId="{1EC3A91F-B23D-478D-9FFE-B5FB64DAC99B}" type="pres">
      <dgm:prSet presAssocID="{55485899-60F6-4262-BAEA-818EC20ED294}" presName="ConnectorPoint" presStyleLbl="lnNode1" presStyleIdx="5"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61F2C164-B6A1-49D2-8678-039089E1D15B}" type="pres">
      <dgm:prSet presAssocID="{55485899-60F6-4262-BAEA-818EC20ED294}" presName="DropPinPlaceHolder" presStyleCnt="0"/>
      <dgm:spPr/>
    </dgm:pt>
    <dgm:pt modelId="{6B53A1F3-EB1D-48BA-AEF4-F815F86007A0}" type="pres">
      <dgm:prSet presAssocID="{55485899-60F6-4262-BAEA-818EC20ED294}" presName="DropPin" presStyleLbl="alignNode1" presStyleIdx="5" presStyleCnt="7"/>
      <dgm:spPr/>
    </dgm:pt>
    <dgm:pt modelId="{78B90A4E-E020-48B7-BCF5-56EE9264FDF2}" type="pres">
      <dgm:prSet presAssocID="{55485899-60F6-4262-BAEA-818EC20ED294}" presName="Ellipse" presStyleLbl="fgAcc1" presStyleIdx="6" presStyleCnt="8"/>
      <dgm:spPr>
        <a:solidFill>
          <a:schemeClr val="lt2">
            <a:alpha val="90000"/>
            <a:hueOff val="0"/>
            <a:satOff val="0"/>
            <a:lumOff val="0"/>
            <a:alphaOff val="0"/>
          </a:schemeClr>
        </a:solidFill>
        <a:ln w="12700" cap="flat" cmpd="sng" algn="ctr">
          <a:noFill/>
          <a:prstDash val="solid"/>
          <a:miter lim="800000"/>
        </a:ln>
        <a:effectLst/>
      </dgm:spPr>
    </dgm:pt>
    <dgm:pt modelId="{2EF2FB14-D04D-4CDD-B7EA-5C5E330DB012}" type="pres">
      <dgm:prSet presAssocID="{55485899-60F6-4262-BAEA-818EC20ED294}" presName="L2TextContainer" presStyleLbl="revTx" presStyleIdx="10" presStyleCnt="14">
        <dgm:presLayoutVars>
          <dgm:bulletEnabled val="1"/>
        </dgm:presLayoutVars>
      </dgm:prSet>
      <dgm:spPr/>
    </dgm:pt>
    <dgm:pt modelId="{D1A0EB21-BC97-4631-941D-44049C976C79}" type="pres">
      <dgm:prSet presAssocID="{55485899-60F6-4262-BAEA-818EC20ED294}" presName="L1TextContainer" presStyleLbl="revTx" presStyleIdx="11" presStyleCnt="14">
        <dgm:presLayoutVars>
          <dgm:chMax val="1"/>
          <dgm:chPref val="1"/>
          <dgm:bulletEnabled val="1"/>
        </dgm:presLayoutVars>
      </dgm:prSet>
      <dgm:spPr/>
    </dgm:pt>
    <dgm:pt modelId="{E86471B5-F9BF-4F44-95FD-8A92E919D32C}" type="pres">
      <dgm:prSet presAssocID="{55485899-60F6-4262-BAEA-818EC20ED294}" presName="ConnectLine" presStyleLbl="sibTrans1D1" presStyleIdx="5" presStyleCnt="7"/>
      <dgm:spPr>
        <a:noFill/>
        <a:ln w="12700" cap="flat" cmpd="sng" algn="ctr">
          <a:solidFill>
            <a:schemeClr val="dk2">
              <a:hueOff val="0"/>
              <a:satOff val="0"/>
              <a:lumOff val="0"/>
              <a:alphaOff val="0"/>
            </a:schemeClr>
          </a:solidFill>
          <a:prstDash val="dash"/>
          <a:miter lim="800000"/>
        </a:ln>
        <a:effectLst/>
      </dgm:spPr>
    </dgm:pt>
    <dgm:pt modelId="{6562C8C3-4725-4285-8970-12C62C288F29}" type="pres">
      <dgm:prSet presAssocID="{55485899-60F6-4262-BAEA-818EC20ED294}" presName="EmptyPlaceHolder" presStyleCnt="0"/>
      <dgm:spPr/>
    </dgm:pt>
    <dgm:pt modelId="{C7CBDFAB-FF10-4945-B646-1CE44BE5CBFA}" type="pres">
      <dgm:prSet presAssocID="{A835456A-FD47-4114-A7AB-523A71A888A8}" presName="spaceBetweenRectangles" presStyleCnt="0"/>
      <dgm:spPr/>
    </dgm:pt>
    <dgm:pt modelId="{9E838B8E-2D2F-4BEB-9220-00FD8313AA32}" type="pres">
      <dgm:prSet presAssocID="{C94B225F-34DB-455B-A178-986460516B6A}" presName="composite" presStyleCnt="0"/>
      <dgm:spPr/>
    </dgm:pt>
    <dgm:pt modelId="{551F261C-B30A-4235-A643-FEB2C82C4015}" type="pres">
      <dgm:prSet presAssocID="{C94B225F-34DB-455B-A178-986460516B6A}" presName="ConnectorPoint" presStyleLbl="lnNode1" presStyleIdx="6" presStyleCnt="7"/>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2608A99D-14EE-4418-A8D5-5DD231DAA98F}" type="pres">
      <dgm:prSet presAssocID="{C94B225F-34DB-455B-A178-986460516B6A}" presName="DropPinPlaceHolder" presStyleCnt="0"/>
      <dgm:spPr/>
    </dgm:pt>
    <dgm:pt modelId="{0D9F287E-D09B-434F-8DA0-D996D3D189EA}" type="pres">
      <dgm:prSet presAssocID="{C94B225F-34DB-455B-A178-986460516B6A}" presName="DropPin" presStyleLbl="alignNode1" presStyleIdx="6" presStyleCnt="7"/>
      <dgm:spPr/>
    </dgm:pt>
    <dgm:pt modelId="{8ADCCF45-6831-4559-8582-F1384F0E70A2}" type="pres">
      <dgm:prSet presAssocID="{C94B225F-34DB-455B-A178-986460516B6A}" presName="Ellipse" presStyleLbl="fgAcc1" presStyleIdx="7" presStyleCnt="8"/>
      <dgm:spPr>
        <a:solidFill>
          <a:schemeClr val="lt2">
            <a:alpha val="90000"/>
            <a:hueOff val="0"/>
            <a:satOff val="0"/>
            <a:lumOff val="0"/>
            <a:alphaOff val="0"/>
          </a:schemeClr>
        </a:solidFill>
        <a:ln w="12700" cap="flat" cmpd="sng" algn="ctr">
          <a:noFill/>
          <a:prstDash val="solid"/>
          <a:miter lim="800000"/>
        </a:ln>
        <a:effectLst/>
      </dgm:spPr>
    </dgm:pt>
    <dgm:pt modelId="{862C1A0B-953C-4336-B7A6-6AB28A1F05EA}" type="pres">
      <dgm:prSet presAssocID="{C94B225F-34DB-455B-A178-986460516B6A}" presName="L2TextContainer" presStyleLbl="revTx" presStyleIdx="12" presStyleCnt="14">
        <dgm:presLayoutVars>
          <dgm:bulletEnabled val="1"/>
        </dgm:presLayoutVars>
      </dgm:prSet>
      <dgm:spPr/>
    </dgm:pt>
    <dgm:pt modelId="{44005CE1-D5AC-41DF-8222-7A1B32B32EEB}" type="pres">
      <dgm:prSet presAssocID="{C94B225F-34DB-455B-A178-986460516B6A}" presName="L1TextContainer" presStyleLbl="revTx" presStyleIdx="13" presStyleCnt="14">
        <dgm:presLayoutVars>
          <dgm:chMax val="1"/>
          <dgm:chPref val="1"/>
          <dgm:bulletEnabled val="1"/>
        </dgm:presLayoutVars>
      </dgm:prSet>
      <dgm:spPr/>
    </dgm:pt>
    <dgm:pt modelId="{84F5BD8A-CFCA-447D-8648-CB2B40F08E2D}" type="pres">
      <dgm:prSet presAssocID="{C94B225F-34DB-455B-A178-986460516B6A}" presName="ConnectLine" presStyleLbl="sibTrans1D1" presStyleIdx="6" presStyleCnt="7"/>
      <dgm:spPr>
        <a:noFill/>
        <a:ln w="12700" cap="flat" cmpd="sng" algn="ctr">
          <a:solidFill>
            <a:schemeClr val="dk2">
              <a:hueOff val="0"/>
              <a:satOff val="0"/>
              <a:lumOff val="0"/>
              <a:alphaOff val="0"/>
            </a:schemeClr>
          </a:solidFill>
          <a:prstDash val="dash"/>
          <a:miter lim="800000"/>
        </a:ln>
        <a:effectLst/>
      </dgm:spPr>
    </dgm:pt>
    <dgm:pt modelId="{01BE67A3-256A-4626-B148-5A23B2305936}" type="pres">
      <dgm:prSet presAssocID="{C94B225F-34DB-455B-A178-986460516B6A}" presName="EmptyPlaceHolder" presStyleCnt="0"/>
      <dgm:spPr/>
    </dgm:pt>
  </dgm:ptLst>
  <dgm:cxnLst>
    <dgm:cxn modelId="{57F5E412-14E0-481A-A9F4-5B510832CEA2}" srcId="{EBB85216-DD56-434D-B9D0-AA9FDA6B7703}" destId="{341C5BB1-D4FE-47F8-9C46-74ACEB79E019}" srcOrd="1" destOrd="0" parTransId="{DA65F116-18AE-43B8-90BA-0759AAE61E71}" sibTransId="{3E662F2C-A631-4733-A333-867FE4798E98}"/>
    <dgm:cxn modelId="{1C24222F-DC48-4C5F-8DCC-7C411DA45EFE}" srcId="{73473649-B312-4493-91F4-EA2BED90D171}" destId="{2185FAA0-95BA-4606-A8CF-C5DDCD1C18EA}" srcOrd="0" destOrd="0" parTransId="{B086CCCB-1698-4A5A-B66F-91F9403324D9}" sibTransId="{DEFC2C54-623E-47DD-96E7-12450A5D906E}"/>
    <dgm:cxn modelId="{87F05B31-0098-448B-88F1-F7815E29F642}" type="presOf" srcId="{2185FAA0-95BA-4606-A8CF-C5DDCD1C18EA}" destId="{96A5BBC7-7D24-4F27-BD3A-FD09AE7A973C}" srcOrd="0" destOrd="0" presId="urn:microsoft.com/office/officeart/2017/3/layout/DropPinTimeline"/>
    <dgm:cxn modelId="{4CB31033-F93B-449E-A881-C8A168E43EE9}" type="presOf" srcId="{3159D908-5D61-42C1-BE80-ACF7BD850C72}" destId="{38382097-2D8A-48ED-A49E-E5CF7AF945E6}" srcOrd="0" destOrd="0" presId="urn:microsoft.com/office/officeart/2017/3/layout/DropPinTimeline"/>
    <dgm:cxn modelId="{89876533-DACC-43B9-B188-4BF5A0132698}" type="presOf" srcId="{5E6CE42D-9192-4FA0-904A-887C890A206A}" destId="{7C762EA9-A582-482E-9A81-B20B00F4A053}" srcOrd="0" destOrd="0" presId="urn:microsoft.com/office/officeart/2017/3/layout/DropPinTimeline"/>
    <dgm:cxn modelId="{07322E64-2CE0-4FC6-B908-1D3EA4D8CFEC}" type="presOf" srcId="{EBB85216-DD56-434D-B9D0-AA9FDA6B7703}" destId="{05FDDF18-F3F3-4015-8440-B46166378D16}" srcOrd="0" destOrd="0" presId="urn:microsoft.com/office/officeart/2017/3/layout/DropPinTimeline"/>
    <dgm:cxn modelId="{6E7D7E6C-4F0C-41EB-8035-0B1C86B92976}" srcId="{0F4AD9A0-48A9-4837-A1D8-4B2B69BA235B}" destId="{EA510CBF-1A5C-452B-9056-4A7CDBAE7DC9}" srcOrd="0" destOrd="0" parTransId="{A61DC593-868F-48F2-883F-7700E69E14F6}" sibTransId="{8D2D7782-CC38-4101-B165-8F68B036004C}"/>
    <dgm:cxn modelId="{A23E7C4D-9BF8-4A9F-A85E-BF6F72267733}" srcId="{C4A36198-A2F1-4A42-AD6D-001D790ED482}" destId="{EBB85216-DD56-434D-B9D0-AA9FDA6B7703}" srcOrd="3" destOrd="0" parTransId="{73383986-27EB-484C-8F60-37EE550EF642}" sibTransId="{B2848659-B16B-4FBD-83FC-0D0852CACA40}"/>
    <dgm:cxn modelId="{C5600853-96EF-4FB2-92E2-309C0835BDEB}" type="presOf" srcId="{55485899-60F6-4262-BAEA-818EC20ED294}" destId="{D1A0EB21-BC97-4631-941D-44049C976C79}" srcOrd="0" destOrd="0" presId="urn:microsoft.com/office/officeart/2017/3/layout/DropPinTimeline"/>
    <dgm:cxn modelId="{F8DBCE83-2D8F-401F-8608-10FD42B78D1B}" srcId="{C4A36198-A2F1-4A42-AD6D-001D790ED482}" destId="{55485899-60F6-4262-BAEA-818EC20ED294}" srcOrd="5" destOrd="0" parTransId="{0359C114-409F-4A50-A2E7-ED6B28E8B27F}" sibTransId="{A835456A-FD47-4114-A7AB-523A71A888A8}"/>
    <dgm:cxn modelId="{EBA2CA8B-00DA-49E8-8B72-269F00EDF019}" srcId="{C4A36198-A2F1-4A42-AD6D-001D790ED482}" destId="{5E6CE42D-9192-4FA0-904A-887C890A206A}" srcOrd="2" destOrd="0" parTransId="{9E4E4C8D-56FD-459C-802B-C4D0B43512E8}" sibTransId="{7E1B666B-01E5-48F6-8922-5FCDF9A5CC9C}"/>
    <dgm:cxn modelId="{7E22BD8F-2152-4B09-B889-4D14619EEF32}" type="presOf" srcId="{C94B225F-34DB-455B-A178-986460516B6A}" destId="{44005CE1-D5AC-41DF-8222-7A1B32B32EEB}" srcOrd="0" destOrd="0" presId="urn:microsoft.com/office/officeart/2017/3/layout/DropPinTimeline"/>
    <dgm:cxn modelId="{A20D8D94-CDEE-4142-9864-2C716D1D4F7F}" type="presOf" srcId="{73473649-B312-4493-91F4-EA2BED90D171}" destId="{C2605C32-54DD-4205-BBCE-B5F77551E2A9}" srcOrd="0" destOrd="0" presId="urn:microsoft.com/office/officeart/2017/3/layout/DropPinTimeline"/>
    <dgm:cxn modelId="{660F6D9C-B9B6-4F7F-9AEF-D16521615740}" srcId="{5E6CE42D-9192-4FA0-904A-887C890A206A}" destId="{9489346B-90BE-4EDE-A44D-AD11FF6D48D1}" srcOrd="0" destOrd="0" parTransId="{498123BC-2254-4ABD-AA8F-34B5F60FC3A4}" sibTransId="{A5446574-5EFB-42D9-A952-B828EF81E99D}"/>
    <dgm:cxn modelId="{0B60A1A5-8520-4A26-835F-ACD94DF57DC2}" type="presOf" srcId="{1A30C00C-880B-485F-8D71-4D6942BE4CDE}" destId="{862C1A0B-953C-4336-B7A6-6AB28A1F05EA}" srcOrd="0" destOrd="0" presId="urn:microsoft.com/office/officeart/2017/3/layout/DropPinTimeline"/>
    <dgm:cxn modelId="{91F40FB2-39BA-4788-BF9E-B70ED30506AA}" type="presOf" srcId="{341C5BB1-D4FE-47F8-9C46-74ACEB79E019}" destId="{F735BEEA-EDC0-4297-BE84-91B6F74147BA}" srcOrd="0" destOrd="1" presId="urn:microsoft.com/office/officeart/2017/3/layout/DropPinTimeline"/>
    <dgm:cxn modelId="{C18ABFB6-AA05-4DC3-B6E6-E20417751D82}" type="presOf" srcId="{407CD493-3518-4E41-B3E4-F2EAE3AFF9AA}" destId="{2EF2FB14-D04D-4CDD-B7EA-5C5E330DB012}" srcOrd="0" destOrd="0" presId="urn:microsoft.com/office/officeart/2017/3/layout/DropPinTimeline"/>
    <dgm:cxn modelId="{6AB2F7B9-B240-4200-B6B7-BB6CE60F1898}" type="presOf" srcId="{0F4AD9A0-48A9-4837-A1D8-4B2B69BA235B}" destId="{5126B902-477A-4C3A-BA50-78ED3F6079AA}" srcOrd="0" destOrd="0" presId="urn:microsoft.com/office/officeart/2017/3/layout/DropPinTimeline"/>
    <dgm:cxn modelId="{F26B69BE-2686-4E71-802A-01CDE84317AD}" srcId="{93ED9056-167D-44CD-81DC-AF0D8B7C0235}" destId="{3159D908-5D61-42C1-BE80-ACF7BD850C72}" srcOrd="0" destOrd="0" parTransId="{4C60F383-8A63-402C-8767-F10C79686541}" sibTransId="{463FF57D-06E9-496F-B6B2-677C29A8C5C4}"/>
    <dgm:cxn modelId="{92F8D7C8-CD14-492F-B101-A8C4FC355F59}" srcId="{EBB85216-DD56-434D-B9D0-AA9FDA6B7703}" destId="{8EFA20D3-2ECB-4F07-9BC2-81D30124BC3C}" srcOrd="0" destOrd="0" parTransId="{3C80E8F1-C2FC-42FF-9196-5489796E9E4B}" sibTransId="{E4BF6F4D-D220-441B-9E8D-8E4E6ACBFEF3}"/>
    <dgm:cxn modelId="{CD5BE0D1-C076-4C87-B3B0-4A20CED6AB98}" srcId="{C4A36198-A2F1-4A42-AD6D-001D790ED482}" destId="{93ED9056-167D-44CD-81DC-AF0D8B7C0235}" srcOrd="1" destOrd="0" parTransId="{60986FE4-065A-4653-8B03-4D7599B0EDA4}" sibTransId="{0CA5554E-7E35-4C16-8038-F68D8CC7CD06}"/>
    <dgm:cxn modelId="{8ACC53D3-0AC3-4712-8541-8BAD083F28AC}" type="presOf" srcId="{EA510CBF-1A5C-452B-9056-4A7CDBAE7DC9}" destId="{B682AFFA-B849-488E-B062-C2D4E4CFAB72}" srcOrd="0" destOrd="0" presId="urn:microsoft.com/office/officeart/2017/3/layout/DropPinTimeline"/>
    <dgm:cxn modelId="{35CB67D9-4783-4388-A762-DA2BB6479B9F}" type="presOf" srcId="{8EFA20D3-2ECB-4F07-9BC2-81D30124BC3C}" destId="{F735BEEA-EDC0-4297-BE84-91B6F74147BA}" srcOrd="0" destOrd="0" presId="urn:microsoft.com/office/officeart/2017/3/layout/DropPinTimeline"/>
    <dgm:cxn modelId="{BB4615DE-DCA9-4F9D-BDFA-1E682159EC32}" srcId="{55485899-60F6-4262-BAEA-818EC20ED294}" destId="{407CD493-3518-4E41-B3E4-F2EAE3AFF9AA}" srcOrd="0" destOrd="0" parTransId="{7EEB27AC-1DA8-4767-8BC0-8FA280B7265A}" sibTransId="{CB6F18FB-C8A4-47B4-ABF8-A5038FE376E9}"/>
    <dgm:cxn modelId="{84C9FEE1-6596-4A86-9561-487A90044A6F}" srcId="{C4A36198-A2F1-4A42-AD6D-001D790ED482}" destId="{0F4AD9A0-48A9-4837-A1D8-4B2B69BA235B}" srcOrd="0" destOrd="0" parTransId="{5DF7ECD7-4336-4A7A-A6F6-3C366C54339A}" sibTransId="{BF7498D8-FDB2-4790-8DB4-992EB1FB06C2}"/>
    <dgm:cxn modelId="{79A89FED-E39E-4AE9-84D4-A747D196E6E8}" type="presOf" srcId="{C4A36198-A2F1-4A42-AD6D-001D790ED482}" destId="{9F1293FE-C12F-40D5-BD78-4EE9434686BE}" srcOrd="0" destOrd="0" presId="urn:microsoft.com/office/officeart/2017/3/layout/DropPinTimeline"/>
    <dgm:cxn modelId="{988F3FF1-7073-4FF8-A86E-B358D5FB179D}" srcId="{C4A36198-A2F1-4A42-AD6D-001D790ED482}" destId="{C94B225F-34DB-455B-A178-986460516B6A}" srcOrd="6" destOrd="0" parTransId="{B29C3851-BBF8-4699-8608-8FD3BB200C78}" sibTransId="{4B0709DF-68CC-46F9-AB45-144E9958D533}"/>
    <dgm:cxn modelId="{28949DF2-0F4C-49D1-8016-328AB02D2A05}" type="presOf" srcId="{93ED9056-167D-44CD-81DC-AF0D8B7C0235}" destId="{E54372B0-F613-4CFF-A139-F8EBDA22346B}" srcOrd="0" destOrd="0" presId="urn:microsoft.com/office/officeart/2017/3/layout/DropPinTimeline"/>
    <dgm:cxn modelId="{63E713F7-CD98-4250-9E9A-0B977C9F804A}" type="presOf" srcId="{9489346B-90BE-4EDE-A44D-AD11FF6D48D1}" destId="{E54618CC-B37F-4401-B95C-87909D162F72}" srcOrd="0" destOrd="0" presId="urn:microsoft.com/office/officeart/2017/3/layout/DropPinTimeline"/>
    <dgm:cxn modelId="{B6B924F9-CFFD-4A1A-BB06-CFEC6188CA09}" srcId="{C4A36198-A2F1-4A42-AD6D-001D790ED482}" destId="{73473649-B312-4493-91F4-EA2BED90D171}" srcOrd="4" destOrd="0" parTransId="{82006949-CFED-4E53-A8D2-9EF93AB241F8}" sibTransId="{B2870ECE-7DCF-470F-88A9-56E57295A92C}"/>
    <dgm:cxn modelId="{560F50FA-B44D-49FE-BAE5-42878C9AF004}" srcId="{C94B225F-34DB-455B-A178-986460516B6A}" destId="{1A30C00C-880B-485F-8D71-4D6942BE4CDE}" srcOrd="0" destOrd="0" parTransId="{C48A6325-5FA3-4BF9-9520-EB7C9FEDA064}" sibTransId="{4FF3ABA3-D6AF-4F70-9BAD-46F1ADCE6038}"/>
    <dgm:cxn modelId="{8C84CE5E-523D-45CB-98AC-0CEAF6D9FAF0}" type="presParOf" srcId="{9F1293FE-C12F-40D5-BD78-4EE9434686BE}" destId="{8E9E3156-5C4A-40C7-9685-AAD9F6241F2E}" srcOrd="0" destOrd="0" presId="urn:microsoft.com/office/officeart/2017/3/layout/DropPinTimeline"/>
    <dgm:cxn modelId="{0A335669-E086-4693-86CD-AB7ADE724615}" type="presParOf" srcId="{9F1293FE-C12F-40D5-BD78-4EE9434686BE}" destId="{FE27E501-6631-40A1-8B53-DC73AED3CA59}" srcOrd="1" destOrd="0" presId="urn:microsoft.com/office/officeart/2017/3/layout/DropPinTimeline"/>
    <dgm:cxn modelId="{75385B0B-7B01-4B5E-9709-08D85A116D39}" type="presParOf" srcId="{FE27E501-6631-40A1-8B53-DC73AED3CA59}" destId="{A9B6CEB7-FC66-415A-9F4E-B082B19B2B91}" srcOrd="0" destOrd="0" presId="urn:microsoft.com/office/officeart/2017/3/layout/DropPinTimeline"/>
    <dgm:cxn modelId="{6B8FD78E-9FA4-4E39-A88B-8954AAA17979}" type="presParOf" srcId="{A9B6CEB7-FC66-415A-9F4E-B082B19B2B91}" destId="{473302B2-D6D3-4D00-A5BF-9C8809823FC7}" srcOrd="0" destOrd="0" presId="urn:microsoft.com/office/officeart/2017/3/layout/DropPinTimeline"/>
    <dgm:cxn modelId="{7255A740-CD66-4478-A67A-14542689F8EB}" type="presParOf" srcId="{A9B6CEB7-FC66-415A-9F4E-B082B19B2B91}" destId="{EBA7B750-AECF-47FC-8591-E6EE4B3B0745}" srcOrd="1" destOrd="0" presId="urn:microsoft.com/office/officeart/2017/3/layout/DropPinTimeline"/>
    <dgm:cxn modelId="{7FE0EB11-819F-4957-BF9F-E2E744268F76}" type="presParOf" srcId="{EBA7B750-AECF-47FC-8591-E6EE4B3B0745}" destId="{6925F57D-F653-4BC2-A09E-FE1999883678}" srcOrd="0" destOrd="0" presId="urn:microsoft.com/office/officeart/2017/3/layout/DropPinTimeline"/>
    <dgm:cxn modelId="{C47168E8-E771-473B-BC92-4C8E74AE36CB}" type="presParOf" srcId="{EBA7B750-AECF-47FC-8591-E6EE4B3B0745}" destId="{8493A5BB-CD32-451B-865E-2F174153C0CB}" srcOrd="1" destOrd="0" presId="urn:microsoft.com/office/officeart/2017/3/layout/DropPinTimeline"/>
    <dgm:cxn modelId="{C4D8B300-B5E2-44CB-96FE-A4F44F245E14}" type="presParOf" srcId="{A9B6CEB7-FC66-415A-9F4E-B082B19B2B91}" destId="{B682AFFA-B849-488E-B062-C2D4E4CFAB72}" srcOrd="2" destOrd="0" presId="urn:microsoft.com/office/officeart/2017/3/layout/DropPinTimeline"/>
    <dgm:cxn modelId="{6E811BA8-BCA1-41A7-83CC-BD28EF50F4AC}" type="presParOf" srcId="{A9B6CEB7-FC66-415A-9F4E-B082B19B2B91}" destId="{5126B902-477A-4C3A-BA50-78ED3F6079AA}" srcOrd="3" destOrd="0" presId="urn:microsoft.com/office/officeart/2017/3/layout/DropPinTimeline"/>
    <dgm:cxn modelId="{C1013515-9062-4B7B-B509-4154FE6F34EF}" type="presParOf" srcId="{A9B6CEB7-FC66-415A-9F4E-B082B19B2B91}" destId="{FC27292E-333A-44BF-966B-4AEB514A8560}" srcOrd="4" destOrd="0" presId="urn:microsoft.com/office/officeart/2017/3/layout/DropPinTimeline"/>
    <dgm:cxn modelId="{D57195E8-2946-4C47-B158-E548A3B8DA55}" type="presParOf" srcId="{A9B6CEB7-FC66-415A-9F4E-B082B19B2B91}" destId="{4C30B23D-B409-4AE0-8345-0F1C64A1D05C}" srcOrd="5" destOrd="0" presId="urn:microsoft.com/office/officeart/2017/3/layout/DropPinTimeline"/>
    <dgm:cxn modelId="{B2250622-934F-407F-8F20-EE2EB0A70D82}" type="presParOf" srcId="{FE27E501-6631-40A1-8B53-DC73AED3CA59}" destId="{19648982-E531-494A-BCF5-B87F7E214D4D}" srcOrd="1" destOrd="0" presId="urn:microsoft.com/office/officeart/2017/3/layout/DropPinTimeline"/>
    <dgm:cxn modelId="{EEF86019-5662-4161-A9A8-985230BC549E}" type="presParOf" srcId="{FE27E501-6631-40A1-8B53-DC73AED3CA59}" destId="{B787CFEA-9A09-4078-8A29-B198DA8040B7}" srcOrd="2" destOrd="0" presId="urn:microsoft.com/office/officeart/2017/3/layout/DropPinTimeline"/>
    <dgm:cxn modelId="{B3331E7C-1E6A-44A9-9942-F677DAAFBE0D}" type="presParOf" srcId="{B787CFEA-9A09-4078-8A29-B198DA8040B7}" destId="{8E2FF61A-5905-438C-AE29-E6A06170AC7D}" srcOrd="0" destOrd="0" presId="urn:microsoft.com/office/officeart/2017/3/layout/DropPinTimeline"/>
    <dgm:cxn modelId="{9D997C75-C5BF-4AB8-B336-D1D45BF4223D}" type="presParOf" srcId="{B787CFEA-9A09-4078-8A29-B198DA8040B7}" destId="{8959E92D-9538-48D3-A96F-3B60E1E0BE06}" srcOrd="1" destOrd="0" presId="urn:microsoft.com/office/officeart/2017/3/layout/DropPinTimeline"/>
    <dgm:cxn modelId="{917F5BEC-A4A5-43CF-9F02-BDE618CCC500}" type="presParOf" srcId="{8959E92D-9538-48D3-A96F-3B60E1E0BE06}" destId="{ED82F640-D708-4F0B-B34E-F0A2CD20A045}" srcOrd="0" destOrd="0" presId="urn:microsoft.com/office/officeart/2017/3/layout/DropPinTimeline"/>
    <dgm:cxn modelId="{B859702B-094C-443D-AC9A-F196B682994C}" type="presParOf" srcId="{8959E92D-9538-48D3-A96F-3B60E1E0BE06}" destId="{C5B605AD-D8A2-4AA9-8569-F59352BDA59D}" srcOrd="1" destOrd="0" presId="urn:microsoft.com/office/officeart/2017/3/layout/DropPinTimeline"/>
    <dgm:cxn modelId="{D690A1E3-2B81-40E0-871D-9C6FDB73543A}" type="presParOf" srcId="{B787CFEA-9A09-4078-8A29-B198DA8040B7}" destId="{38382097-2D8A-48ED-A49E-E5CF7AF945E6}" srcOrd="2" destOrd="0" presId="urn:microsoft.com/office/officeart/2017/3/layout/DropPinTimeline"/>
    <dgm:cxn modelId="{55135BCE-6378-4C77-8AAB-F463B9F93BF4}" type="presParOf" srcId="{B787CFEA-9A09-4078-8A29-B198DA8040B7}" destId="{E54372B0-F613-4CFF-A139-F8EBDA22346B}" srcOrd="3" destOrd="0" presId="urn:microsoft.com/office/officeart/2017/3/layout/DropPinTimeline"/>
    <dgm:cxn modelId="{789FE5DD-BC82-48EA-AB7C-8D2A5C0FC09D}" type="presParOf" srcId="{B787CFEA-9A09-4078-8A29-B198DA8040B7}" destId="{3747C577-44E9-4AFA-B2E3-664BA18E35D6}" srcOrd="4" destOrd="0" presId="urn:microsoft.com/office/officeart/2017/3/layout/DropPinTimeline"/>
    <dgm:cxn modelId="{2CA0E968-936B-40CB-AC12-2D835E5E4EDD}" type="presParOf" srcId="{B787CFEA-9A09-4078-8A29-B198DA8040B7}" destId="{C6FB6BDC-83C6-4D93-A234-D24FB7E46E74}" srcOrd="5" destOrd="0" presId="urn:microsoft.com/office/officeart/2017/3/layout/DropPinTimeline"/>
    <dgm:cxn modelId="{D2720FA4-BA80-45B5-A951-CF34C929E222}" type="presParOf" srcId="{FE27E501-6631-40A1-8B53-DC73AED3CA59}" destId="{9318A952-C3E4-4D42-A15F-64BA75F5F6F5}" srcOrd="3" destOrd="0" presId="urn:microsoft.com/office/officeart/2017/3/layout/DropPinTimeline"/>
    <dgm:cxn modelId="{CEEC9706-EE44-4679-9D2C-E62D83AA9625}" type="presParOf" srcId="{FE27E501-6631-40A1-8B53-DC73AED3CA59}" destId="{040D79D1-1DD9-456F-8CFC-0BCAC18A5D9D}" srcOrd="4" destOrd="0" presId="urn:microsoft.com/office/officeart/2017/3/layout/DropPinTimeline"/>
    <dgm:cxn modelId="{634D3003-8326-4044-A46F-661723227D24}" type="presParOf" srcId="{040D79D1-1DD9-456F-8CFC-0BCAC18A5D9D}" destId="{421059F7-C714-4C69-BC9A-8E191887DAA7}" srcOrd="0" destOrd="0" presId="urn:microsoft.com/office/officeart/2017/3/layout/DropPinTimeline"/>
    <dgm:cxn modelId="{36590714-90C4-4865-BFFB-841D00F3C03F}" type="presParOf" srcId="{040D79D1-1DD9-456F-8CFC-0BCAC18A5D9D}" destId="{773DB46E-1330-4018-876A-857E9C5C294F}" srcOrd="1" destOrd="0" presId="urn:microsoft.com/office/officeart/2017/3/layout/DropPinTimeline"/>
    <dgm:cxn modelId="{AC116A90-8BF4-4DF8-8C14-76D77C1CF5BE}" type="presParOf" srcId="{773DB46E-1330-4018-876A-857E9C5C294F}" destId="{76DBBED8-4DA8-4872-8FD2-BD6A80801C33}" srcOrd="0" destOrd="0" presId="urn:microsoft.com/office/officeart/2017/3/layout/DropPinTimeline"/>
    <dgm:cxn modelId="{5EE6C7DA-DBC4-4C13-B08F-7FB34F678D41}" type="presParOf" srcId="{773DB46E-1330-4018-876A-857E9C5C294F}" destId="{CE852D2F-5A6E-4DD8-B03B-F834E554B803}" srcOrd="1" destOrd="0" presId="urn:microsoft.com/office/officeart/2017/3/layout/DropPinTimeline"/>
    <dgm:cxn modelId="{60CD15AF-D698-4134-964D-E286FEB1AF92}" type="presParOf" srcId="{040D79D1-1DD9-456F-8CFC-0BCAC18A5D9D}" destId="{E54618CC-B37F-4401-B95C-87909D162F72}" srcOrd="2" destOrd="0" presId="urn:microsoft.com/office/officeart/2017/3/layout/DropPinTimeline"/>
    <dgm:cxn modelId="{2E4F19B9-A755-4A38-B027-3CC41312D5A2}" type="presParOf" srcId="{040D79D1-1DD9-456F-8CFC-0BCAC18A5D9D}" destId="{7C762EA9-A582-482E-9A81-B20B00F4A053}" srcOrd="3" destOrd="0" presId="urn:microsoft.com/office/officeart/2017/3/layout/DropPinTimeline"/>
    <dgm:cxn modelId="{9DC31ADD-7604-4DFD-A87D-EF700882ED13}" type="presParOf" srcId="{040D79D1-1DD9-456F-8CFC-0BCAC18A5D9D}" destId="{8F75BABE-DFF8-4F16-8F1B-43BE52416465}" srcOrd="4" destOrd="0" presId="urn:microsoft.com/office/officeart/2017/3/layout/DropPinTimeline"/>
    <dgm:cxn modelId="{C483FB09-293F-43AF-825C-1C33278454DE}" type="presParOf" srcId="{040D79D1-1DD9-456F-8CFC-0BCAC18A5D9D}" destId="{A27AAE21-B266-4BDB-834C-85215925C440}" srcOrd="5" destOrd="0" presId="urn:microsoft.com/office/officeart/2017/3/layout/DropPinTimeline"/>
    <dgm:cxn modelId="{1E6909F6-D916-4E84-80F4-A0900B82A7AF}" type="presParOf" srcId="{FE27E501-6631-40A1-8B53-DC73AED3CA59}" destId="{21282670-7194-4E57-B3D7-98B6C6A1BC6B}" srcOrd="5" destOrd="0" presId="urn:microsoft.com/office/officeart/2017/3/layout/DropPinTimeline"/>
    <dgm:cxn modelId="{39E8F901-4470-4C61-8F57-F8F2B3F43B9C}" type="presParOf" srcId="{FE27E501-6631-40A1-8B53-DC73AED3CA59}" destId="{53A5FA99-5151-4DB5-B143-13E3F69969B9}" srcOrd="6" destOrd="0" presId="urn:microsoft.com/office/officeart/2017/3/layout/DropPinTimeline"/>
    <dgm:cxn modelId="{73C04343-C4C4-43C6-A597-58FDE76CE45E}" type="presParOf" srcId="{53A5FA99-5151-4DB5-B143-13E3F69969B9}" destId="{D132FC27-4BCF-497E-AC18-EB9F8B853CCE}" srcOrd="0" destOrd="0" presId="urn:microsoft.com/office/officeart/2017/3/layout/DropPinTimeline"/>
    <dgm:cxn modelId="{FAA8B89E-E9EA-46B4-9BA5-47762C67D4BF}" type="presParOf" srcId="{53A5FA99-5151-4DB5-B143-13E3F69969B9}" destId="{378C9788-A357-4B91-A18B-FBC05D39A373}" srcOrd="1" destOrd="0" presId="urn:microsoft.com/office/officeart/2017/3/layout/DropPinTimeline"/>
    <dgm:cxn modelId="{02D3C2E8-D004-4CB1-9DE7-9D196697DEF0}" type="presParOf" srcId="{378C9788-A357-4B91-A18B-FBC05D39A373}" destId="{E14D5B48-1D7A-47E9-9CBB-E45B31BE93D0}" srcOrd="0" destOrd="0" presId="urn:microsoft.com/office/officeart/2017/3/layout/DropPinTimeline"/>
    <dgm:cxn modelId="{19CF4A27-4668-4864-B08F-106AC605F8B6}" type="presParOf" srcId="{378C9788-A357-4B91-A18B-FBC05D39A373}" destId="{CCCA528C-62C1-474A-8440-90DA4A8F5384}" srcOrd="1" destOrd="0" presId="urn:microsoft.com/office/officeart/2017/3/layout/DropPinTimeline"/>
    <dgm:cxn modelId="{32264428-B0D0-454A-9094-1ECCDD6A8165}" type="presParOf" srcId="{53A5FA99-5151-4DB5-B143-13E3F69969B9}" destId="{F735BEEA-EDC0-4297-BE84-91B6F74147BA}" srcOrd="2" destOrd="0" presId="urn:microsoft.com/office/officeart/2017/3/layout/DropPinTimeline"/>
    <dgm:cxn modelId="{420A4C75-285F-4AC8-BC9A-27468A7D9D3E}" type="presParOf" srcId="{53A5FA99-5151-4DB5-B143-13E3F69969B9}" destId="{05FDDF18-F3F3-4015-8440-B46166378D16}" srcOrd="3" destOrd="0" presId="urn:microsoft.com/office/officeart/2017/3/layout/DropPinTimeline"/>
    <dgm:cxn modelId="{ECAFF3E5-DDE6-4763-8294-7384011672AF}" type="presParOf" srcId="{53A5FA99-5151-4DB5-B143-13E3F69969B9}" destId="{33E2C213-C8A1-4A66-A8E9-796E513285D6}" srcOrd="4" destOrd="0" presId="urn:microsoft.com/office/officeart/2017/3/layout/DropPinTimeline"/>
    <dgm:cxn modelId="{2EE59D22-D9CC-4F12-A0C2-E7112AFC0A0A}" type="presParOf" srcId="{53A5FA99-5151-4DB5-B143-13E3F69969B9}" destId="{61F3A5C2-9B57-47D9-96F3-AD533E634F84}" srcOrd="5" destOrd="0" presId="urn:microsoft.com/office/officeart/2017/3/layout/DropPinTimeline"/>
    <dgm:cxn modelId="{93955B79-0A50-4F14-B4A8-3577CC2476D5}" type="presParOf" srcId="{FE27E501-6631-40A1-8B53-DC73AED3CA59}" destId="{AA578990-BA73-4295-A47F-832BD9F555B0}" srcOrd="7" destOrd="0" presId="urn:microsoft.com/office/officeart/2017/3/layout/DropPinTimeline"/>
    <dgm:cxn modelId="{B1841BAA-6568-41A8-94FF-B31AAB6565D0}" type="presParOf" srcId="{FE27E501-6631-40A1-8B53-DC73AED3CA59}" destId="{668584FE-643B-4CBB-99AB-8045754905A3}" srcOrd="8" destOrd="0" presId="urn:microsoft.com/office/officeart/2017/3/layout/DropPinTimeline"/>
    <dgm:cxn modelId="{F38A5E56-F6EC-4499-8DE4-4E51DF663F16}" type="presParOf" srcId="{668584FE-643B-4CBB-99AB-8045754905A3}" destId="{B8037F38-8F9F-47CC-BA55-9252B6013EFF}" srcOrd="0" destOrd="0" presId="urn:microsoft.com/office/officeart/2017/3/layout/DropPinTimeline"/>
    <dgm:cxn modelId="{AE11A1A2-A8D5-4573-A975-E86A71F553D8}" type="presParOf" srcId="{668584FE-643B-4CBB-99AB-8045754905A3}" destId="{B9337D97-1E78-44FE-A672-CDD196127BD4}" srcOrd="1" destOrd="0" presId="urn:microsoft.com/office/officeart/2017/3/layout/DropPinTimeline"/>
    <dgm:cxn modelId="{95B09800-A4A6-4441-8B13-A5D80FF0E5B9}" type="presParOf" srcId="{B9337D97-1E78-44FE-A672-CDD196127BD4}" destId="{4BE3A852-B99D-484A-BCC4-F60917BFDFCF}" srcOrd="0" destOrd="0" presId="urn:microsoft.com/office/officeart/2017/3/layout/DropPinTimeline"/>
    <dgm:cxn modelId="{9E337A14-5E5C-4E2E-870A-C7B1596A5069}" type="presParOf" srcId="{B9337D97-1E78-44FE-A672-CDD196127BD4}" destId="{D577C7B2-0C59-4CA7-997F-6D2D2F3AD18E}" srcOrd="1" destOrd="0" presId="urn:microsoft.com/office/officeart/2017/3/layout/DropPinTimeline"/>
    <dgm:cxn modelId="{5221ABC7-F251-4FF6-ADA5-CC684EF0E0CA}" type="presParOf" srcId="{668584FE-643B-4CBB-99AB-8045754905A3}" destId="{96A5BBC7-7D24-4F27-BD3A-FD09AE7A973C}" srcOrd="2" destOrd="0" presId="urn:microsoft.com/office/officeart/2017/3/layout/DropPinTimeline"/>
    <dgm:cxn modelId="{2217E3CF-F7E3-4CD5-A8BF-1E0F7EA0776A}" type="presParOf" srcId="{668584FE-643B-4CBB-99AB-8045754905A3}" destId="{C2605C32-54DD-4205-BBCE-B5F77551E2A9}" srcOrd="3" destOrd="0" presId="urn:microsoft.com/office/officeart/2017/3/layout/DropPinTimeline"/>
    <dgm:cxn modelId="{D99FF5C3-11AF-4F4C-B41E-B3CF8058CFD6}" type="presParOf" srcId="{668584FE-643B-4CBB-99AB-8045754905A3}" destId="{68461E20-3CED-4C29-9B3D-E4831B18C64E}" srcOrd="4" destOrd="0" presId="urn:microsoft.com/office/officeart/2017/3/layout/DropPinTimeline"/>
    <dgm:cxn modelId="{24ED47AA-AE1A-46EE-AFA1-371B60BA2886}" type="presParOf" srcId="{668584FE-643B-4CBB-99AB-8045754905A3}" destId="{F342A1B0-7EC3-40FB-ADD7-4594B30914E0}" srcOrd="5" destOrd="0" presId="urn:microsoft.com/office/officeart/2017/3/layout/DropPinTimeline"/>
    <dgm:cxn modelId="{62620318-D908-4619-BF53-A34BA1E38080}" type="presParOf" srcId="{FE27E501-6631-40A1-8B53-DC73AED3CA59}" destId="{9C0DCA3E-6213-4CF9-ACCE-67F643C53DB2}" srcOrd="9" destOrd="0" presId="urn:microsoft.com/office/officeart/2017/3/layout/DropPinTimeline"/>
    <dgm:cxn modelId="{39DFF1AC-B0D3-4A21-B283-CD58EEBE33FB}" type="presParOf" srcId="{FE27E501-6631-40A1-8B53-DC73AED3CA59}" destId="{C7B59553-2E3E-4EC5-98BD-8EE099796BA1}" srcOrd="10" destOrd="0" presId="urn:microsoft.com/office/officeart/2017/3/layout/DropPinTimeline"/>
    <dgm:cxn modelId="{4B26BFC3-986D-4091-8020-F54A420E86DC}" type="presParOf" srcId="{C7B59553-2E3E-4EC5-98BD-8EE099796BA1}" destId="{1EC3A91F-B23D-478D-9FFE-B5FB64DAC99B}" srcOrd="0" destOrd="0" presId="urn:microsoft.com/office/officeart/2017/3/layout/DropPinTimeline"/>
    <dgm:cxn modelId="{15F528E2-8F4C-44EF-A37E-B1E06EEC9E19}" type="presParOf" srcId="{C7B59553-2E3E-4EC5-98BD-8EE099796BA1}" destId="{61F2C164-B6A1-49D2-8678-039089E1D15B}" srcOrd="1" destOrd="0" presId="urn:microsoft.com/office/officeart/2017/3/layout/DropPinTimeline"/>
    <dgm:cxn modelId="{208F62A8-9027-4221-90C8-C2AABA0F177A}" type="presParOf" srcId="{61F2C164-B6A1-49D2-8678-039089E1D15B}" destId="{6B53A1F3-EB1D-48BA-AEF4-F815F86007A0}" srcOrd="0" destOrd="0" presId="urn:microsoft.com/office/officeart/2017/3/layout/DropPinTimeline"/>
    <dgm:cxn modelId="{38B1EF7E-D095-4CAA-843E-608BBB56F7F1}" type="presParOf" srcId="{61F2C164-B6A1-49D2-8678-039089E1D15B}" destId="{78B90A4E-E020-48B7-BCF5-56EE9264FDF2}" srcOrd="1" destOrd="0" presId="urn:microsoft.com/office/officeart/2017/3/layout/DropPinTimeline"/>
    <dgm:cxn modelId="{18A020DF-5111-4D2B-9F03-7A02AE484F8D}" type="presParOf" srcId="{C7B59553-2E3E-4EC5-98BD-8EE099796BA1}" destId="{2EF2FB14-D04D-4CDD-B7EA-5C5E330DB012}" srcOrd="2" destOrd="0" presId="urn:microsoft.com/office/officeart/2017/3/layout/DropPinTimeline"/>
    <dgm:cxn modelId="{3B6C8672-70A1-4688-8D00-354114389BBE}" type="presParOf" srcId="{C7B59553-2E3E-4EC5-98BD-8EE099796BA1}" destId="{D1A0EB21-BC97-4631-941D-44049C976C79}" srcOrd="3" destOrd="0" presId="urn:microsoft.com/office/officeart/2017/3/layout/DropPinTimeline"/>
    <dgm:cxn modelId="{FB8E4091-FD3C-4B8A-B378-A6DCFF9DD96A}" type="presParOf" srcId="{C7B59553-2E3E-4EC5-98BD-8EE099796BA1}" destId="{E86471B5-F9BF-4F44-95FD-8A92E919D32C}" srcOrd="4" destOrd="0" presId="urn:microsoft.com/office/officeart/2017/3/layout/DropPinTimeline"/>
    <dgm:cxn modelId="{AFD7F084-3246-4D1D-A611-AA3B4A706900}" type="presParOf" srcId="{C7B59553-2E3E-4EC5-98BD-8EE099796BA1}" destId="{6562C8C3-4725-4285-8970-12C62C288F29}" srcOrd="5" destOrd="0" presId="urn:microsoft.com/office/officeart/2017/3/layout/DropPinTimeline"/>
    <dgm:cxn modelId="{E428F03E-9BC4-4EE9-8DEF-744F2EC3F13D}" type="presParOf" srcId="{FE27E501-6631-40A1-8B53-DC73AED3CA59}" destId="{C7CBDFAB-FF10-4945-B646-1CE44BE5CBFA}" srcOrd="11" destOrd="0" presId="urn:microsoft.com/office/officeart/2017/3/layout/DropPinTimeline"/>
    <dgm:cxn modelId="{2B45AAAC-4628-454C-953D-20599192D36B}" type="presParOf" srcId="{FE27E501-6631-40A1-8B53-DC73AED3CA59}" destId="{9E838B8E-2D2F-4BEB-9220-00FD8313AA32}" srcOrd="12" destOrd="0" presId="urn:microsoft.com/office/officeart/2017/3/layout/DropPinTimeline"/>
    <dgm:cxn modelId="{E5EEB474-0E42-4510-BD60-B19CC35FFE9F}" type="presParOf" srcId="{9E838B8E-2D2F-4BEB-9220-00FD8313AA32}" destId="{551F261C-B30A-4235-A643-FEB2C82C4015}" srcOrd="0" destOrd="0" presId="urn:microsoft.com/office/officeart/2017/3/layout/DropPinTimeline"/>
    <dgm:cxn modelId="{F4A9B9FB-2CFF-4366-92E7-6E3DFAA1E19D}" type="presParOf" srcId="{9E838B8E-2D2F-4BEB-9220-00FD8313AA32}" destId="{2608A99D-14EE-4418-A8D5-5DD231DAA98F}" srcOrd="1" destOrd="0" presId="urn:microsoft.com/office/officeart/2017/3/layout/DropPinTimeline"/>
    <dgm:cxn modelId="{66DDE651-3EA1-4218-BE79-E7555320C30D}" type="presParOf" srcId="{2608A99D-14EE-4418-A8D5-5DD231DAA98F}" destId="{0D9F287E-D09B-434F-8DA0-D996D3D189EA}" srcOrd="0" destOrd="0" presId="urn:microsoft.com/office/officeart/2017/3/layout/DropPinTimeline"/>
    <dgm:cxn modelId="{263E56AC-CB18-4048-B538-038F6A905A98}" type="presParOf" srcId="{2608A99D-14EE-4418-A8D5-5DD231DAA98F}" destId="{8ADCCF45-6831-4559-8582-F1384F0E70A2}" srcOrd="1" destOrd="0" presId="urn:microsoft.com/office/officeart/2017/3/layout/DropPinTimeline"/>
    <dgm:cxn modelId="{71ADD92F-072F-43DA-B714-518CE1E96EB7}" type="presParOf" srcId="{9E838B8E-2D2F-4BEB-9220-00FD8313AA32}" destId="{862C1A0B-953C-4336-B7A6-6AB28A1F05EA}" srcOrd="2" destOrd="0" presId="urn:microsoft.com/office/officeart/2017/3/layout/DropPinTimeline"/>
    <dgm:cxn modelId="{E3B09833-E2F3-480D-817D-EB24D54007CC}" type="presParOf" srcId="{9E838B8E-2D2F-4BEB-9220-00FD8313AA32}" destId="{44005CE1-D5AC-41DF-8222-7A1B32B32EEB}" srcOrd="3" destOrd="0" presId="urn:microsoft.com/office/officeart/2017/3/layout/DropPinTimeline"/>
    <dgm:cxn modelId="{67749296-4CEF-4203-989C-BA5D55BE69E3}" type="presParOf" srcId="{9E838B8E-2D2F-4BEB-9220-00FD8313AA32}" destId="{84F5BD8A-CFCA-447D-8648-CB2B40F08E2D}" srcOrd="4" destOrd="0" presId="urn:microsoft.com/office/officeart/2017/3/layout/DropPinTimeline"/>
    <dgm:cxn modelId="{D107733B-83CE-4300-95A8-4AFE8D736491}" type="presParOf" srcId="{9E838B8E-2D2F-4BEB-9220-00FD8313AA32}" destId="{01BE67A3-256A-4626-B148-5A23B230593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3015E-34CA-464E-B29B-8EC5BBB200C8}" type="doc">
      <dgm:prSet loTypeId="urn:microsoft.com/office/officeart/2005/8/layout/funnel1" loCatId="relationship" qsTypeId="urn:microsoft.com/office/officeart/2005/8/quickstyle/simple1" qsCatId="simple" csTypeId="urn:microsoft.com/office/officeart/2005/8/colors/colorful1" csCatId="colorful" phldr="1"/>
      <dgm:spPr/>
      <dgm:t>
        <a:bodyPr/>
        <a:lstStyle/>
        <a:p>
          <a:endParaRPr lang="en-US"/>
        </a:p>
      </dgm:t>
    </dgm:pt>
    <dgm:pt modelId="{0DF71A7D-18E2-497D-B695-C7D4D4343A3D}">
      <dgm:prSet phldrT="[Text]"/>
      <dgm:spPr/>
      <dgm:t>
        <a:bodyPr/>
        <a:lstStyle/>
        <a:p>
          <a:r>
            <a:rPr lang="en-US"/>
            <a:t>County Council Strategic Initiatives</a:t>
          </a:r>
        </a:p>
      </dgm:t>
    </dgm:pt>
    <dgm:pt modelId="{37D5F2B0-D88A-4321-AD6A-BEDC602BFCDD}" type="parTrans" cxnId="{B4065F30-5F85-4F75-9834-82C770C479DB}">
      <dgm:prSet/>
      <dgm:spPr/>
      <dgm:t>
        <a:bodyPr/>
        <a:lstStyle/>
        <a:p>
          <a:endParaRPr lang="en-US"/>
        </a:p>
      </dgm:t>
    </dgm:pt>
    <dgm:pt modelId="{7E5903D6-C260-4F81-85D4-5A070C507ABC}" type="sibTrans" cxnId="{B4065F30-5F85-4F75-9834-82C770C479DB}">
      <dgm:prSet/>
      <dgm:spPr/>
      <dgm:t>
        <a:bodyPr/>
        <a:lstStyle/>
        <a:p>
          <a:endParaRPr lang="en-US"/>
        </a:p>
      </dgm:t>
    </dgm:pt>
    <dgm:pt modelId="{9D79C1CF-5924-4318-A8C8-9DDD473F1CC7}">
      <dgm:prSet phldrT="[Text]"/>
      <dgm:spPr/>
      <dgm:t>
        <a:bodyPr/>
        <a:lstStyle/>
        <a:p>
          <a:r>
            <a:rPr lang="en-US"/>
            <a:t>Support of County Operations </a:t>
          </a:r>
        </a:p>
      </dgm:t>
    </dgm:pt>
    <dgm:pt modelId="{DD9EC022-C59A-46C5-B605-7A5E3A8A2AF1}" type="parTrans" cxnId="{DD21D1B9-208D-4C47-B15B-66509EF95CF6}">
      <dgm:prSet/>
      <dgm:spPr/>
      <dgm:t>
        <a:bodyPr/>
        <a:lstStyle/>
        <a:p>
          <a:endParaRPr lang="en-US"/>
        </a:p>
      </dgm:t>
    </dgm:pt>
    <dgm:pt modelId="{E8D7AD1A-4902-4609-8C5B-20B6A09CEE16}" type="sibTrans" cxnId="{DD21D1B9-208D-4C47-B15B-66509EF95CF6}">
      <dgm:prSet/>
      <dgm:spPr/>
      <dgm:t>
        <a:bodyPr/>
        <a:lstStyle/>
        <a:p>
          <a:endParaRPr lang="en-US"/>
        </a:p>
      </dgm:t>
    </dgm:pt>
    <dgm:pt modelId="{BDA42370-95A4-431A-BEFC-BDCF6685811C}">
      <dgm:prSet phldrT="[Text]"/>
      <dgm:spPr/>
      <dgm:t>
        <a:bodyPr/>
        <a:lstStyle/>
        <a:p>
          <a:r>
            <a:rPr lang="en-US"/>
            <a:t>Steering Committee Guidance</a:t>
          </a:r>
        </a:p>
      </dgm:t>
    </dgm:pt>
    <dgm:pt modelId="{70CB1767-6C0F-40E1-B950-3A285D480327}" type="parTrans" cxnId="{AE65C52B-A52D-4F9E-B7DD-60CF551BD66D}">
      <dgm:prSet/>
      <dgm:spPr/>
      <dgm:t>
        <a:bodyPr/>
        <a:lstStyle/>
        <a:p>
          <a:endParaRPr lang="en-US"/>
        </a:p>
      </dgm:t>
    </dgm:pt>
    <dgm:pt modelId="{7EDE859A-8EF4-4E45-AB73-220EC275E809}" type="sibTrans" cxnId="{AE65C52B-A52D-4F9E-B7DD-60CF551BD66D}">
      <dgm:prSet/>
      <dgm:spPr/>
      <dgm:t>
        <a:bodyPr/>
        <a:lstStyle/>
        <a:p>
          <a:endParaRPr lang="en-US"/>
        </a:p>
      </dgm:t>
    </dgm:pt>
    <dgm:pt modelId="{30354895-6793-42AC-AC12-85CDA7EE6AF3}">
      <dgm:prSet phldrT="[Text]"/>
      <dgm:spPr/>
      <dgm:t>
        <a:bodyPr/>
        <a:lstStyle/>
        <a:p>
          <a:r>
            <a:rPr lang="en-US"/>
            <a:t>Proposed Capital Budget </a:t>
          </a:r>
        </a:p>
      </dgm:t>
    </dgm:pt>
    <dgm:pt modelId="{EC6BFE0E-9E03-4641-AC8D-648DC8E16BA8}" type="parTrans" cxnId="{9501EF92-A18C-43D9-AB6A-7FEFD45223EB}">
      <dgm:prSet/>
      <dgm:spPr/>
      <dgm:t>
        <a:bodyPr/>
        <a:lstStyle/>
        <a:p>
          <a:endParaRPr lang="en-US"/>
        </a:p>
      </dgm:t>
    </dgm:pt>
    <dgm:pt modelId="{707D5015-3680-42E5-A978-A9CBCDFF8AF5}" type="sibTrans" cxnId="{9501EF92-A18C-43D9-AB6A-7FEFD45223EB}">
      <dgm:prSet/>
      <dgm:spPr/>
      <dgm:t>
        <a:bodyPr/>
        <a:lstStyle/>
        <a:p>
          <a:endParaRPr lang="en-US"/>
        </a:p>
      </dgm:t>
    </dgm:pt>
    <dgm:pt modelId="{68A2B9F5-98AC-4B91-B91F-D0D164D3D7AF}" type="pres">
      <dgm:prSet presAssocID="{E8D3015E-34CA-464E-B29B-8EC5BBB200C8}" presName="Name0" presStyleCnt="0">
        <dgm:presLayoutVars>
          <dgm:chMax val="4"/>
          <dgm:resizeHandles val="exact"/>
        </dgm:presLayoutVars>
      </dgm:prSet>
      <dgm:spPr/>
    </dgm:pt>
    <dgm:pt modelId="{A59AD1D1-28E2-43CA-A86D-7964FB4139F4}" type="pres">
      <dgm:prSet presAssocID="{E8D3015E-34CA-464E-B29B-8EC5BBB200C8}" presName="ellipse" presStyleLbl="trBgShp" presStyleIdx="0" presStyleCnt="1"/>
      <dgm:spPr/>
    </dgm:pt>
    <dgm:pt modelId="{F961630B-C0EA-428F-ABF1-B617247AF15B}" type="pres">
      <dgm:prSet presAssocID="{E8D3015E-34CA-464E-B29B-8EC5BBB200C8}" presName="arrow1" presStyleLbl="fgShp" presStyleIdx="0" presStyleCnt="1"/>
      <dgm:spPr/>
    </dgm:pt>
    <dgm:pt modelId="{081E1227-EF1B-453C-8C10-B5077103590F}" type="pres">
      <dgm:prSet presAssocID="{E8D3015E-34CA-464E-B29B-8EC5BBB200C8}" presName="rectangle" presStyleLbl="revTx" presStyleIdx="0" presStyleCnt="1">
        <dgm:presLayoutVars>
          <dgm:bulletEnabled val="1"/>
        </dgm:presLayoutVars>
      </dgm:prSet>
      <dgm:spPr/>
    </dgm:pt>
    <dgm:pt modelId="{391CCF15-0902-4D43-ACFA-7E1E158471ED}" type="pres">
      <dgm:prSet presAssocID="{9D79C1CF-5924-4318-A8C8-9DDD473F1CC7}" presName="item1" presStyleLbl="node1" presStyleIdx="0" presStyleCnt="3">
        <dgm:presLayoutVars>
          <dgm:bulletEnabled val="1"/>
        </dgm:presLayoutVars>
      </dgm:prSet>
      <dgm:spPr/>
    </dgm:pt>
    <dgm:pt modelId="{BA0D233D-5548-4573-A373-AC91E4FC766C}" type="pres">
      <dgm:prSet presAssocID="{BDA42370-95A4-431A-BEFC-BDCF6685811C}" presName="item2" presStyleLbl="node1" presStyleIdx="1" presStyleCnt="3">
        <dgm:presLayoutVars>
          <dgm:bulletEnabled val="1"/>
        </dgm:presLayoutVars>
      </dgm:prSet>
      <dgm:spPr/>
    </dgm:pt>
    <dgm:pt modelId="{27F6D169-DA07-4161-ADAE-54FA33C62949}" type="pres">
      <dgm:prSet presAssocID="{30354895-6793-42AC-AC12-85CDA7EE6AF3}" presName="item3" presStyleLbl="node1" presStyleIdx="2" presStyleCnt="3">
        <dgm:presLayoutVars>
          <dgm:bulletEnabled val="1"/>
        </dgm:presLayoutVars>
      </dgm:prSet>
      <dgm:spPr/>
    </dgm:pt>
    <dgm:pt modelId="{660C8E3E-4FFE-4C61-9295-358C7030B70A}" type="pres">
      <dgm:prSet presAssocID="{E8D3015E-34CA-464E-B29B-8EC5BBB200C8}" presName="funnel" presStyleLbl="trAlignAcc1" presStyleIdx="0" presStyleCnt="1" custLinFactNeighborY="893"/>
      <dgm:spPr/>
    </dgm:pt>
  </dgm:ptLst>
  <dgm:cxnLst>
    <dgm:cxn modelId="{8962300B-80C5-4E2E-88AF-A2D81E3AF68F}" type="presOf" srcId="{E8D3015E-34CA-464E-B29B-8EC5BBB200C8}" destId="{68A2B9F5-98AC-4B91-B91F-D0D164D3D7AF}" srcOrd="0" destOrd="0" presId="urn:microsoft.com/office/officeart/2005/8/layout/funnel1"/>
    <dgm:cxn modelId="{AE65C52B-A52D-4F9E-B7DD-60CF551BD66D}" srcId="{E8D3015E-34CA-464E-B29B-8EC5BBB200C8}" destId="{BDA42370-95A4-431A-BEFC-BDCF6685811C}" srcOrd="2" destOrd="0" parTransId="{70CB1767-6C0F-40E1-B950-3A285D480327}" sibTransId="{7EDE859A-8EF4-4E45-AB73-220EC275E809}"/>
    <dgm:cxn modelId="{B4065F30-5F85-4F75-9834-82C770C479DB}" srcId="{E8D3015E-34CA-464E-B29B-8EC5BBB200C8}" destId="{0DF71A7D-18E2-497D-B695-C7D4D4343A3D}" srcOrd="0" destOrd="0" parTransId="{37D5F2B0-D88A-4321-AD6A-BEDC602BFCDD}" sibTransId="{7E5903D6-C260-4F81-85D4-5A070C507ABC}"/>
    <dgm:cxn modelId="{1E16194C-4836-4656-9306-B2E980D05225}" type="presOf" srcId="{BDA42370-95A4-431A-BEFC-BDCF6685811C}" destId="{391CCF15-0902-4D43-ACFA-7E1E158471ED}" srcOrd="0" destOrd="0" presId="urn:microsoft.com/office/officeart/2005/8/layout/funnel1"/>
    <dgm:cxn modelId="{9501EF92-A18C-43D9-AB6A-7FEFD45223EB}" srcId="{E8D3015E-34CA-464E-B29B-8EC5BBB200C8}" destId="{30354895-6793-42AC-AC12-85CDA7EE6AF3}" srcOrd="3" destOrd="0" parTransId="{EC6BFE0E-9E03-4641-AC8D-648DC8E16BA8}" sibTransId="{707D5015-3680-42E5-A978-A9CBCDFF8AF5}"/>
    <dgm:cxn modelId="{793285B7-266F-40CC-95EB-EBA51239F4D0}" type="presOf" srcId="{0DF71A7D-18E2-497D-B695-C7D4D4343A3D}" destId="{27F6D169-DA07-4161-ADAE-54FA33C62949}" srcOrd="0" destOrd="0" presId="urn:microsoft.com/office/officeart/2005/8/layout/funnel1"/>
    <dgm:cxn modelId="{DD21D1B9-208D-4C47-B15B-66509EF95CF6}" srcId="{E8D3015E-34CA-464E-B29B-8EC5BBB200C8}" destId="{9D79C1CF-5924-4318-A8C8-9DDD473F1CC7}" srcOrd="1" destOrd="0" parTransId="{DD9EC022-C59A-46C5-B605-7A5E3A8A2AF1}" sibTransId="{E8D7AD1A-4902-4609-8C5B-20B6A09CEE16}"/>
    <dgm:cxn modelId="{274362BD-17C0-40E1-8917-DA3429E7B59D}" type="presOf" srcId="{30354895-6793-42AC-AC12-85CDA7EE6AF3}" destId="{081E1227-EF1B-453C-8C10-B5077103590F}" srcOrd="0" destOrd="0" presId="urn:microsoft.com/office/officeart/2005/8/layout/funnel1"/>
    <dgm:cxn modelId="{1FC9BFE7-B958-4C46-8268-898A2E102EE8}" type="presOf" srcId="{9D79C1CF-5924-4318-A8C8-9DDD473F1CC7}" destId="{BA0D233D-5548-4573-A373-AC91E4FC766C}" srcOrd="0" destOrd="0" presId="urn:microsoft.com/office/officeart/2005/8/layout/funnel1"/>
    <dgm:cxn modelId="{BC62D6F3-7CE0-4BD0-BBDD-5BE0AB6AFD3C}" type="presParOf" srcId="{68A2B9F5-98AC-4B91-B91F-D0D164D3D7AF}" destId="{A59AD1D1-28E2-43CA-A86D-7964FB4139F4}" srcOrd="0" destOrd="0" presId="urn:microsoft.com/office/officeart/2005/8/layout/funnel1"/>
    <dgm:cxn modelId="{DEDD3FFC-0FC0-4C84-8894-228391AB883A}" type="presParOf" srcId="{68A2B9F5-98AC-4B91-B91F-D0D164D3D7AF}" destId="{F961630B-C0EA-428F-ABF1-B617247AF15B}" srcOrd="1" destOrd="0" presId="urn:microsoft.com/office/officeart/2005/8/layout/funnel1"/>
    <dgm:cxn modelId="{2F0D6EFE-1574-4074-A339-CB6185848499}" type="presParOf" srcId="{68A2B9F5-98AC-4B91-B91F-D0D164D3D7AF}" destId="{081E1227-EF1B-453C-8C10-B5077103590F}" srcOrd="2" destOrd="0" presId="urn:microsoft.com/office/officeart/2005/8/layout/funnel1"/>
    <dgm:cxn modelId="{7B10340C-76DF-453E-92C9-1391571DEF93}" type="presParOf" srcId="{68A2B9F5-98AC-4B91-B91F-D0D164D3D7AF}" destId="{391CCF15-0902-4D43-ACFA-7E1E158471ED}" srcOrd="3" destOrd="0" presId="urn:microsoft.com/office/officeart/2005/8/layout/funnel1"/>
    <dgm:cxn modelId="{BF4B1F0C-A112-47D3-87DC-6E7795F55D8F}" type="presParOf" srcId="{68A2B9F5-98AC-4B91-B91F-D0D164D3D7AF}" destId="{BA0D233D-5548-4573-A373-AC91E4FC766C}" srcOrd="4" destOrd="0" presId="urn:microsoft.com/office/officeart/2005/8/layout/funnel1"/>
    <dgm:cxn modelId="{9C6DD2EA-478C-468E-976E-429BA532326F}" type="presParOf" srcId="{68A2B9F5-98AC-4B91-B91F-D0D164D3D7AF}" destId="{27F6D169-DA07-4161-ADAE-54FA33C62949}" srcOrd="5" destOrd="0" presId="urn:microsoft.com/office/officeart/2005/8/layout/funnel1"/>
    <dgm:cxn modelId="{0CF4B3A1-8FC3-4C91-A47D-F6F51E65D7C6}" type="presParOf" srcId="{68A2B9F5-98AC-4B91-B91F-D0D164D3D7AF}" destId="{660C8E3E-4FFE-4C61-9295-358C7030B70A}"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3146FD-4FC4-4918-9759-1E48C302C57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1191E3E-3F92-41C5-95B6-008446B8739F}">
      <dgm:prSet custT="1"/>
      <dgm:spPr/>
      <dgm:t>
        <a:bodyPr/>
        <a:lstStyle/>
        <a:p>
          <a:r>
            <a:rPr lang="en-US" sz="1800" b="1" u="sng" dirty="0"/>
            <a:t>Purpose</a:t>
          </a:r>
          <a:r>
            <a:rPr lang="en-US" sz="1800" dirty="0"/>
            <a:t>: slow cost growth without degrading service quality.</a:t>
          </a:r>
        </a:p>
      </dgm:t>
    </dgm:pt>
    <dgm:pt modelId="{74D946E7-637C-4C1E-B073-E3D67B59E238}" type="parTrans" cxnId="{7902AFE8-A3C1-4526-A770-C4B4A3EB7DDD}">
      <dgm:prSet/>
      <dgm:spPr/>
      <dgm:t>
        <a:bodyPr/>
        <a:lstStyle/>
        <a:p>
          <a:endParaRPr lang="en-US" sz="1800"/>
        </a:p>
      </dgm:t>
    </dgm:pt>
    <dgm:pt modelId="{08BEC470-437E-496A-93D9-0AE9A2FDAC37}" type="sibTrans" cxnId="{7902AFE8-A3C1-4526-A770-C4B4A3EB7DDD}">
      <dgm:prSet/>
      <dgm:spPr/>
      <dgm:t>
        <a:bodyPr/>
        <a:lstStyle/>
        <a:p>
          <a:endParaRPr lang="en-US" sz="1800"/>
        </a:p>
      </dgm:t>
    </dgm:pt>
    <dgm:pt modelId="{1C52DA25-FEF7-478C-A07E-12C3FBE19F73}">
      <dgm:prSet custT="1"/>
      <dgm:spPr/>
      <dgm:t>
        <a:bodyPr/>
        <a:lstStyle/>
        <a:p>
          <a:r>
            <a:rPr lang="en-US" sz="1800" b="1" u="sng" dirty="0"/>
            <a:t>Scope</a:t>
          </a:r>
          <a:r>
            <a:rPr lang="en-US" sz="1800" dirty="0"/>
            <a:t>: HR/benefits, corrections, facilities &amp; leases, procurement, fleet, telecom/IT, Fair Acres, grants management.</a:t>
          </a:r>
        </a:p>
      </dgm:t>
    </dgm:pt>
    <dgm:pt modelId="{F7E61E22-4EBE-4EA4-A823-47113575DBB2}" type="parTrans" cxnId="{6858CE39-AE6F-4234-8BE5-B4449A3D2ED6}">
      <dgm:prSet/>
      <dgm:spPr/>
      <dgm:t>
        <a:bodyPr/>
        <a:lstStyle/>
        <a:p>
          <a:endParaRPr lang="en-US" sz="1800"/>
        </a:p>
      </dgm:t>
    </dgm:pt>
    <dgm:pt modelId="{B17ABD36-C756-4AA0-A2C0-54B23BB79CB0}" type="sibTrans" cxnId="{6858CE39-AE6F-4234-8BE5-B4449A3D2ED6}">
      <dgm:prSet/>
      <dgm:spPr/>
      <dgm:t>
        <a:bodyPr/>
        <a:lstStyle/>
        <a:p>
          <a:endParaRPr lang="en-US" sz="1800"/>
        </a:p>
      </dgm:t>
    </dgm:pt>
    <dgm:pt modelId="{FCF34891-480E-433F-8BF7-D7CCE8CD4690}">
      <dgm:prSet custT="1"/>
      <dgm:spPr/>
      <dgm:t>
        <a:bodyPr/>
        <a:lstStyle/>
        <a:p>
          <a:r>
            <a:rPr lang="en-US" sz="1800" b="1" u="sng" dirty="0"/>
            <a:t>Approach</a:t>
          </a:r>
          <a:r>
            <a:rPr lang="en-US" sz="1800" dirty="0"/>
            <a:t>: pragmatic reforms + dashboards + policy locks; pair efficiencies with modest, predictable revenue adjustments.</a:t>
          </a:r>
        </a:p>
      </dgm:t>
    </dgm:pt>
    <dgm:pt modelId="{EFE18819-C5CE-4719-9765-7C62ADE860EF}" type="parTrans" cxnId="{7025BDDA-71C2-40D2-A362-6BC8F757D299}">
      <dgm:prSet/>
      <dgm:spPr/>
      <dgm:t>
        <a:bodyPr/>
        <a:lstStyle/>
        <a:p>
          <a:endParaRPr lang="en-US" sz="1800"/>
        </a:p>
      </dgm:t>
    </dgm:pt>
    <dgm:pt modelId="{02B6D11A-2A94-43F0-9C38-C7696289C03A}" type="sibTrans" cxnId="{7025BDDA-71C2-40D2-A362-6BC8F757D299}">
      <dgm:prSet/>
      <dgm:spPr/>
      <dgm:t>
        <a:bodyPr/>
        <a:lstStyle/>
        <a:p>
          <a:endParaRPr lang="en-US" sz="1800"/>
        </a:p>
      </dgm:t>
    </dgm:pt>
    <dgm:pt modelId="{FC92F953-9E5E-4DF6-B32D-52490C7E02CB}">
      <dgm:prSet custT="1"/>
      <dgm:spPr/>
      <dgm:t>
        <a:bodyPr/>
        <a:lstStyle/>
        <a:p>
          <a:r>
            <a:rPr lang="en-US" sz="1800" b="1" u="sng" dirty="0"/>
            <a:t>Outcome</a:t>
          </a:r>
          <a:r>
            <a:rPr lang="en-US" sz="1800" dirty="0"/>
            <a:t>: stabilize costs; protect core services; reinvest a portion of savings in workforce and infrastructure.</a:t>
          </a:r>
        </a:p>
      </dgm:t>
    </dgm:pt>
    <dgm:pt modelId="{385D5D42-712E-4C41-A843-97FFB69DB78A}" type="parTrans" cxnId="{3F6FC1D8-2282-4C9C-A7F5-4468EF5A1D7F}">
      <dgm:prSet/>
      <dgm:spPr/>
      <dgm:t>
        <a:bodyPr/>
        <a:lstStyle/>
        <a:p>
          <a:endParaRPr lang="en-US" sz="1800"/>
        </a:p>
      </dgm:t>
    </dgm:pt>
    <dgm:pt modelId="{3496A6D9-EFFD-499B-B25C-EA53E66FC7B5}" type="sibTrans" cxnId="{3F6FC1D8-2282-4C9C-A7F5-4468EF5A1D7F}">
      <dgm:prSet/>
      <dgm:spPr/>
      <dgm:t>
        <a:bodyPr/>
        <a:lstStyle/>
        <a:p>
          <a:endParaRPr lang="en-US" sz="1800"/>
        </a:p>
      </dgm:t>
    </dgm:pt>
    <dgm:pt modelId="{C7E5ED33-4677-4299-82D0-6417B5D23FEE}" type="pres">
      <dgm:prSet presAssocID="{083146FD-4FC4-4918-9759-1E48C302C570}" presName="matrix" presStyleCnt="0">
        <dgm:presLayoutVars>
          <dgm:chMax val="1"/>
          <dgm:dir/>
          <dgm:resizeHandles val="exact"/>
        </dgm:presLayoutVars>
      </dgm:prSet>
      <dgm:spPr/>
    </dgm:pt>
    <dgm:pt modelId="{A9278CF7-92EF-45A5-A3FE-4086AAFD0E3C}" type="pres">
      <dgm:prSet presAssocID="{083146FD-4FC4-4918-9759-1E48C302C570}" presName="diamond" presStyleLbl="bgShp" presStyleIdx="0" presStyleCnt="1"/>
      <dgm:spPr/>
    </dgm:pt>
    <dgm:pt modelId="{3592E6ED-B783-40DA-AF3A-40C257F26E5F}" type="pres">
      <dgm:prSet presAssocID="{083146FD-4FC4-4918-9759-1E48C302C570}" presName="quad1" presStyleLbl="node1" presStyleIdx="0" presStyleCnt="4" custScaleX="173890" custScaleY="107274" custLinFactNeighborX="-52840" custLinFactNeighborY="-9325">
        <dgm:presLayoutVars>
          <dgm:chMax val="0"/>
          <dgm:chPref val="0"/>
          <dgm:bulletEnabled val="1"/>
        </dgm:presLayoutVars>
      </dgm:prSet>
      <dgm:spPr/>
    </dgm:pt>
    <dgm:pt modelId="{CF396D7E-3F7D-47D0-B2BB-9441D020E67C}" type="pres">
      <dgm:prSet presAssocID="{083146FD-4FC4-4918-9759-1E48C302C570}" presName="quad2" presStyleLbl="node1" presStyleIdx="1" presStyleCnt="4" custScaleX="173786" custScaleY="104060" custLinFactNeighborX="49731" custLinFactNeighborY="-9324">
        <dgm:presLayoutVars>
          <dgm:chMax val="0"/>
          <dgm:chPref val="0"/>
          <dgm:bulletEnabled val="1"/>
        </dgm:presLayoutVars>
      </dgm:prSet>
      <dgm:spPr/>
    </dgm:pt>
    <dgm:pt modelId="{83095C39-D263-44A2-9807-5AE1F9E6816F}" type="pres">
      <dgm:prSet presAssocID="{083146FD-4FC4-4918-9759-1E48C302C570}" presName="quad3" presStyleLbl="node1" presStyleIdx="2" presStyleCnt="4" custScaleX="173982" custScaleY="109228" custLinFactNeighborX="-57502" custLinFactNeighborY="15023">
        <dgm:presLayoutVars>
          <dgm:chMax val="0"/>
          <dgm:chPref val="0"/>
          <dgm:bulletEnabled val="1"/>
        </dgm:presLayoutVars>
      </dgm:prSet>
      <dgm:spPr/>
    </dgm:pt>
    <dgm:pt modelId="{AEFA13D0-63F0-405D-8356-38A169EDA4AE}" type="pres">
      <dgm:prSet presAssocID="{083146FD-4FC4-4918-9759-1E48C302C570}" presName="quad4" presStyleLbl="node1" presStyleIdx="3" presStyleCnt="4" custScaleX="172986" custScaleY="108347" custLinFactNeighborX="49213" custLinFactNeighborY="13987">
        <dgm:presLayoutVars>
          <dgm:chMax val="0"/>
          <dgm:chPref val="0"/>
          <dgm:bulletEnabled val="1"/>
        </dgm:presLayoutVars>
      </dgm:prSet>
      <dgm:spPr/>
    </dgm:pt>
  </dgm:ptLst>
  <dgm:cxnLst>
    <dgm:cxn modelId="{5BC88314-3CD9-4072-B591-ABF5BDD9E18B}" type="presOf" srcId="{FCF34891-480E-433F-8BF7-D7CCE8CD4690}" destId="{83095C39-D263-44A2-9807-5AE1F9E6816F}" srcOrd="0" destOrd="0" presId="urn:microsoft.com/office/officeart/2005/8/layout/matrix3"/>
    <dgm:cxn modelId="{B815A937-E7A7-4CDB-AA01-A0138600ADD5}" type="presOf" srcId="{083146FD-4FC4-4918-9759-1E48C302C570}" destId="{C7E5ED33-4677-4299-82D0-6417B5D23FEE}" srcOrd="0" destOrd="0" presId="urn:microsoft.com/office/officeart/2005/8/layout/matrix3"/>
    <dgm:cxn modelId="{6858CE39-AE6F-4234-8BE5-B4449A3D2ED6}" srcId="{083146FD-4FC4-4918-9759-1E48C302C570}" destId="{1C52DA25-FEF7-478C-A07E-12C3FBE19F73}" srcOrd="1" destOrd="0" parTransId="{F7E61E22-4EBE-4EA4-A823-47113575DBB2}" sibTransId="{B17ABD36-C756-4AA0-A2C0-54B23BB79CB0}"/>
    <dgm:cxn modelId="{1CE598AE-08FE-4948-88E7-B767889CA600}" type="presOf" srcId="{1C52DA25-FEF7-478C-A07E-12C3FBE19F73}" destId="{CF396D7E-3F7D-47D0-B2BB-9441D020E67C}" srcOrd="0" destOrd="0" presId="urn:microsoft.com/office/officeart/2005/8/layout/matrix3"/>
    <dgm:cxn modelId="{3F6FC1D8-2282-4C9C-A7F5-4468EF5A1D7F}" srcId="{083146FD-4FC4-4918-9759-1E48C302C570}" destId="{FC92F953-9E5E-4DF6-B32D-52490C7E02CB}" srcOrd="3" destOrd="0" parTransId="{385D5D42-712E-4C41-A843-97FFB69DB78A}" sibTransId="{3496A6D9-EFFD-499B-B25C-EA53E66FC7B5}"/>
    <dgm:cxn modelId="{7025BDDA-71C2-40D2-A362-6BC8F757D299}" srcId="{083146FD-4FC4-4918-9759-1E48C302C570}" destId="{FCF34891-480E-433F-8BF7-D7CCE8CD4690}" srcOrd="2" destOrd="0" parTransId="{EFE18819-C5CE-4719-9765-7C62ADE860EF}" sibTransId="{02B6D11A-2A94-43F0-9C38-C7696289C03A}"/>
    <dgm:cxn modelId="{7902AFE8-A3C1-4526-A770-C4B4A3EB7DDD}" srcId="{083146FD-4FC4-4918-9759-1E48C302C570}" destId="{91191E3E-3F92-41C5-95B6-008446B8739F}" srcOrd="0" destOrd="0" parTransId="{74D946E7-637C-4C1E-B073-E3D67B59E238}" sibTransId="{08BEC470-437E-496A-93D9-0AE9A2FDAC37}"/>
    <dgm:cxn modelId="{F06D93EB-3568-4230-8504-B5B5AA21AB24}" type="presOf" srcId="{FC92F953-9E5E-4DF6-B32D-52490C7E02CB}" destId="{AEFA13D0-63F0-405D-8356-38A169EDA4AE}" srcOrd="0" destOrd="0" presId="urn:microsoft.com/office/officeart/2005/8/layout/matrix3"/>
    <dgm:cxn modelId="{67F028F5-4B8B-4946-B3DD-06FB165136CB}" type="presOf" srcId="{91191E3E-3F92-41C5-95B6-008446B8739F}" destId="{3592E6ED-B783-40DA-AF3A-40C257F26E5F}" srcOrd="0" destOrd="0" presId="urn:microsoft.com/office/officeart/2005/8/layout/matrix3"/>
    <dgm:cxn modelId="{962E50DB-39D0-4A52-A92D-7D76BA37B045}" type="presParOf" srcId="{C7E5ED33-4677-4299-82D0-6417B5D23FEE}" destId="{A9278CF7-92EF-45A5-A3FE-4086AAFD0E3C}" srcOrd="0" destOrd="0" presId="urn:microsoft.com/office/officeart/2005/8/layout/matrix3"/>
    <dgm:cxn modelId="{F9110A80-3346-4A65-8F61-984A5BC8D61D}" type="presParOf" srcId="{C7E5ED33-4677-4299-82D0-6417B5D23FEE}" destId="{3592E6ED-B783-40DA-AF3A-40C257F26E5F}" srcOrd="1" destOrd="0" presId="urn:microsoft.com/office/officeart/2005/8/layout/matrix3"/>
    <dgm:cxn modelId="{A4EE9EAF-1233-44F1-B31A-73F0ED46769E}" type="presParOf" srcId="{C7E5ED33-4677-4299-82D0-6417B5D23FEE}" destId="{CF396D7E-3F7D-47D0-B2BB-9441D020E67C}" srcOrd="2" destOrd="0" presId="urn:microsoft.com/office/officeart/2005/8/layout/matrix3"/>
    <dgm:cxn modelId="{4F819798-117B-4478-B473-5665AF0C811F}" type="presParOf" srcId="{C7E5ED33-4677-4299-82D0-6417B5D23FEE}" destId="{83095C39-D263-44A2-9807-5AE1F9E6816F}" srcOrd="3" destOrd="0" presId="urn:microsoft.com/office/officeart/2005/8/layout/matrix3"/>
    <dgm:cxn modelId="{EA561D5F-E3B7-4BFD-8DC0-26E5273330D4}" type="presParOf" srcId="{C7E5ED33-4677-4299-82D0-6417B5D23FEE}" destId="{AEFA13D0-63F0-405D-8356-38A169EDA4A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2AC35A-0F15-4ED0-B407-CB5E7ED99EB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372A73-B1D0-4FE8-9754-4D3BFA36B03E}">
      <dgm:prSet custT="1"/>
      <dgm:spPr/>
      <dgm:t>
        <a:bodyPr/>
        <a:lstStyle/>
        <a:p>
          <a:pPr>
            <a:lnSpc>
              <a:spcPct val="100000"/>
            </a:lnSpc>
          </a:pPr>
          <a:r>
            <a:rPr lang="en-US" sz="2000" dirty="0"/>
            <a:t>Reviewed countywide cost drivers through data, budgets, and stakeholder input across seven (7) meetings.</a:t>
          </a:r>
        </a:p>
      </dgm:t>
    </dgm:pt>
    <dgm:pt modelId="{22EC5311-E730-4572-BEC6-1A28A1CD44B3}" type="parTrans" cxnId="{2DDAE833-8B15-4780-B237-140173589197}">
      <dgm:prSet/>
      <dgm:spPr/>
      <dgm:t>
        <a:bodyPr/>
        <a:lstStyle/>
        <a:p>
          <a:endParaRPr lang="en-US" sz="2000"/>
        </a:p>
      </dgm:t>
    </dgm:pt>
    <dgm:pt modelId="{CF39B861-957F-44CF-AEDE-6F949D2AA2A2}" type="sibTrans" cxnId="{2DDAE833-8B15-4780-B237-140173589197}">
      <dgm:prSet/>
      <dgm:spPr/>
      <dgm:t>
        <a:bodyPr/>
        <a:lstStyle/>
        <a:p>
          <a:endParaRPr lang="en-US" sz="2000"/>
        </a:p>
      </dgm:t>
    </dgm:pt>
    <dgm:pt modelId="{CBC1A05C-DCB0-49B6-9C7E-94649625E9A6}">
      <dgm:prSet custT="1"/>
      <dgm:spPr/>
      <dgm:t>
        <a:bodyPr/>
        <a:lstStyle/>
        <a:p>
          <a:pPr>
            <a:lnSpc>
              <a:spcPct val="100000"/>
            </a:lnSpc>
          </a:pPr>
          <a:r>
            <a:rPr lang="en-US" sz="2000" dirty="0"/>
            <a:t>Engaged key dept heads such as Central Purchasing, HR, GWH, DCHD, DCOME, DES, &amp; Fair Acres.</a:t>
          </a:r>
        </a:p>
      </dgm:t>
    </dgm:pt>
    <dgm:pt modelId="{9AF1987F-342F-40CA-A13A-2FA750AAE844}" type="parTrans" cxnId="{4F195C9D-9540-4542-90A6-BFDF02E957CA}">
      <dgm:prSet/>
      <dgm:spPr/>
      <dgm:t>
        <a:bodyPr/>
        <a:lstStyle/>
        <a:p>
          <a:endParaRPr lang="en-US" sz="2000"/>
        </a:p>
      </dgm:t>
    </dgm:pt>
    <dgm:pt modelId="{27768AE9-8A03-498F-98AE-1E812AF93C30}" type="sibTrans" cxnId="{4F195C9D-9540-4542-90A6-BFDF02E957CA}">
      <dgm:prSet/>
      <dgm:spPr/>
      <dgm:t>
        <a:bodyPr/>
        <a:lstStyle/>
        <a:p>
          <a:endParaRPr lang="en-US" sz="2000"/>
        </a:p>
      </dgm:t>
    </dgm:pt>
    <dgm:pt modelId="{B10A08BE-F1F4-410E-94EB-62C27B3A79AD}">
      <dgm:prSet custT="1"/>
      <dgm:spPr/>
      <dgm:t>
        <a:bodyPr/>
        <a:lstStyle/>
        <a:p>
          <a:pPr>
            <a:lnSpc>
              <a:spcPct val="100000"/>
            </a:lnSpc>
          </a:pPr>
          <a:r>
            <a:rPr lang="en-US" sz="2000"/>
            <a:t>Used spend analyses, benchmarking, and Lean Six Sigma tools to identify waste and duplication</a:t>
          </a:r>
        </a:p>
      </dgm:t>
    </dgm:pt>
    <dgm:pt modelId="{64DAC35B-053F-4AD6-B7BE-9E8369E74937}" type="parTrans" cxnId="{5D9CE169-251C-4038-BD7E-0D5DCE55E839}">
      <dgm:prSet/>
      <dgm:spPr/>
      <dgm:t>
        <a:bodyPr/>
        <a:lstStyle/>
        <a:p>
          <a:endParaRPr lang="en-US" sz="2000"/>
        </a:p>
      </dgm:t>
    </dgm:pt>
    <dgm:pt modelId="{49E5F124-4674-40FD-8817-FEEB2D35A74B}" type="sibTrans" cxnId="{5D9CE169-251C-4038-BD7E-0D5DCE55E839}">
      <dgm:prSet/>
      <dgm:spPr/>
      <dgm:t>
        <a:bodyPr/>
        <a:lstStyle/>
        <a:p>
          <a:endParaRPr lang="en-US" sz="2000"/>
        </a:p>
      </dgm:t>
    </dgm:pt>
    <dgm:pt modelId="{0DF15A89-78C5-41AD-BD48-6BA0746306A3}">
      <dgm:prSet custT="1"/>
      <dgm:spPr/>
      <dgm:t>
        <a:bodyPr/>
        <a:lstStyle/>
        <a:p>
          <a:pPr>
            <a:lnSpc>
              <a:spcPct val="100000"/>
            </a:lnSpc>
          </a:pPr>
          <a:r>
            <a:rPr lang="en-US" sz="2000"/>
            <a:t>Leveraged existing tools and successful practices already in place</a:t>
          </a:r>
        </a:p>
      </dgm:t>
    </dgm:pt>
    <dgm:pt modelId="{5F909BC3-56A9-440C-A0EF-11586F44D8FC}" type="parTrans" cxnId="{97812B12-71C5-4941-8C0F-BF5CEA26A1D5}">
      <dgm:prSet/>
      <dgm:spPr/>
      <dgm:t>
        <a:bodyPr/>
        <a:lstStyle/>
        <a:p>
          <a:endParaRPr lang="en-US" sz="2000"/>
        </a:p>
      </dgm:t>
    </dgm:pt>
    <dgm:pt modelId="{2A59E61F-EAD7-43EC-9B42-949BEF1B7E58}" type="sibTrans" cxnId="{97812B12-71C5-4941-8C0F-BF5CEA26A1D5}">
      <dgm:prSet/>
      <dgm:spPr/>
      <dgm:t>
        <a:bodyPr/>
        <a:lstStyle/>
        <a:p>
          <a:endParaRPr lang="en-US" sz="2000"/>
        </a:p>
      </dgm:t>
    </dgm:pt>
    <dgm:pt modelId="{A588D178-047A-4677-8EF9-3A6CE6F27293}">
      <dgm:prSet custT="1"/>
      <dgm:spPr/>
      <dgm:t>
        <a:bodyPr/>
        <a:lstStyle/>
        <a:p>
          <a:pPr>
            <a:lnSpc>
              <a:spcPct val="100000"/>
            </a:lnSpc>
          </a:pPr>
          <a:r>
            <a:rPr lang="en-US" sz="2000"/>
            <a:t>Prioritized recommendations by feasibility, desirability, and implementation timeframe</a:t>
          </a:r>
        </a:p>
      </dgm:t>
    </dgm:pt>
    <dgm:pt modelId="{51DD1EF5-FA6D-41F0-A4DD-9908BB0DD080}" type="parTrans" cxnId="{03C16C25-848C-48FF-B6DF-EBFAC7EC4D5A}">
      <dgm:prSet/>
      <dgm:spPr/>
      <dgm:t>
        <a:bodyPr/>
        <a:lstStyle/>
        <a:p>
          <a:endParaRPr lang="en-US" sz="2000"/>
        </a:p>
      </dgm:t>
    </dgm:pt>
    <dgm:pt modelId="{7FA6D64E-95D4-4AD3-AC05-930639F7998D}" type="sibTrans" cxnId="{03C16C25-848C-48FF-B6DF-EBFAC7EC4D5A}">
      <dgm:prSet/>
      <dgm:spPr/>
      <dgm:t>
        <a:bodyPr/>
        <a:lstStyle/>
        <a:p>
          <a:endParaRPr lang="en-US" sz="2000"/>
        </a:p>
      </dgm:t>
    </dgm:pt>
    <dgm:pt modelId="{9748D628-A398-429C-9566-D05A15A25ACD}">
      <dgm:prSet custT="1"/>
      <dgm:spPr/>
      <dgm:t>
        <a:bodyPr/>
        <a:lstStyle/>
        <a:p>
          <a:pPr>
            <a:lnSpc>
              <a:spcPct val="100000"/>
            </a:lnSpc>
          </a:pPr>
          <a:r>
            <a:rPr lang="en-US" sz="2000" dirty="0"/>
            <a:t>Focused on sustainable, policy-based reforms, not one-time savings</a:t>
          </a:r>
        </a:p>
      </dgm:t>
    </dgm:pt>
    <dgm:pt modelId="{57A55A39-BF58-44FD-BC3F-ABEB3FCE8624}" type="parTrans" cxnId="{6A20C1C8-DFBE-4370-97E1-03A47BBA86A9}">
      <dgm:prSet/>
      <dgm:spPr/>
      <dgm:t>
        <a:bodyPr/>
        <a:lstStyle/>
        <a:p>
          <a:endParaRPr lang="en-US" sz="2000"/>
        </a:p>
      </dgm:t>
    </dgm:pt>
    <dgm:pt modelId="{E8653FD0-578A-40B3-806A-DA23B831FAA9}" type="sibTrans" cxnId="{6A20C1C8-DFBE-4370-97E1-03A47BBA86A9}">
      <dgm:prSet/>
      <dgm:spPr/>
      <dgm:t>
        <a:bodyPr/>
        <a:lstStyle/>
        <a:p>
          <a:endParaRPr lang="en-US" sz="2000"/>
        </a:p>
      </dgm:t>
    </dgm:pt>
    <dgm:pt modelId="{9AC7E974-F41D-4C22-B9E0-E835CBE00B9B}" type="pres">
      <dgm:prSet presAssocID="{4E2AC35A-0F15-4ED0-B407-CB5E7ED99EBA}" presName="root" presStyleCnt="0">
        <dgm:presLayoutVars>
          <dgm:dir/>
          <dgm:resizeHandles val="exact"/>
        </dgm:presLayoutVars>
      </dgm:prSet>
      <dgm:spPr/>
    </dgm:pt>
    <dgm:pt modelId="{56021C75-A415-49A2-96B2-DEC1F9D72551}" type="pres">
      <dgm:prSet presAssocID="{1A372A73-B1D0-4FE8-9754-4D3BFA36B03E}" presName="compNode" presStyleCnt="0"/>
      <dgm:spPr/>
    </dgm:pt>
    <dgm:pt modelId="{F2D584AF-2C6C-43F7-87EF-CFFEEFE70250}" type="pres">
      <dgm:prSet presAssocID="{1A372A73-B1D0-4FE8-9754-4D3BFA36B03E}" presName="bgRect" presStyleLbl="bgShp" presStyleIdx="0" presStyleCnt="6"/>
      <dgm:spPr/>
    </dgm:pt>
    <dgm:pt modelId="{1B818D0C-5FCE-4B5E-992E-C877E7AF33DE}" type="pres">
      <dgm:prSet presAssocID="{1A372A73-B1D0-4FE8-9754-4D3BFA36B03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C76ACE91-A413-4838-9552-364AE5A2559D}" type="pres">
      <dgm:prSet presAssocID="{1A372A73-B1D0-4FE8-9754-4D3BFA36B03E}" presName="spaceRect" presStyleCnt="0"/>
      <dgm:spPr/>
    </dgm:pt>
    <dgm:pt modelId="{4804C754-1E94-4E7E-8F9F-AB775FFBF9E1}" type="pres">
      <dgm:prSet presAssocID="{1A372A73-B1D0-4FE8-9754-4D3BFA36B03E}" presName="parTx" presStyleLbl="revTx" presStyleIdx="0" presStyleCnt="6">
        <dgm:presLayoutVars>
          <dgm:chMax val="0"/>
          <dgm:chPref val="0"/>
        </dgm:presLayoutVars>
      </dgm:prSet>
      <dgm:spPr/>
    </dgm:pt>
    <dgm:pt modelId="{653CA8A2-2438-4156-8719-6A610E614BA1}" type="pres">
      <dgm:prSet presAssocID="{CF39B861-957F-44CF-AEDE-6F949D2AA2A2}" presName="sibTrans" presStyleCnt="0"/>
      <dgm:spPr/>
    </dgm:pt>
    <dgm:pt modelId="{0728FE2D-0B4A-463B-8311-1F11B2ABB542}" type="pres">
      <dgm:prSet presAssocID="{CBC1A05C-DCB0-49B6-9C7E-94649625E9A6}" presName="compNode" presStyleCnt="0"/>
      <dgm:spPr/>
    </dgm:pt>
    <dgm:pt modelId="{DA73C59B-77D5-40D7-BB45-AFBE2F65AF70}" type="pres">
      <dgm:prSet presAssocID="{CBC1A05C-DCB0-49B6-9C7E-94649625E9A6}" presName="bgRect" presStyleLbl="bgShp" presStyleIdx="1" presStyleCnt="6"/>
      <dgm:spPr/>
    </dgm:pt>
    <dgm:pt modelId="{DC5F9386-4450-47D3-8875-BE8F18464311}" type="pres">
      <dgm:prSet presAssocID="{CBC1A05C-DCB0-49B6-9C7E-94649625E9A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2851044B-A9D6-4D20-B610-EC1569233BD3}" type="pres">
      <dgm:prSet presAssocID="{CBC1A05C-DCB0-49B6-9C7E-94649625E9A6}" presName="spaceRect" presStyleCnt="0"/>
      <dgm:spPr/>
    </dgm:pt>
    <dgm:pt modelId="{A4AFFAF2-E6F4-49D1-AB68-45A4D2854547}" type="pres">
      <dgm:prSet presAssocID="{CBC1A05C-DCB0-49B6-9C7E-94649625E9A6}" presName="parTx" presStyleLbl="revTx" presStyleIdx="1" presStyleCnt="6">
        <dgm:presLayoutVars>
          <dgm:chMax val="0"/>
          <dgm:chPref val="0"/>
        </dgm:presLayoutVars>
      </dgm:prSet>
      <dgm:spPr/>
    </dgm:pt>
    <dgm:pt modelId="{6EAA5DBD-7CA1-4024-9B56-55CF754B1022}" type="pres">
      <dgm:prSet presAssocID="{27768AE9-8A03-498F-98AE-1E812AF93C30}" presName="sibTrans" presStyleCnt="0"/>
      <dgm:spPr/>
    </dgm:pt>
    <dgm:pt modelId="{E5CF770D-753A-421D-8417-7C70A1E47949}" type="pres">
      <dgm:prSet presAssocID="{B10A08BE-F1F4-410E-94EB-62C27B3A79AD}" presName="compNode" presStyleCnt="0"/>
      <dgm:spPr/>
    </dgm:pt>
    <dgm:pt modelId="{1F95BDE0-799A-413A-ACAC-7076ECF7CF96}" type="pres">
      <dgm:prSet presAssocID="{B10A08BE-F1F4-410E-94EB-62C27B3A79AD}" presName="bgRect" presStyleLbl="bgShp" presStyleIdx="2" presStyleCnt="6"/>
      <dgm:spPr/>
    </dgm:pt>
    <dgm:pt modelId="{9A1D9137-01DE-4CAC-8916-32D966F96639}" type="pres">
      <dgm:prSet presAssocID="{B10A08BE-F1F4-410E-94EB-62C27B3A79A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82765775-3F20-4D12-9F4E-35F5D9A06209}" type="pres">
      <dgm:prSet presAssocID="{B10A08BE-F1F4-410E-94EB-62C27B3A79AD}" presName="spaceRect" presStyleCnt="0"/>
      <dgm:spPr/>
    </dgm:pt>
    <dgm:pt modelId="{1E68780A-EC0C-44EA-A2C7-F076C5BE5FBA}" type="pres">
      <dgm:prSet presAssocID="{B10A08BE-F1F4-410E-94EB-62C27B3A79AD}" presName="parTx" presStyleLbl="revTx" presStyleIdx="2" presStyleCnt="6">
        <dgm:presLayoutVars>
          <dgm:chMax val="0"/>
          <dgm:chPref val="0"/>
        </dgm:presLayoutVars>
      </dgm:prSet>
      <dgm:spPr/>
    </dgm:pt>
    <dgm:pt modelId="{BAF2828E-A1D8-4049-8FE0-5DB81D379A15}" type="pres">
      <dgm:prSet presAssocID="{49E5F124-4674-40FD-8817-FEEB2D35A74B}" presName="sibTrans" presStyleCnt="0"/>
      <dgm:spPr/>
    </dgm:pt>
    <dgm:pt modelId="{9CC69B17-7BB7-468A-86E7-54B01FD033C6}" type="pres">
      <dgm:prSet presAssocID="{0DF15A89-78C5-41AD-BD48-6BA0746306A3}" presName="compNode" presStyleCnt="0"/>
      <dgm:spPr/>
    </dgm:pt>
    <dgm:pt modelId="{747092C8-DCAC-43F9-8B8B-D5DFB51CD245}" type="pres">
      <dgm:prSet presAssocID="{0DF15A89-78C5-41AD-BD48-6BA0746306A3}" presName="bgRect" presStyleLbl="bgShp" presStyleIdx="3" presStyleCnt="6"/>
      <dgm:spPr/>
    </dgm:pt>
    <dgm:pt modelId="{BA6466B4-D154-4610-A302-9D6A259DE890}" type="pres">
      <dgm:prSet presAssocID="{0DF15A89-78C5-41AD-BD48-6BA0746306A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38D49E24-0CA8-4537-B554-1C2DEB719D73}" type="pres">
      <dgm:prSet presAssocID="{0DF15A89-78C5-41AD-BD48-6BA0746306A3}" presName="spaceRect" presStyleCnt="0"/>
      <dgm:spPr/>
    </dgm:pt>
    <dgm:pt modelId="{0C63CCBA-F344-4C5C-8C98-485CD8AD3D57}" type="pres">
      <dgm:prSet presAssocID="{0DF15A89-78C5-41AD-BD48-6BA0746306A3}" presName="parTx" presStyleLbl="revTx" presStyleIdx="3" presStyleCnt="6">
        <dgm:presLayoutVars>
          <dgm:chMax val="0"/>
          <dgm:chPref val="0"/>
        </dgm:presLayoutVars>
      </dgm:prSet>
      <dgm:spPr/>
    </dgm:pt>
    <dgm:pt modelId="{D3AAF080-E4F7-4B23-826F-EEDF24328BF3}" type="pres">
      <dgm:prSet presAssocID="{2A59E61F-EAD7-43EC-9B42-949BEF1B7E58}" presName="sibTrans" presStyleCnt="0"/>
      <dgm:spPr/>
    </dgm:pt>
    <dgm:pt modelId="{E1D623DC-1FBF-4020-9B4B-432C60864892}" type="pres">
      <dgm:prSet presAssocID="{A588D178-047A-4677-8EF9-3A6CE6F27293}" presName="compNode" presStyleCnt="0"/>
      <dgm:spPr/>
    </dgm:pt>
    <dgm:pt modelId="{E64D5AAE-E8B4-4D2B-A13C-4298F86B7096}" type="pres">
      <dgm:prSet presAssocID="{A588D178-047A-4677-8EF9-3A6CE6F27293}" presName="bgRect" presStyleLbl="bgShp" presStyleIdx="4" presStyleCnt="6"/>
      <dgm:spPr/>
    </dgm:pt>
    <dgm:pt modelId="{93694206-7C24-4367-8AC2-A3A691489DF6}" type="pres">
      <dgm:prSet presAssocID="{A588D178-047A-4677-8EF9-3A6CE6F2729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B00C9FA4-C751-4F4B-A0AB-B30C5BAB39FC}" type="pres">
      <dgm:prSet presAssocID="{A588D178-047A-4677-8EF9-3A6CE6F27293}" presName="spaceRect" presStyleCnt="0"/>
      <dgm:spPr/>
    </dgm:pt>
    <dgm:pt modelId="{5A50E1A0-15A7-4914-8658-8E617D30B045}" type="pres">
      <dgm:prSet presAssocID="{A588D178-047A-4677-8EF9-3A6CE6F27293}" presName="parTx" presStyleLbl="revTx" presStyleIdx="4" presStyleCnt="6">
        <dgm:presLayoutVars>
          <dgm:chMax val="0"/>
          <dgm:chPref val="0"/>
        </dgm:presLayoutVars>
      </dgm:prSet>
      <dgm:spPr/>
    </dgm:pt>
    <dgm:pt modelId="{96BFB93C-4030-456E-A1B9-E34FA9B391EE}" type="pres">
      <dgm:prSet presAssocID="{7FA6D64E-95D4-4AD3-AC05-930639F7998D}" presName="sibTrans" presStyleCnt="0"/>
      <dgm:spPr/>
    </dgm:pt>
    <dgm:pt modelId="{8955770E-E70E-49EC-88F5-DA18BB34DBD9}" type="pres">
      <dgm:prSet presAssocID="{9748D628-A398-429C-9566-D05A15A25ACD}" presName="compNode" presStyleCnt="0"/>
      <dgm:spPr/>
    </dgm:pt>
    <dgm:pt modelId="{C6ABE851-864F-4133-B0E1-72411E22FA06}" type="pres">
      <dgm:prSet presAssocID="{9748D628-A398-429C-9566-D05A15A25ACD}" presName="bgRect" presStyleLbl="bgShp" presStyleIdx="5" presStyleCnt="6"/>
      <dgm:spPr/>
    </dgm:pt>
    <dgm:pt modelId="{9F93921E-051C-407D-9263-B50FD803F4C7}" type="pres">
      <dgm:prSet presAssocID="{9748D628-A398-429C-9566-D05A15A25AC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inimize"/>
        </a:ext>
      </dgm:extLst>
    </dgm:pt>
    <dgm:pt modelId="{5AF3DB06-9C9F-4100-8ACC-88923968B9DE}" type="pres">
      <dgm:prSet presAssocID="{9748D628-A398-429C-9566-D05A15A25ACD}" presName="spaceRect" presStyleCnt="0"/>
      <dgm:spPr/>
    </dgm:pt>
    <dgm:pt modelId="{49AAEEB5-09BD-4A4A-8D0F-DC034140BCE6}" type="pres">
      <dgm:prSet presAssocID="{9748D628-A398-429C-9566-D05A15A25ACD}" presName="parTx" presStyleLbl="revTx" presStyleIdx="5" presStyleCnt="6">
        <dgm:presLayoutVars>
          <dgm:chMax val="0"/>
          <dgm:chPref val="0"/>
        </dgm:presLayoutVars>
      </dgm:prSet>
      <dgm:spPr/>
    </dgm:pt>
  </dgm:ptLst>
  <dgm:cxnLst>
    <dgm:cxn modelId="{97812B12-71C5-4941-8C0F-BF5CEA26A1D5}" srcId="{4E2AC35A-0F15-4ED0-B407-CB5E7ED99EBA}" destId="{0DF15A89-78C5-41AD-BD48-6BA0746306A3}" srcOrd="3" destOrd="0" parTransId="{5F909BC3-56A9-440C-A0EF-11586F44D8FC}" sibTransId="{2A59E61F-EAD7-43EC-9B42-949BEF1B7E58}"/>
    <dgm:cxn modelId="{C7027F18-24C4-43CA-8233-7FDDE67AAA40}" type="presOf" srcId="{1A372A73-B1D0-4FE8-9754-4D3BFA36B03E}" destId="{4804C754-1E94-4E7E-8F9F-AB775FFBF9E1}" srcOrd="0" destOrd="0" presId="urn:microsoft.com/office/officeart/2018/2/layout/IconVerticalSolidList"/>
    <dgm:cxn modelId="{03C16C25-848C-48FF-B6DF-EBFAC7EC4D5A}" srcId="{4E2AC35A-0F15-4ED0-B407-CB5E7ED99EBA}" destId="{A588D178-047A-4677-8EF9-3A6CE6F27293}" srcOrd="4" destOrd="0" parTransId="{51DD1EF5-FA6D-41F0-A4DD-9908BB0DD080}" sibTransId="{7FA6D64E-95D4-4AD3-AC05-930639F7998D}"/>
    <dgm:cxn modelId="{F9F1602A-C67E-4C59-A050-C449992704B8}" type="presOf" srcId="{A588D178-047A-4677-8EF9-3A6CE6F27293}" destId="{5A50E1A0-15A7-4914-8658-8E617D30B045}" srcOrd="0" destOrd="0" presId="urn:microsoft.com/office/officeart/2018/2/layout/IconVerticalSolidList"/>
    <dgm:cxn modelId="{2DDAE833-8B15-4780-B237-140173589197}" srcId="{4E2AC35A-0F15-4ED0-B407-CB5E7ED99EBA}" destId="{1A372A73-B1D0-4FE8-9754-4D3BFA36B03E}" srcOrd="0" destOrd="0" parTransId="{22EC5311-E730-4572-BEC6-1A28A1CD44B3}" sibTransId="{CF39B861-957F-44CF-AEDE-6F949D2AA2A2}"/>
    <dgm:cxn modelId="{3C1F5A3F-1344-4C34-8186-7C0AACB45E36}" type="presOf" srcId="{9748D628-A398-429C-9566-D05A15A25ACD}" destId="{49AAEEB5-09BD-4A4A-8D0F-DC034140BCE6}" srcOrd="0" destOrd="0" presId="urn:microsoft.com/office/officeart/2018/2/layout/IconVerticalSolidList"/>
    <dgm:cxn modelId="{E8EE755D-1B0E-4086-A5F1-21F295B1DE5E}" type="presOf" srcId="{4E2AC35A-0F15-4ED0-B407-CB5E7ED99EBA}" destId="{9AC7E974-F41D-4C22-B9E0-E835CBE00B9B}" srcOrd="0" destOrd="0" presId="urn:microsoft.com/office/officeart/2018/2/layout/IconVerticalSolidList"/>
    <dgm:cxn modelId="{5D9CE169-251C-4038-BD7E-0D5DCE55E839}" srcId="{4E2AC35A-0F15-4ED0-B407-CB5E7ED99EBA}" destId="{B10A08BE-F1F4-410E-94EB-62C27B3A79AD}" srcOrd="2" destOrd="0" parTransId="{64DAC35B-053F-4AD6-B7BE-9E8369E74937}" sibTransId="{49E5F124-4674-40FD-8817-FEEB2D35A74B}"/>
    <dgm:cxn modelId="{C6CD8F79-CC51-4FC0-A3C2-18E8AA52230E}" type="presOf" srcId="{B10A08BE-F1F4-410E-94EB-62C27B3A79AD}" destId="{1E68780A-EC0C-44EA-A2C7-F076C5BE5FBA}" srcOrd="0" destOrd="0" presId="urn:microsoft.com/office/officeart/2018/2/layout/IconVerticalSolidList"/>
    <dgm:cxn modelId="{7A42218F-DA62-40FF-B0A0-33F0AE1B3A90}" type="presOf" srcId="{0DF15A89-78C5-41AD-BD48-6BA0746306A3}" destId="{0C63CCBA-F344-4C5C-8C98-485CD8AD3D57}" srcOrd="0" destOrd="0" presId="urn:microsoft.com/office/officeart/2018/2/layout/IconVerticalSolidList"/>
    <dgm:cxn modelId="{4F195C9D-9540-4542-90A6-BFDF02E957CA}" srcId="{4E2AC35A-0F15-4ED0-B407-CB5E7ED99EBA}" destId="{CBC1A05C-DCB0-49B6-9C7E-94649625E9A6}" srcOrd="1" destOrd="0" parTransId="{9AF1987F-342F-40CA-A13A-2FA750AAE844}" sibTransId="{27768AE9-8A03-498F-98AE-1E812AF93C30}"/>
    <dgm:cxn modelId="{6A20C1C8-DFBE-4370-97E1-03A47BBA86A9}" srcId="{4E2AC35A-0F15-4ED0-B407-CB5E7ED99EBA}" destId="{9748D628-A398-429C-9566-D05A15A25ACD}" srcOrd="5" destOrd="0" parTransId="{57A55A39-BF58-44FD-BC3F-ABEB3FCE8624}" sibTransId="{E8653FD0-578A-40B3-806A-DA23B831FAA9}"/>
    <dgm:cxn modelId="{E7DD5BE8-6146-436C-827F-C61F7A9B0138}" type="presOf" srcId="{CBC1A05C-DCB0-49B6-9C7E-94649625E9A6}" destId="{A4AFFAF2-E6F4-49D1-AB68-45A4D2854547}" srcOrd="0" destOrd="0" presId="urn:microsoft.com/office/officeart/2018/2/layout/IconVerticalSolidList"/>
    <dgm:cxn modelId="{537B76AD-6AED-4E04-A7D4-9CF45B368974}" type="presParOf" srcId="{9AC7E974-F41D-4C22-B9E0-E835CBE00B9B}" destId="{56021C75-A415-49A2-96B2-DEC1F9D72551}" srcOrd="0" destOrd="0" presId="urn:microsoft.com/office/officeart/2018/2/layout/IconVerticalSolidList"/>
    <dgm:cxn modelId="{49346462-ABC2-4376-84E3-407C2CB21D7A}" type="presParOf" srcId="{56021C75-A415-49A2-96B2-DEC1F9D72551}" destId="{F2D584AF-2C6C-43F7-87EF-CFFEEFE70250}" srcOrd="0" destOrd="0" presId="urn:microsoft.com/office/officeart/2018/2/layout/IconVerticalSolidList"/>
    <dgm:cxn modelId="{B4F1B2B8-C063-4EB8-88AC-B8D3829620E2}" type="presParOf" srcId="{56021C75-A415-49A2-96B2-DEC1F9D72551}" destId="{1B818D0C-5FCE-4B5E-992E-C877E7AF33DE}" srcOrd="1" destOrd="0" presId="urn:microsoft.com/office/officeart/2018/2/layout/IconVerticalSolidList"/>
    <dgm:cxn modelId="{6A0AC291-2D70-4EE2-9E08-BACB72F10B2D}" type="presParOf" srcId="{56021C75-A415-49A2-96B2-DEC1F9D72551}" destId="{C76ACE91-A413-4838-9552-364AE5A2559D}" srcOrd="2" destOrd="0" presId="urn:microsoft.com/office/officeart/2018/2/layout/IconVerticalSolidList"/>
    <dgm:cxn modelId="{75465B4F-4D34-4F04-9CE4-24C714B54677}" type="presParOf" srcId="{56021C75-A415-49A2-96B2-DEC1F9D72551}" destId="{4804C754-1E94-4E7E-8F9F-AB775FFBF9E1}" srcOrd="3" destOrd="0" presId="urn:microsoft.com/office/officeart/2018/2/layout/IconVerticalSolidList"/>
    <dgm:cxn modelId="{D73907B6-5CC2-4306-96DE-63BFD7C31EAB}" type="presParOf" srcId="{9AC7E974-F41D-4C22-B9E0-E835CBE00B9B}" destId="{653CA8A2-2438-4156-8719-6A610E614BA1}" srcOrd="1" destOrd="0" presId="urn:microsoft.com/office/officeart/2018/2/layout/IconVerticalSolidList"/>
    <dgm:cxn modelId="{147B86F4-65ED-42AA-A2DC-6A8C08CBB16C}" type="presParOf" srcId="{9AC7E974-F41D-4C22-B9E0-E835CBE00B9B}" destId="{0728FE2D-0B4A-463B-8311-1F11B2ABB542}" srcOrd="2" destOrd="0" presId="urn:microsoft.com/office/officeart/2018/2/layout/IconVerticalSolidList"/>
    <dgm:cxn modelId="{0D3842FE-23A8-4F2F-8C27-BFCB327A9B69}" type="presParOf" srcId="{0728FE2D-0B4A-463B-8311-1F11B2ABB542}" destId="{DA73C59B-77D5-40D7-BB45-AFBE2F65AF70}" srcOrd="0" destOrd="0" presId="urn:microsoft.com/office/officeart/2018/2/layout/IconVerticalSolidList"/>
    <dgm:cxn modelId="{817723CA-BFB2-42D6-84F5-1BE3A4CB29AD}" type="presParOf" srcId="{0728FE2D-0B4A-463B-8311-1F11B2ABB542}" destId="{DC5F9386-4450-47D3-8875-BE8F18464311}" srcOrd="1" destOrd="0" presId="urn:microsoft.com/office/officeart/2018/2/layout/IconVerticalSolidList"/>
    <dgm:cxn modelId="{FCDA88D8-D4F6-4368-BFF4-7E3D994BC1E2}" type="presParOf" srcId="{0728FE2D-0B4A-463B-8311-1F11B2ABB542}" destId="{2851044B-A9D6-4D20-B610-EC1569233BD3}" srcOrd="2" destOrd="0" presId="urn:microsoft.com/office/officeart/2018/2/layout/IconVerticalSolidList"/>
    <dgm:cxn modelId="{32CF1AF4-17A0-499F-A54C-D3895ED58250}" type="presParOf" srcId="{0728FE2D-0B4A-463B-8311-1F11B2ABB542}" destId="{A4AFFAF2-E6F4-49D1-AB68-45A4D2854547}" srcOrd="3" destOrd="0" presId="urn:microsoft.com/office/officeart/2018/2/layout/IconVerticalSolidList"/>
    <dgm:cxn modelId="{EB8E8AC8-A65B-428F-B8C3-22E6DFC11AAD}" type="presParOf" srcId="{9AC7E974-F41D-4C22-B9E0-E835CBE00B9B}" destId="{6EAA5DBD-7CA1-4024-9B56-55CF754B1022}" srcOrd="3" destOrd="0" presId="urn:microsoft.com/office/officeart/2018/2/layout/IconVerticalSolidList"/>
    <dgm:cxn modelId="{F6E85D43-8FFC-46C7-A563-E45DA7AEF7B1}" type="presParOf" srcId="{9AC7E974-F41D-4C22-B9E0-E835CBE00B9B}" destId="{E5CF770D-753A-421D-8417-7C70A1E47949}" srcOrd="4" destOrd="0" presId="urn:microsoft.com/office/officeart/2018/2/layout/IconVerticalSolidList"/>
    <dgm:cxn modelId="{CDF2695B-85DC-4961-AE34-668F277C498B}" type="presParOf" srcId="{E5CF770D-753A-421D-8417-7C70A1E47949}" destId="{1F95BDE0-799A-413A-ACAC-7076ECF7CF96}" srcOrd="0" destOrd="0" presId="urn:microsoft.com/office/officeart/2018/2/layout/IconVerticalSolidList"/>
    <dgm:cxn modelId="{EF408559-F19C-4F4B-9F1A-3EC3FCC28F66}" type="presParOf" srcId="{E5CF770D-753A-421D-8417-7C70A1E47949}" destId="{9A1D9137-01DE-4CAC-8916-32D966F96639}" srcOrd="1" destOrd="0" presId="urn:microsoft.com/office/officeart/2018/2/layout/IconVerticalSolidList"/>
    <dgm:cxn modelId="{6DDD5843-CFFB-4042-8E65-C231AD6ADAE4}" type="presParOf" srcId="{E5CF770D-753A-421D-8417-7C70A1E47949}" destId="{82765775-3F20-4D12-9F4E-35F5D9A06209}" srcOrd="2" destOrd="0" presId="urn:microsoft.com/office/officeart/2018/2/layout/IconVerticalSolidList"/>
    <dgm:cxn modelId="{CEBE7322-B645-4298-AE67-20018A77DB71}" type="presParOf" srcId="{E5CF770D-753A-421D-8417-7C70A1E47949}" destId="{1E68780A-EC0C-44EA-A2C7-F076C5BE5FBA}" srcOrd="3" destOrd="0" presId="urn:microsoft.com/office/officeart/2018/2/layout/IconVerticalSolidList"/>
    <dgm:cxn modelId="{755AC7FE-7459-4A38-A22E-802B1FF3E7F5}" type="presParOf" srcId="{9AC7E974-F41D-4C22-B9E0-E835CBE00B9B}" destId="{BAF2828E-A1D8-4049-8FE0-5DB81D379A15}" srcOrd="5" destOrd="0" presId="urn:microsoft.com/office/officeart/2018/2/layout/IconVerticalSolidList"/>
    <dgm:cxn modelId="{91E5DCC4-FEDE-41E5-9DC9-D355141746A6}" type="presParOf" srcId="{9AC7E974-F41D-4C22-B9E0-E835CBE00B9B}" destId="{9CC69B17-7BB7-468A-86E7-54B01FD033C6}" srcOrd="6" destOrd="0" presId="urn:microsoft.com/office/officeart/2018/2/layout/IconVerticalSolidList"/>
    <dgm:cxn modelId="{4C12F2CB-F48A-482E-976B-880D9C9FDE70}" type="presParOf" srcId="{9CC69B17-7BB7-468A-86E7-54B01FD033C6}" destId="{747092C8-DCAC-43F9-8B8B-D5DFB51CD245}" srcOrd="0" destOrd="0" presId="urn:microsoft.com/office/officeart/2018/2/layout/IconVerticalSolidList"/>
    <dgm:cxn modelId="{AF122929-2C21-4904-B778-8CF99E199C7E}" type="presParOf" srcId="{9CC69B17-7BB7-468A-86E7-54B01FD033C6}" destId="{BA6466B4-D154-4610-A302-9D6A259DE890}" srcOrd="1" destOrd="0" presId="urn:microsoft.com/office/officeart/2018/2/layout/IconVerticalSolidList"/>
    <dgm:cxn modelId="{D10217A9-945F-479A-95AE-69B4D743C552}" type="presParOf" srcId="{9CC69B17-7BB7-468A-86E7-54B01FD033C6}" destId="{38D49E24-0CA8-4537-B554-1C2DEB719D73}" srcOrd="2" destOrd="0" presId="urn:microsoft.com/office/officeart/2018/2/layout/IconVerticalSolidList"/>
    <dgm:cxn modelId="{E390F51B-AFDB-427B-9806-592CD84408A9}" type="presParOf" srcId="{9CC69B17-7BB7-468A-86E7-54B01FD033C6}" destId="{0C63CCBA-F344-4C5C-8C98-485CD8AD3D57}" srcOrd="3" destOrd="0" presId="urn:microsoft.com/office/officeart/2018/2/layout/IconVerticalSolidList"/>
    <dgm:cxn modelId="{574236CC-3EFC-483D-AA54-025FAF643B7A}" type="presParOf" srcId="{9AC7E974-F41D-4C22-B9E0-E835CBE00B9B}" destId="{D3AAF080-E4F7-4B23-826F-EEDF24328BF3}" srcOrd="7" destOrd="0" presId="urn:microsoft.com/office/officeart/2018/2/layout/IconVerticalSolidList"/>
    <dgm:cxn modelId="{93084131-03A2-4000-8B1B-CD4052715DB5}" type="presParOf" srcId="{9AC7E974-F41D-4C22-B9E0-E835CBE00B9B}" destId="{E1D623DC-1FBF-4020-9B4B-432C60864892}" srcOrd="8" destOrd="0" presId="urn:microsoft.com/office/officeart/2018/2/layout/IconVerticalSolidList"/>
    <dgm:cxn modelId="{79FDB8AC-22B1-45F5-B14C-30018740402A}" type="presParOf" srcId="{E1D623DC-1FBF-4020-9B4B-432C60864892}" destId="{E64D5AAE-E8B4-4D2B-A13C-4298F86B7096}" srcOrd="0" destOrd="0" presId="urn:microsoft.com/office/officeart/2018/2/layout/IconVerticalSolidList"/>
    <dgm:cxn modelId="{6272EF63-9964-4C35-8EB1-97A289684FB8}" type="presParOf" srcId="{E1D623DC-1FBF-4020-9B4B-432C60864892}" destId="{93694206-7C24-4367-8AC2-A3A691489DF6}" srcOrd="1" destOrd="0" presId="urn:microsoft.com/office/officeart/2018/2/layout/IconVerticalSolidList"/>
    <dgm:cxn modelId="{B00D1117-92E9-43E2-AC21-FE596C6B73C5}" type="presParOf" srcId="{E1D623DC-1FBF-4020-9B4B-432C60864892}" destId="{B00C9FA4-C751-4F4B-A0AB-B30C5BAB39FC}" srcOrd="2" destOrd="0" presId="urn:microsoft.com/office/officeart/2018/2/layout/IconVerticalSolidList"/>
    <dgm:cxn modelId="{0A88B832-4FBC-4AAF-8342-166E4B139455}" type="presParOf" srcId="{E1D623DC-1FBF-4020-9B4B-432C60864892}" destId="{5A50E1A0-15A7-4914-8658-8E617D30B045}" srcOrd="3" destOrd="0" presId="urn:microsoft.com/office/officeart/2018/2/layout/IconVerticalSolidList"/>
    <dgm:cxn modelId="{4246D41E-184A-4384-B541-F12DDAB4A6D7}" type="presParOf" srcId="{9AC7E974-F41D-4C22-B9E0-E835CBE00B9B}" destId="{96BFB93C-4030-456E-A1B9-E34FA9B391EE}" srcOrd="9" destOrd="0" presId="urn:microsoft.com/office/officeart/2018/2/layout/IconVerticalSolidList"/>
    <dgm:cxn modelId="{5339C8DE-E1DB-48C0-9355-669B1D73CA50}" type="presParOf" srcId="{9AC7E974-F41D-4C22-B9E0-E835CBE00B9B}" destId="{8955770E-E70E-49EC-88F5-DA18BB34DBD9}" srcOrd="10" destOrd="0" presId="urn:microsoft.com/office/officeart/2018/2/layout/IconVerticalSolidList"/>
    <dgm:cxn modelId="{4ED354F2-88D1-4046-9341-83512556F42F}" type="presParOf" srcId="{8955770E-E70E-49EC-88F5-DA18BB34DBD9}" destId="{C6ABE851-864F-4133-B0E1-72411E22FA06}" srcOrd="0" destOrd="0" presId="urn:microsoft.com/office/officeart/2018/2/layout/IconVerticalSolidList"/>
    <dgm:cxn modelId="{B118475A-A5F3-4C0E-95C2-D77B1EA2608B}" type="presParOf" srcId="{8955770E-E70E-49EC-88F5-DA18BB34DBD9}" destId="{9F93921E-051C-407D-9263-B50FD803F4C7}" srcOrd="1" destOrd="0" presId="urn:microsoft.com/office/officeart/2018/2/layout/IconVerticalSolidList"/>
    <dgm:cxn modelId="{7B93468C-1034-44F1-81A4-92177F462D41}" type="presParOf" srcId="{8955770E-E70E-49EC-88F5-DA18BB34DBD9}" destId="{5AF3DB06-9C9F-4100-8ACC-88923968B9DE}" srcOrd="2" destOrd="0" presId="urn:microsoft.com/office/officeart/2018/2/layout/IconVerticalSolidList"/>
    <dgm:cxn modelId="{4AEC8B58-0066-4F4A-A4B0-8596ACF2D167}" type="presParOf" srcId="{8955770E-E70E-49EC-88F5-DA18BB34DBD9}" destId="{49AAEEB5-09BD-4A4A-8D0F-DC034140BCE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33B777-6A6F-49ED-BB57-718AA340334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1C802DF-564B-4A06-BBB5-E3EC1A1BA2D3}">
      <dgm:prSet custT="1"/>
      <dgm:spPr/>
      <dgm:t>
        <a:bodyPr/>
        <a:lstStyle/>
        <a:p>
          <a:pPr>
            <a:lnSpc>
              <a:spcPct val="100000"/>
            </a:lnSpc>
          </a:pPr>
          <a:r>
            <a:rPr lang="en-US" sz="1800" dirty="0"/>
            <a:t>Establish Strategic Performance function coordinated by the CFO (Lean Six Sigma, planning, dashboards, policy locks).</a:t>
          </a:r>
        </a:p>
      </dgm:t>
    </dgm:pt>
    <dgm:pt modelId="{FBE97D19-98C8-41FF-80CC-E3B5968635DC}" type="parTrans" cxnId="{3E1D556C-36BD-4761-929B-3CDE11783FD0}">
      <dgm:prSet/>
      <dgm:spPr/>
      <dgm:t>
        <a:bodyPr/>
        <a:lstStyle/>
        <a:p>
          <a:endParaRPr lang="en-US" sz="1800"/>
        </a:p>
      </dgm:t>
    </dgm:pt>
    <dgm:pt modelId="{9C8B2315-BB4F-474D-B13D-324CF9BAAB2C}" type="sibTrans" cxnId="{3E1D556C-36BD-4761-929B-3CDE11783FD0}">
      <dgm:prSet/>
      <dgm:spPr/>
      <dgm:t>
        <a:bodyPr/>
        <a:lstStyle/>
        <a:p>
          <a:pPr>
            <a:lnSpc>
              <a:spcPct val="100000"/>
            </a:lnSpc>
          </a:pPr>
          <a:endParaRPr lang="en-US" sz="1800"/>
        </a:p>
      </dgm:t>
    </dgm:pt>
    <dgm:pt modelId="{25405420-E6E0-421F-9C9E-BAD23A3CC1A1}">
      <dgm:prSet custT="1"/>
      <dgm:spPr/>
      <dgm:t>
        <a:bodyPr/>
        <a:lstStyle/>
        <a:p>
          <a:pPr>
            <a:lnSpc>
              <a:spcPct val="100000"/>
            </a:lnSpc>
          </a:pPr>
          <a:r>
            <a:rPr lang="en-US" sz="1800"/>
            <a:t>Grants Administrator centralized within CFO; phase in analyst capacity.</a:t>
          </a:r>
        </a:p>
      </dgm:t>
    </dgm:pt>
    <dgm:pt modelId="{0977D656-A235-469D-8DBF-7AA35E864EC9}" type="parTrans" cxnId="{6B39A70E-0BB8-4264-A62F-95DC5AD594DC}">
      <dgm:prSet/>
      <dgm:spPr/>
      <dgm:t>
        <a:bodyPr/>
        <a:lstStyle/>
        <a:p>
          <a:endParaRPr lang="en-US" sz="1800"/>
        </a:p>
      </dgm:t>
    </dgm:pt>
    <dgm:pt modelId="{88B2E790-351F-4AA1-A48C-42D26B3D91D1}" type="sibTrans" cxnId="{6B39A70E-0BB8-4264-A62F-95DC5AD594DC}">
      <dgm:prSet/>
      <dgm:spPr/>
      <dgm:t>
        <a:bodyPr/>
        <a:lstStyle/>
        <a:p>
          <a:pPr>
            <a:lnSpc>
              <a:spcPct val="100000"/>
            </a:lnSpc>
          </a:pPr>
          <a:endParaRPr lang="en-US" sz="1800"/>
        </a:p>
      </dgm:t>
    </dgm:pt>
    <dgm:pt modelId="{76A13009-F3D6-4C7A-A58A-61D39B0A0359}">
      <dgm:prSet custT="1"/>
      <dgm:spPr/>
      <dgm:t>
        <a:bodyPr/>
        <a:lstStyle/>
        <a:p>
          <a:pPr>
            <a:lnSpc>
              <a:spcPct val="100000"/>
            </a:lnSpc>
          </a:pPr>
          <a:r>
            <a:rPr lang="en-US" sz="1800"/>
            <a:t>Department head bootcamps (strategy + change management).</a:t>
          </a:r>
        </a:p>
      </dgm:t>
    </dgm:pt>
    <dgm:pt modelId="{4662B3A0-D094-4892-9A59-07D147AE4E26}" type="parTrans" cxnId="{499AF973-0734-4B04-A6A8-F3F4C262F2F9}">
      <dgm:prSet/>
      <dgm:spPr/>
      <dgm:t>
        <a:bodyPr/>
        <a:lstStyle/>
        <a:p>
          <a:endParaRPr lang="en-US" sz="1800"/>
        </a:p>
      </dgm:t>
    </dgm:pt>
    <dgm:pt modelId="{5E6E440F-3603-428F-A601-B4826DDA2225}" type="sibTrans" cxnId="{499AF973-0734-4B04-A6A8-F3F4C262F2F9}">
      <dgm:prSet/>
      <dgm:spPr/>
      <dgm:t>
        <a:bodyPr/>
        <a:lstStyle/>
        <a:p>
          <a:pPr>
            <a:lnSpc>
              <a:spcPct val="100000"/>
            </a:lnSpc>
          </a:pPr>
          <a:endParaRPr lang="en-US" sz="1800"/>
        </a:p>
      </dgm:t>
    </dgm:pt>
    <dgm:pt modelId="{221476E8-FCF3-47F0-9B8F-4FC764BC4E95}">
      <dgm:prSet custT="1"/>
      <dgm:spPr/>
      <dgm:t>
        <a:bodyPr/>
        <a:lstStyle/>
        <a:p>
          <a:pPr>
            <a:lnSpc>
              <a:spcPct val="100000"/>
            </a:lnSpc>
          </a:pPr>
          <a:r>
            <a:rPr lang="en-US" sz="1800"/>
            <a:t>Annual Efficiency Reviews and public dashboards; Cost Containment Reserve for reinvestment.</a:t>
          </a:r>
        </a:p>
      </dgm:t>
    </dgm:pt>
    <dgm:pt modelId="{3D3D2C81-C4CB-49FE-9F1C-CF80D9C09664}" type="parTrans" cxnId="{B1AAC91E-1AD0-4E0D-AA0E-95BBBF174F82}">
      <dgm:prSet/>
      <dgm:spPr/>
      <dgm:t>
        <a:bodyPr/>
        <a:lstStyle/>
        <a:p>
          <a:endParaRPr lang="en-US" sz="1800"/>
        </a:p>
      </dgm:t>
    </dgm:pt>
    <dgm:pt modelId="{E1E655C8-BDF9-4010-A904-59A88AD68FED}" type="sibTrans" cxnId="{B1AAC91E-1AD0-4E0D-AA0E-95BBBF174F82}">
      <dgm:prSet/>
      <dgm:spPr/>
      <dgm:t>
        <a:bodyPr/>
        <a:lstStyle/>
        <a:p>
          <a:pPr>
            <a:lnSpc>
              <a:spcPct val="100000"/>
            </a:lnSpc>
          </a:pPr>
          <a:endParaRPr lang="en-US" sz="1800"/>
        </a:p>
      </dgm:t>
    </dgm:pt>
    <dgm:pt modelId="{6F1328FC-F280-4DDA-898A-7838A6B19EF9}">
      <dgm:prSet custT="1"/>
      <dgm:spPr/>
      <dgm:t>
        <a:bodyPr/>
        <a:lstStyle/>
        <a:p>
          <a:pPr>
            <a:lnSpc>
              <a:spcPct val="100000"/>
            </a:lnSpc>
          </a:pPr>
          <a:r>
            <a:rPr lang="en-US" sz="1800"/>
            <a:t>Embed change management practices to ensure adoption and sustainment of efficiency reforms.</a:t>
          </a:r>
        </a:p>
      </dgm:t>
    </dgm:pt>
    <dgm:pt modelId="{C8136504-A4C0-4543-BD2C-AB1A00E6AA7F}" type="parTrans" cxnId="{9ADBA87B-973E-440C-BBEF-E3D6EC520A7A}">
      <dgm:prSet/>
      <dgm:spPr/>
      <dgm:t>
        <a:bodyPr/>
        <a:lstStyle/>
        <a:p>
          <a:endParaRPr lang="en-US" sz="1800"/>
        </a:p>
      </dgm:t>
    </dgm:pt>
    <dgm:pt modelId="{166B4A96-38B9-4F8E-9F34-70335C63EAD2}" type="sibTrans" cxnId="{9ADBA87B-973E-440C-BBEF-E3D6EC520A7A}">
      <dgm:prSet/>
      <dgm:spPr/>
      <dgm:t>
        <a:bodyPr/>
        <a:lstStyle/>
        <a:p>
          <a:endParaRPr lang="en-US" sz="1800"/>
        </a:p>
      </dgm:t>
    </dgm:pt>
    <dgm:pt modelId="{7EEC35CA-DC11-4D8C-9E85-C66654225275}" type="pres">
      <dgm:prSet presAssocID="{E233B777-6A6F-49ED-BB57-718AA340334D}" presName="root" presStyleCnt="0">
        <dgm:presLayoutVars>
          <dgm:dir/>
          <dgm:resizeHandles val="exact"/>
        </dgm:presLayoutVars>
      </dgm:prSet>
      <dgm:spPr/>
    </dgm:pt>
    <dgm:pt modelId="{30EDA0CE-AF64-4681-805C-870D17D21B62}" type="pres">
      <dgm:prSet presAssocID="{E233B777-6A6F-49ED-BB57-718AA340334D}" presName="container" presStyleCnt="0">
        <dgm:presLayoutVars>
          <dgm:dir/>
          <dgm:resizeHandles val="exact"/>
        </dgm:presLayoutVars>
      </dgm:prSet>
      <dgm:spPr/>
    </dgm:pt>
    <dgm:pt modelId="{C025EEED-FA96-44BF-B3D9-83C8BE9A0B60}" type="pres">
      <dgm:prSet presAssocID="{D1C802DF-564B-4A06-BBB5-E3EC1A1BA2D3}" presName="compNode" presStyleCnt="0"/>
      <dgm:spPr/>
    </dgm:pt>
    <dgm:pt modelId="{21C86061-0EF5-4189-A258-EC30B7C1BBAC}" type="pres">
      <dgm:prSet presAssocID="{D1C802DF-564B-4A06-BBB5-E3EC1A1BA2D3}" presName="iconBgRect" presStyleLbl="bgShp" presStyleIdx="0" presStyleCnt="5"/>
      <dgm:spPr/>
    </dgm:pt>
    <dgm:pt modelId="{B57FD693-2B04-42EF-B8E0-E2244FBCDF20}" type="pres">
      <dgm:prSet presAssocID="{D1C802DF-564B-4A06-BBB5-E3EC1A1BA2D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A113E4DE-5FA6-4B2E-9E54-491D85A36F4D}" type="pres">
      <dgm:prSet presAssocID="{D1C802DF-564B-4A06-BBB5-E3EC1A1BA2D3}" presName="spaceRect" presStyleCnt="0"/>
      <dgm:spPr/>
    </dgm:pt>
    <dgm:pt modelId="{35BDE296-B53D-48D8-8F4B-FE8C2B971028}" type="pres">
      <dgm:prSet presAssocID="{D1C802DF-564B-4A06-BBB5-E3EC1A1BA2D3}" presName="textRect" presStyleLbl="revTx" presStyleIdx="0" presStyleCnt="5">
        <dgm:presLayoutVars>
          <dgm:chMax val="1"/>
          <dgm:chPref val="1"/>
        </dgm:presLayoutVars>
      </dgm:prSet>
      <dgm:spPr/>
    </dgm:pt>
    <dgm:pt modelId="{D24EE981-6712-4F2A-AD23-1A119DC96C2E}" type="pres">
      <dgm:prSet presAssocID="{9C8B2315-BB4F-474D-B13D-324CF9BAAB2C}" presName="sibTrans" presStyleLbl="sibTrans2D1" presStyleIdx="0" presStyleCnt="0"/>
      <dgm:spPr/>
    </dgm:pt>
    <dgm:pt modelId="{101EE711-D72F-46F1-AD32-A219025687E4}" type="pres">
      <dgm:prSet presAssocID="{25405420-E6E0-421F-9C9E-BAD23A3CC1A1}" presName="compNode" presStyleCnt="0"/>
      <dgm:spPr/>
    </dgm:pt>
    <dgm:pt modelId="{C84C817A-CB42-4094-9546-B3791DC96EFB}" type="pres">
      <dgm:prSet presAssocID="{25405420-E6E0-421F-9C9E-BAD23A3CC1A1}" presName="iconBgRect" presStyleLbl="bgShp" presStyleIdx="1" presStyleCnt="5"/>
      <dgm:spPr/>
    </dgm:pt>
    <dgm:pt modelId="{8926DF00-5456-4413-9E64-1ABC283CC3DB}" type="pres">
      <dgm:prSet presAssocID="{25405420-E6E0-421F-9C9E-BAD23A3CC1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ptain"/>
        </a:ext>
      </dgm:extLst>
    </dgm:pt>
    <dgm:pt modelId="{ADD83C10-DAB2-45B9-A33B-6466DB27AC01}" type="pres">
      <dgm:prSet presAssocID="{25405420-E6E0-421F-9C9E-BAD23A3CC1A1}" presName="spaceRect" presStyleCnt="0"/>
      <dgm:spPr/>
    </dgm:pt>
    <dgm:pt modelId="{DFD4A336-F282-42CD-9FFC-FCB98227F665}" type="pres">
      <dgm:prSet presAssocID="{25405420-E6E0-421F-9C9E-BAD23A3CC1A1}" presName="textRect" presStyleLbl="revTx" presStyleIdx="1" presStyleCnt="5">
        <dgm:presLayoutVars>
          <dgm:chMax val="1"/>
          <dgm:chPref val="1"/>
        </dgm:presLayoutVars>
      </dgm:prSet>
      <dgm:spPr/>
    </dgm:pt>
    <dgm:pt modelId="{3A801148-DA4D-42A2-8412-76E7E19BE051}" type="pres">
      <dgm:prSet presAssocID="{88B2E790-351F-4AA1-A48C-42D26B3D91D1}" presName="sibTrans" presStyleLbl="sibTrans2D1" presStyleIdx="0" presStyleCnt="0"/>
      <dgm:spPr/>
    </dgm:pt>
    <dgm:pt modelId="{9DFE2505-5409-4707-B5FB-956AAE0BEDC9}" type="pres">
      <dgm:prSet presAssocID="{76A13009-F3D6-4C7A-A58A-61D39B0A0359}" presName="compNode" presStyleCnt="0"/>
      <dgm:spPr/>
    </dgm:pt>
    <dgm:pt modelId="{642FB084-C77B-4457-8C4F-5FC508F1C6FB}" type="pres">
      <dgm:prSet presAssocID="{76A13009-F3D6-4C7A-A58A-61D39B0A0359}" presName="iconBgRect" presStyleLbl="bgShp" presStyleIdx="2" presStyleCnt="5"/>
      <dgm:spPr/>
    </dgm:pt>
    <dgm:pt modelId="{DE8FBAB1-1224-47FD-8FDC-D304EFA27EF7}" type="pres">
      <dgm:prSet presAssocID="{76A13009-F3D6-4C7A-A58A-61D39B0A035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ycle with People"/>
        </a:ext>
      </dgm:extLst>
    </dgm:pt>
    <dgm:pt modelId="{544F2D14-175B-4A1F-8B86-9281BBC0C6EA}" type="pres">
      <dgm:prSet presAssocID="{76A13009-F3D6-4C7A-A58A-61D39B0A0359}" presName="spaceRect" presStyleCnt="0"/>
      <dgm:spPr/>
    </dgm:pt>
    <dgm:pt modelId="{7AD7184F-CF18-43C8-919A-15E2B7808ADB}" type="pres">
      <dgm:prSet presAssocID="{76A13009-F3D6-4C7A-A58A-61D39B0A0359}" presName="textRect" presStyleLbl="revTx" presStyleIdx="2" presStyleCnt="5">
        <dgm:presLayoutVars>
          <dgm:chMax val="1"/>
          <dgm:chPref val="1"/>
        </dgm:presLayoutVars>
      </dgm:prSet>
      <dgm:spPr/>
    </dgm:pt>
    <dgm:pt modelId="{60E23B9B-39AF-4D7E-8D61-25E19D1FB7B3}" type="pres">
      <dgm:prSet presAssocID="{5E6E440F-3603-428F-A601-B4826DDA2225}" presName="sibTrans" presStyleLbl="sibTrans2D1" presStyleIdx="0" presStyleCnt="0"/>
      <dgm:spPr/>
    </dgm:pt>
    <dgm:pt modelId="{A4AEF6DB-55BD-4EF0-9C55-5797EA6AC397}" type="pres">
      <dgm:prSet presAssocID="{221476E8-FCF3-47F0-9B8F-4FC764BC4E95}" presName="compNode" presStyleCnt="0"/>
      <dgm:spPr/>
    </dgm:pt>
    <dgm:pt modelId="{9AECD77B-7792-409E-A8CC-628E9437FCAF}" type="pres">
      <dgm:prSet presAssocID="{221476E8-FCF3-47F0-9B8F-4FC764BC4E95}" presName="iconBgRect" presStyleLbl="bgShp" presStyleIdx="3" presStyleCnt="5"/>
      <dgm:spPr/>
    </dgm:pt>
    <dgm:pt modelId="{08ED0275-F42B-4FA8-A984-801EAABCECFC}" type="pres">
      <dgm:prSet presAssocID="{221476E8-FCF3-47F0-9B8F-4FC764BC4E9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DE3AC370-1C61-4C33-B92B-CF38ECBEF4DB}" type="pres">
      <dgm:prSet presAssocID="{221476E8-FCF3-47F0-9B8F-4FC764BC4E95}" presName="spaceRect" presStyleCnt="0"/>
      <dgm:spPr/>
    </dgm:pt>
    <dgm:pt modelId="{56653C9C-7017-468A-B0AB-9B6B9B92DFCF}" type="pres">
      <dgm:prSet presAssocID="{221476E8-FCF3-47F0-9B8F-4FC764BC4E95}" presName="textRect" presStyleLbl="revTx" presStyleIdx="3" presStyleCnt="5">
        <dgm:presLayoutVars>
          <dgm:chMax val="1"/>
          <dgm:chPref val="1"/>
        </dgm:presLayoutVars>
      </dgm:prSet>
      <dgm:spPr/>
    </dgm:pt>
    <dgm:pt modelId="{8AA06F48-E666-4EA0-8417-05DD6893AEAE}" type="pres">
      <dgm:prSet presAssocID="{E1E655C8-BDF9-4010-A904-59A88AD68FED}" presName="sibTrans" presStyleLbl="sibTrans2D1" presStyleIdx="0" presStyleCnt="0"/>
      <dgm:spPr/>
    </dgm:pt>
    <dgm:pt modelId="{2B1A69E2-C644-4B48-992E-7B6AE5846A55}" type="pres">
      <dgm:prSet presAssocID="{6F1328FC-F280-4DDA-898A-7838A6B19EF9}" presName="compNode" presStyleCnt="0"/>
      <dgm:spPr/>
    </dgm:pt>
    <dgm:pt modelId="{FDF47687-DC6C-49BD-9701-4D001522112D}" type="pres">
      <dgm:prSet presAssocID="{6F1328FC-F280-4DDA-898A-7838A6B19EF9}" presName="iconBgRect" presStyleLbl="bgShp" presStyleIdx="4" presStyleCnt="5"/>
      <dgm:spPr/>
    </dgm:pt>
    <dgm:pt modelId="{90E677E8-B632-4556-883B-9D3A7DC27B3E}" type="pres">
      <dgm:prSet presAssocID="{6F1328FC-F280-4DDA-898A-7838A6B19EF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ears"/>
        </a:ext>
      </dgm:extLst>
    </dgm:pt>
    <dgm:pt modelId="{9F9DA911-9F35-4815-94B7-22B845538906}" type="pres">
      <dgm:prSet presAssocID="{6F1328FC-F280-4DDA-898A-7838A6B19EF9}" presName="spaceRect" presStyleCnt="0"/>
      <dgm:spPr/>
    </dgm:pt>
    <dgm:pt modelId="{85523314-93C0-4E66-8FD5-E7E592956F90}" type="pres">
      <dgm:prSet presAssocID="{6F1328FC-F280-4DDA-898A-7838A6B19EF9}" presName="textRect" presStyleLbl="revTx" presStyleIdx="4" presStyleCnt="5">
        <dgm:presLayoutVars>
          <dgm:chMax val="1"/>
          <dgm:chPref val="1"/>
        </dgm:presLayoutVars>
      </dgm:prSet>
      <dgm:spPr/>
    </dgm:pt>
  </dgm:ptLst>
  <dgm:cxnLst>
    <dgm:cxn modelId="{6B39A70E-0BB8-4264-A62F-95DC5AD594DC}" srcId="{E233B777-6A6F-49ED-BB57-718AA340334D}" destId="{25405420-E6E0-421F-9C9E-BAD23A3CC1A1}" srcOrd="1" destOrd="0" parTransId="{0977D656-A235-469D-8DBF-7AA35E864EC9}" sibTransId="{88B2E790-351F-4AA1-A48C-42D26B3D91D1}"/>
    <dgm:cxn modelId="{B1AAC91E-1AD0-4E0D-AA0E-95BBBF174F82}" srcId="{E233B777-6A6F-49ED-BB57-718AA340334D}" destId="{221476E8-FCF3-47F0-9B8F-4FC764BC4E95}" srcOrd="3" destOrd="0" parTransId="{3D3D2C81-C4CB-49FE-9F1C-CF80D9C09664}" sibTransId="{E1E655C8-BDF9-4010-A904-59A88AD68FED}"/>
    <dgm:cxn modelId="{D908272B-F1AD-4844-9072-3FFCD637F87C}" type="presOf" srcId="{E1E655C8-BDF9-4010-A904-59A88AD68FED}" destId="{8AA06F48-E666-4EA0-8417-05DD6893AEAE}" srcOrd="0" destOrd="0" presId="urn:microsoft.com/office/officeart/2018/2/layout/IconCircleList"/>
    <dgm:cxn modelId="{FA14C232-B5DE-455C-9D81-2188D7F1A021}" type="presOf" srcId="{5E6E440F-3603-428F-A601-B4826DDA2225}" destId="{60E23B9B-39AF-4D7E-8D61-25E19D1FB7B3}" srcOrd="0" destOrd="0" presId="urn:microsoft.com/office/officeart/2018/2/layout/IconCircleList"/>
    <dgm:cxn modelId="{3E1D556C-36BD-4761-929B-3CDE11783FD0}" srcId="{E233B777-6A6F-49ED-BB57-718AA340334D}" destId="{D1C802DF-564B-4A06-BBB5-E3EC1A1BA2D3}" srcOrd="0" destOrd="0" parTransId="{FBE97D19-98C8-41FF-80CC-E3B5968635DC}" sibTransId="{9C8B2315-BB4F-474D-B13D-324CF9BAAB2C}"/>
    <dgm:cxn modelId="{C3A51751-DB4D-4A54-8A53-A50F503C7775}" type="presOf" srcId="{E233B777-6A6F-49ED-BB57-718AA340334D}" destId="{7EEC35CA-DC11-4D8C-9E85-C66654225275}" srcOrd="0" destOrd="0" presId="urn:microsoft.com/office/officeart/2018/2/layout/IconCircleList"/>
    <dgm:cxn modelId="{499AF973-0734-4B04-A6A8-F3F4C262F2F9}" srcId="{E233B777-6A6F-49ED-BB57-718AA340334D}" destId="{76A13009-F3D6-4C7A-A58A-61D39B0A0359}" srcOrd="2" destOrd="0" parTransId="{4662B3A0-D094-4892-9A59-07D147AE4E26}" sibTransId="{5E6E440F-3603-428F-A601-B4826DDA2225}"/>
    <dgm:cxn modelId="{F1BC6D58-9C66-4AB0-9D31-6890FF3877C3}" type="presOf" srcId="{D1C802DF-564B-4A06-BBB5-E3EC1A1BA2D3}" destId="{35BDE296-B53D-48D8-8F4B-FE8C2B971028}" srcOrd="0" destOrd="0" presId="urn:microsoft.com/office/officeart/2018/2/layout/IconCircleList"/>
    <dgm:cxn modelId="{9ADBA87B-973E-440C-BBEF-E3D6EC520A7A}" srcId="{E233B777-6A6F-49ED-BB57-718AA340334D}" destId="{6F1328FC-F280-4DDA-898A-7838A6B19EF9}" srcOrd="4" destOrd="0" parTransId="{C8136504-A4C0-4543-BD2C-AB1A00E6AA7F}" sibTransId="{166B4A96-38B9-4F8E-9F34-70335C63EAD2}"/>
    <dgm:cxn modelId="{35F6BD97-E4D1-4E0A-81F2-74AA1D7FC100}" type="presOf" srcId="{76A13009-F3D6-4C7A-A58A-61D39B0A0359}" destId="{7AD7184F-CF18-43C8-919A-15E2B7808ADB}" srcOrd="0" destOrd="0" presId="urn:microsoft.com/office/officeart/2018/2/layout/IconCircleList"/>
    <dgm:cxn modelId="{8629F4B2-114D-464D-8B21-41FD5306FE89}" type="presOf" srcId="{9C8B2315-BB4F-474D-B13D-324CF9BAAB2C}" destId="{D24EE981-6712-4F2A-AD23-1A119DC96C2E}" srcOrd="0" destOrd="0" presId="urn:microsoft.com/office/officeart/2018/2/layout/IconCircleList"/>
    <dgm:cxn modelId="{C3A221E4-9209-45A9-AB89-0069984716A9}" type="presOf" srcId="{6F1328FC-F280-4DDA-898A-7838A6B19EF9}" destId="{85523314-93C0-4E66-8FD5-E7E592956F90}" srcOrd="0" destOrd="0" presId="urn:microsoft.com/office/officeart/2018/2/layout/IconCircleList"/>
    <dgm:cxn modelId="{FC810BF5-AE1F-40CC-8190-3235208598C8}" type="presOf" srcId="{221476E8-FCF3-47F0-9B8F-4FC764BC4E95}" destId="{56653C9C-7017-468A-B0AB-9B6B9B92DFCF}" srcOrd="0" destOrd="0" presId="urn:microsoft.com/office/officeart/2018/2/layout/IconCircleList"/>
    <dgm:cxn modelId="{26C937F5-F786-462B-9CD8-055CDADD7893}" type="presOf" srcId="{25405420-E6E0-421F-9C9E-BAD23A3CC1A1}" destId="{DFD4A336-F282-42CD-9FFC-FCB98227F665}" srcOrd="0" destOrd="0" presId="urn:microsoft.com/office/officeart/2018/2/layout/IconCircleList"/>
    <dgm:cxn modelId="{C2E488FD-626C-4E4D-B757-C2FD6E62EDFB}" type="presOf" srcId="{88B2E790-351F-4AA1-A48C-42D26B3D91D1}" destId="{3A801148-DA4D-42A2-8412-76E7E19BE051}" srcOrd="0" destOrd="0" presId="urn:microsoft.com/office/officeart/2018/2/layout/IconCircleList"/>
    <dgm:cxn modelId="{79F24574-F24B-4700-9CA8-B02026116CA9}" type="presParOf" srcId="{7EEC35CA-DC11-4D8C-9E85-C66654225275}" destId="{30EDA0CE-AF64-4681-805C-870D17D21B62}" srcOrd="0" destOrd="0" presId="urn:microsoft.com/office/officeart/2018/2/layout/IconCircleList"/>
    <dgm:cxn modelId="{221B5EF6-9A48-42F9-9E66-F7FDCE2C4055}" type="presParOf" srcId="{30EDA0CE-AF64-4681-805C-870D17D21B62}" destId="{C025EEED-FA96-44BF-B3D9-83C8BE9A0B60}" srcOrd="0" destOrd="0" presId="urn:microsoft.com/office/officeart/2018/2/layout/IconCircleList"/>
    <dgm:cxn modelId="{373E25C6-2778-489C-8008-AEBB9F760CE4}" type="presParOf" srcId="{C025EEED-FA96-44BF-B3D9-83C8BE9A0B60}" destId="{21C86061-0EF5-4189-A258-EC30B7C1BBAC}" srcOrd="0" destOrd="0" presId="urn:microsoft.com/office/officeart/2018/2/layout/IconCircleList"/>
    <dgm:cxn modelId="{7185D46F-B6EB-49B4-83A9-DD95995B6735}" type="presParOf" srcId="{C025EEED-FA96-44BF-B3D9-83C8BE9A0B60}" destId="{B57FD693-2B04-42EF-B8E0-E2244FBCDF20}" srcOrd="1" destOrd="0" presId="urn:microsoft.com/office/officeart/2018/2/layout/IconCircleList"/>
    <dgm:cxn modelId="{4D248181-4B32-4F19-8814-2DF0A6FD996A}" type="presParOf" srcId="{C025EEED-FA96-44BF-B3D9-83C8BE9A0B60}" destId="{A113E4DE-5FA6-4B2E-9E54-491D85A36F4D}" srcOrd="2" destOrd="0" presId="urn:microsoft.com/office/officeart/2018/2/layout/IconCircleList"/>
    <dgm:cxn modelId="{E156F9CD-83C4-4188-8F8A-F17EF1D92440}" type="presParOf" srcId="{C025EEED-FA96-44BF-B3D9-83C8BE9A0B60}" destId="{35BDE296-B53D-48D8-8F4B-FE8C2B971028}" srcOrd="3" destOrd="0" presId="urn:microsoft.com/office/officeart/2018/2/layout/IconCircleList"/>
    <dgm:cxn modelId="{3C671A61-18D8-478F-8FE3-4A3B7F7D7DA0}" type="presParOf" srcId="{30EDA0CE-AF64-4681-805C-870D17D21B62}" destId="{D24EE981-6712-4F2A-AD23-1A119DC96C2E}" srcOrd="1" destOrd="0" presId="urn:microsoft.com/office/officeart/2018/2/layout/IconCircleList"/>
    <dgm:cxn modelId="{7E30CEB4-C8CA-4994-B917-D57F2437E6D6}" type="presParOf" srcId="{30EDA0CE-AF64-4681-805C-870D17D21B62}" destId="{101EE711-D72F-46F1-AD32-A219025687E4}" srcOrd="2" destOrd="0" presId="urn:microsoft.com/office/officeart/2018/2/layout/IconCircleList"/>
    <dgm:cxn modelId="{650E8887-3FAD-4470-9F40-4AF88D9492E7}" type="presParOf" srcId="{101EE711-D72F-46F1-AD32-A219025687E4}" destId="{C84C817A-CB42-4094-9546-B3791DC96EFB}" srcOrd="0" destOrd="0" presId="urn:microsoft.com/office/officeart/2018/2/layout/IconCircleList"/>
    <dgm:cxn modelId="{4E9DD803-7D7E-4393-BBCA-4CE32B761646}" type="presParOf" srcId="{101EE711-D72F-46F1-AD32-A219025687E4}" destId="{8926DF00-5456-4413-9E64-1ABC283CC3DB}" srcOrd="1" destOrd="0" presId="urn:microsoft.com/office/officeart/2018/2/layout/IconCircleList"/>
    <dgm:cxn modelId="{68376F83-1600-486C-AB21-D0CBBF25C979}" type="presParOf" srcId="{101EE711-D72F-46F1-AD32-A219025687E4}" destId="{ADD83C10-DAB2-45B9-A33B-6466DB27AC01}" srcOrd="2" destOrd="0" presId="urn:microsoft.com/office/officeart/2018/2/layout/IconCircleList"/>
    <dgm:cxn modelId="{88C4B8CE-5205-4A87-B1FC-76A0368126E7}" type="presParOf" srcId="{101EE711-D72F-46F1-AD32-A219025687E4}" destId="{DFD4A336-F282-42CD-9FFC-FCB98227F665}" srcOrd="3" destOrd="0" presId="urn:microsoft.com/office/officeart/2018/2/layout/IconCircleList"/>
    <dgm:cxn modelId="{C42694C4-BD8F-4324-AE0E-06EF9F9843C2}" type="presParOf" srcId="{30EDA0CE-AF64-4681-805C-870D17D21B62}" destId="{3A801148-DA4D-42A2-8412-76E7E19BE051}" srcOrd="3" destOrd="0" presId="urn:microsoft.com/office/officeart/2018/2/layout/IconCircleList"/>
    <dgm:cxn modelId="{2FF19E89-5650-42A2-95AF-73DA2322F262}" type="presParOf" srcId="{30EDA0CE-AF64-4681-805C-870D17D21B62}" destId="{9DFE2505-5409-4707-B5FB-956AAE0BEDC9}" srcOrd="4" destOrd="0" presId="urn:microsoft.com/office/officeart/2018/2/layout/IconCircleList"/>
    <dgm:cxn modelId="{A6943373-3DBE-412B-BFA7-00D0FCCEF338}" type="presParOf" srcId="{9DFE2505-5409-4707-B5FB-956AAE0BEDC9}" destId="{642FB084-C77B-4457-8C4F-5FC508F1C6FB}" srcOrd="0" destOrd="0" presId="urn:microsoft.com/office/officeart/2018/2/layout/IconCircleList"/>
    <dgm:cxn modelId="{B1F35904-A20F-4947-B2CE-FB5632D8D156}" type="presParOf" srcId="{9DFE2505-5409-4707-B5FB-956AAE0BEDC9}" destId="{DE8FBAB1-1224-47FD-8FDC-D304EFA27EF7}" srcOrd="1" destOrd="0" presId="urn:microsoft.com/office/officeart/2018/2/layout/IconCircleList"/>
    <dgm:cxn modelId="{A89230F2-E7FC-4BD6-BED9-4637562BED38}" type="presParOf" srcId="{9DFE2505-5409-4707-B5FB-956AAE0BEDC9}" destId="{544F2D14-175B-4A1F-8B86-9281BBC0C6EA}" srcOrd="2" destOrd="0" presId="urn:microsoft.com/office/officeart/2018/2/layout/IconCircleList"/>
    <dgm:cxn modelId="{8FDAAB12-8170-49DD-B6CB-A6C82710C9AB}" type="presParOf" srcId="{9DFE2505-5409-4707-B5FB-956AAE0BEDC9}" destId="{7AD7184F-CF18-43C8-919A-15E2B7808ADB}" srcOrd="3" destOrd="0" presId="urn:microsoft.com/office/officeart/2018/2/layout/IconCircleList"/>
    <dgm:cxn modelId="{59528A75-27B5-462A-8284-826FAF6A87B5}" type="presParOf" srcId="{30EDA0CE-AF64-4681-805C-870D17D21B62}" destId="{60E23B9B-39AF-4D7E-8D61-25E19D1FB7B3}" srcOrd="5" destOrd="0" presId="urn:microsoft.com/office/officeart/2018/2/layout/IconCircleList"/>
    <dgm:cxn modelId="{156689B8-8D53-4E34-88B6-68954659EAC5}" type="presParOf" srcId="{30EDA0CE-AF64-4681-805C-870D17D21B62}" destId="{A4AEF6DB-55BD-4EF0-9C55-5797EA6AC397}" srcOrd="6" destOrd="0" presId="urn:microsoft.com/office/officeart/2018/2/layout/IconCircleList"/>
    <dgm:cxn modelId="{2F65A4AF-D313-4D56-AB01-62695EBA0C6D}" type="presParOf" srcId="{A4AEF6DB-55BD-4EF0-9C55-5797EA6AC397}" destId="{9AECD77B-7792-409E-A8CC-628E9437FCAF}" srcOrd="0" destOrd="0" presId="urn:microsoft.com/office/officeart/2018/2/layout/IconCircleList"/>
    <dgm:cxn modelId="{6E5C125D-F437-4E24-8902-D6ED8E49E742}" type="presParOf" srcId="{A4AEF6DB-55BD-4EF0-9C55-5797EA6AC397}" destId="{08ED0275-F42B-4FA8-A984-801EAABCECFC}" srcOrd="1" destOrd="0" presId="urn:microsoft.com/office/officeart/2018/2/layout/IconCircleList"/>
    <dgm:cxn modelId="{E25A1619-5FAF-448B-9D51-57EA7035A68A}" type="presParOf" srcId="{A4AEF6DB-55BD-4EF0-9C55-5797EA6AC397}" destId="{DE3AC370-1C61-4C33-B92B-CF38ECBEF4DB}" srcOrd="2" destOrd="0" presId="urn:microsoft.com/office/officeart/2018/2/layout/IconCircleList"/>
    <dgm:cxn modelId="{AB9E931F-B41E-48EC-9B9A-E73B482E6561}" type="presParOf" srcId="{A4AEF6DB-55BD-4EF0-9C55-5797EA6AC397}" destId="{56653C9C-7017-468A-B0AB-9B6B9B92DFCF}" srcOrd="3" destOrd="0" presId="urn:microsoft.com/office/officeart/2018/2/layout/IconCircleList"/>
    <dgm:cxn modelId="{E94E8703-E877-42E1-920C-16845D80FCF7}" type="presParOf" srcId="{30EDA0CE-AF64-4681-805C-870D17D21B62}" destId="{8AA06F48-E666-4EA0-8417-05DD6893AEAE}" srcOrd="7" destOrd="0" presId="urn:microsoft.com/office/officeart/2018/2/layout/IconCircleList"/>
    <dgm:cxn modelId="{AFE50C0A-29E2-42FA-B492-E213E3B0CC80}" type="presParOf" srcId="{30EDA0CE-AF64-4681-805C-870D17D21B62}" destId="{2B1A69E2-C644-4B48-992E-7B6AE5846A55}" srcOrd="8" destOrd="0" presId="urn:microsoft.com/office/officeart/2018/2/layout/IconCircleList"/>
    <dgm:cxn modelId="{97917C86-A9FE-415A-9B04-4D47FBCAC860}" type="presParOf" srcId="{2B1A69E2-C644-4B48-992E-7B6AE5846A55}" destId="{FDF47687-DC6C-49BD-9701-4D001522112D}" srcOrd="0" destOrd="0" presId="urn:microsoft.com/office/officeart/2018/2/layout/IconCircleList"/>
    <dgm:cxn modelId="{7C9664B6-1F4C-4A80-B42F-8E29AEEE5ECA}" type="presParOf" srcId="{2B1A69E2-C644-4B48-992E-7B6AE5846A55}" destId="{90E677E8-B632-4556-883B-9D3A7DC27B3E}" srcOrd="1" destOrd="0" presId="urn:microsoft.com/office/officeart/2018/2/layout/IconCircleList"/>
    <dgm:cxn modelId="{D56FE755-BFF5-403F-88B4-5849E129A5BE}" type="presParOf" srcId="{2B1A69E2-C644-4B48-992E-7B6AE5846A55}" destId="{9F9DA911-9F35-4815-94B7-22B845538906}" srcOrd="2" destOrd="0" presId="urn:microsoft.com/office/officeart/2018/2/layout/IconCircleList"/>
    <dgm:cxn modelId="{1F186256-BDA7-44B9-8A30-E78493E8A9C9}" type="presParOf" srcId="{2B1A69E2-C644-4B48-992E-7B6AE5846A55}" destId="{85523314-93C0-4E66-8FD5-E7E592956F9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FDE9C6-593F-432A-87B8-3CBB872E7D8D}"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065110A3-A7DB-49BF-AA65-F353E6DA6248}">
      <dgm:prSet custT="1"/>
      <dgm:spPr/>
      <dgm:t>
        <a:bodyPr/>
        <a:lstStyle/>
        <a:p>
          <a:r>
            <a:rPr lang="en-US" sz="1500" dirty="0"/>
            <a:t>The County will receive Opioid Settlement funds, providing a long-term opportunity for reinvestment in public health and safety.</a:t>
          </a:r>
        </a:p>
      </dgm:t>
    </dgm:pt>
    <dgm:pt modelId="{46FF50D1-BEE4-43D9-8459-0B059317B20C}" type="parTrans" cxnId="{D65320EC-48B8-419D-A315-ED7A98EBFE7D}">
      <dgm:prSet/>
      <dgm:spPr/>
      <dgm:t>
        <a:bodyPr/>
        <a:lstStyle/>
        <a:p>
          <a:endParaRPr lang="en-US" sz="1500"/>
        </a:p>
      </dgm:t>
    </dgm:pt>
    <dgm:pt modelId="{36EB44B0-6C4C-4A48-AD40-8EEBCC3C7AC7}" type="sibTrans" cxnId="{D65320EC-48B8-419D-A315-ED7A98EBFE7D}">
      <dgm:prSet/>
      <dgm:spPr/>
      <dgm:t>
        <a:bodyPr/>
        <a:lstStyle/>
        <a:p>
          <a:endParaRPr lang="en-US" sz="1500"/>
        </a:p>
      </dgm:t>
    </dgm:pt>
    <dgm:pt modelId="{769DBF52-B8E9-4E2F-9B8C-337F3358911B}">
      <dgm:prSet custT="1"/>
      <dgm:spPr/>
      <dgm:t>
        <a:bodyPr/>
        <a:lstStyle/>
        <a:p>
          <a:r>
            <a:rPr lang="en-US" sz="1500" dirty="0"/>
            <a:t>Recommendation: Departments should assess their operating budgets to determine eligible activities currently funded by the General Fund that could be supported or replaced by settlement funds. All costs must be approved by Opioid Trust in accordance with Exhibit E.</a:t>
          </a:r>
        </a:p>
      </dgm:t>
    </dgm:pt>
    <dgm:pt modelId="{900B4604-5E06-44D0-807F-4CB81156C65F}" type="parTrans" cxnId="{76298C58-BBC7-4456-B19F-0B625A648492}">
      <dgm:prSet/>
      <dgm:spPr/>
      <dgm:t>
        <a:bodyPr/>
        <a:lstStyle/>
        <a:p>
          <a:endParaRPr lang="en-US" sz="1500"/>
        </a:p>
      </dgm:t>
    </dgm:pt>
    <dgm:pt modelId="{52D43872-A818-471F-A0DD-F7591D3A53E7}" type="sibTrans" cxnId="{76298C58-BBC7-4456-B19F-0B625A648492}">
      <dgm:prSet/>
      <dgm:spPr/>
      <dgm:t>
        <a:bodyPr/>
        <a:lstStyle/>
        <a:p>
          <a:endParaRPr lang="en-US" sz="1500"/>
        </a:p>
      </dgm:t>
    </dgm:pt>
    <dgm:pt modelId="{27B423A3-6876-4036-894D-55235CC61D78}">
      <dgm:prSet custT="1"/>
      <dgm:spPr/>
      <dgm:t>
        <a:bodyPr/>
        <a:lstStyle/>
        <a:p>
          <a:r>
            <a:rPr lang="en-US" sz="1500" dirty="0"/>
            <a:t>These funds should not simply expand services but offset existing operating costs, improving long-term fiscal sustainability.</a:t>
          </a:r>
        </a:p>
      </dgm:t>
    </dgm:pt>
    <dgm:pt modelId="{A73640EA-3922-4684-93F9-45E39DF4FA00}" type="parTrans" cxnId="{2DF2D429-68D7-413B-9E54-CFDCBDFFDC42}">
      <dgm:prSet/>
      <dgm:spPr/>
      <dgm:t>
        <a:bodyPr/>
        <a:lstStyle/>
        <a:p>
          <a:endParaRPr lang="en-US" sz="1500"/>
        </a:p>
      </dgm:t>
    </dgm:pt>
    <dgm:pt modelId="{39C4A66C-120F-430C-964A-236D4FA09F72}" type="sibTrans" cxnId="{2DF2D429-68D7-413B-9E54-CFDCBDFFDC42}">
      <dgm:prSet/>
      <dgm:spPr/>
      <dgm:t>
        <a:bodyPr/>
        <a:lstStyle/>
        <a:p>
          <a:endParaRPr lang="en-US" sz="1500"/>
        </a:p>
      </dgm:t>
    </dgm:pt>
    <dgm:pt modelId="{7E26F5A3-0452-41C1-B987-360B9981F273}">
      <dgm:prSet custT="1"/>
      <dgm:spPr/>
      <dgm:t>
        <a:bodyPr/>
        <a:lstStyle/>
        <a:p>
          <a:r>
            <a:rPr lang="en-US" sz="1500" dirty="0"/>
            <a:t>Example – Delaware County Office of the Medical Examiner (DCOME):</a:t>
          </a:r>
        </a:p>
      </dgm:t>
    </dgm:pt>
    <dgm:pt modelId="{B01084CB-C5CB-43D2-825B-D5D9810F6E37}" type="parTrans" cxnId="{89C2E48F-31E7-46A9-A2D9-BF3AF83EB30C}">
      <dgm:prSet/>
      <dgm:spPr/>
      <dgm:t>
        <a:bodyPr/>
        <a:lstStyle/>
        <a:p>
          <a:endParaRPr lang="en-US" sz="1500"/>
        </a:p>
      </dgm:t>
    </dgm:pt>
    <dgm:pt modelId="{9B64F610-CF26-41B1-9164-B82B1FADCD18}" type="sibTrans" cxnId="{89C2E48F-31E7-46A9-A2D9-BF3AF83EB30C}">
      <dgm:prSet/>
      <dgm:spPr/>
      <dgm:t>
        <a:bodyPr/>
        <a:lstStyle/>
        <a:p>
          <a:endParaRPr lang="en-US" sz="1500"/>
        </a:p>
      </dgm:t>
    </dgm:pt>
    <dgm:pt modelId="{1153AE20-F12A-438C-91DE-558EB005AF30}">
      <dgm:prSet custT="1"/>
      <dgm:spPr/>
      <dgm:t>
        <a:bodyPr/>
        <a:lstStyle/>
        <a:p>
          <a:r>
            <a:rPr lang="en-US" sz="1500" dirty="0"/>
            <a:t>Redirected settlement funds to cover toxicology testing and analytical costs, savings over 100K annually.  </a:t>
          </a:r>
        </a:p>
      </dgm:t>
    </dgm:pt>
    <dgm:pt modelId="{1658B038-1DD6-4069-AE4B-8F467F4A851C}" type="parTrans" cxnId="{2A7ADF60-2106-49B7-9026-B31075987859}">
      <dgm:prSet custT="1"/>
      <dgm:spPr/>
      <dgm:t>
        <a:bodyPr/>
        <a:lstStyle/>
        <a:p>
          <a:endParaRPr lang="en-US" sz="1500"/>
        </a:p>
      </dgm:t>
    </dgm:pt>
    <dgm:pt modelId="{DD193A33-D174-4649-A330-94AB15E4EFA0}" type="sibTrans" cxnId="{2A7ADF60-2106-49B7-9026-B31075987859}">
      <dgm:prSet/>
      <dgm:spPr/>
      <dgm:t>
        <a:bodyPr/>
        <a:lstStyle/>
        <a:p>
          <a:endParaRPr lang="en-US" sz="1500"/>
        </a:p>
      </dgm:t>
    </dgm:pt>
    <dgm:pt modelId="{14B9B94B-C958-4642-A19F-602084E2B2C5}" type="pres">
      <dgm:prSet presAssocID="{15FDE9C6-593F-432A-87B8-3CBB872E7D8D}" presName="matrix" presStyleCnt="0">
        <dgm:presLayoutVars>
          <dgm:chMax val="1"/>
          <dgm:dir/>
          <dgm:resizeHandles val="exact"/>
        </dgm:presLayoutVars>
      </dgm:prSet>
      <dgm:spPr/>
    </dgm:pt>
    <dgm:pt modelId="{C2157E3B-18F0-4C05-9222-8D6D0B9EC43F}" type="pres">
      <dgm:prSet presAssocID="{15FDE9C6-593F-432A-87B8-3CBB872E7D8D}" presName="axisShape" presStyleLbl="bgShp" presStyleIdx="0" presStyleCnt="1"/>
      <dgm:spPr/>
    </dgm:pt>
    <dgm:pt modelId="{4221DB14-A35D-4962-BE32-56DDAAABEDA4}" type="pres">
      <dgm:prSet presAssocID="{15FDE9C6-593F-432A-87B8-3CBB872E7D8D}" presName="rect1" presStyleLbl="node1" presStyleIdx="0" presStyleCnt="4" custScaleX="156258" custScaleY="82814" custLinFactNeighborX="-40059">
        <dgm:presLayoutVars>
          <dgm:chMax val="0"/>
          <dgm:chPref val="0"/>
          <dgm:bulletEnabled val="1"/>
        </dgm:presLayoutVars>
      </dgm:prSet>
      <dgm:spPr/>
    </dgm:pt>
    <dgm:pt modelId="{5365B21E-19A5-4A4D-8112-9C37C6DD2F32}" type="pres">
      <dgm:prSet presAssocID="{15FDE9C6-593F-432A-87B8-3CBB872E7D8D}" presName="rect2" presStyleLbl="node1" presStyleIdx="1" presStyleCnt="4" custScaleX="169408" custScaleY="84062" custLinFactNeighborX="44944">
        <dgm:presLayoutVars>
          <dgm:chMax val="0"/>
          <dgm:chPref val="0"/>
          <dgm:bulletEnabled val="1"/>
        </dgm:presLayoutVars>
      </dgm:prSet>
      <dgm:spPr/>
    </dgm:pt>
    <dgm:pt modelId="{88050E38-AF0C-4C33-A0CA-B26A38174E8E}" type="pres">
      <dgm:prSet presAssocID="{15FDE9C6-593F-432A-87B8-3CBB872E7D8D}" presName="rect3" presStyleLbl="node1" presStyleIdx="2" presStyleCnt="4" custScaleX="157683" custScaleY="83852" custLinFactNeighborX="-36943" custLinFactNeighborY="1595">
        <dgm:presLayoutVars>
          <dgm:chMax val="0"/>
          <dgm:chPref val="0"/>
          <dgm:bulletEnabled val="1"/>
        </dgm:presLayoutVars>
      </dgm:prSet>
      <dgm:spPr/>
    </dgm:pt>
    <dgm:pt modelId="{22E0A124-9C56-479D-B8EB-E71934F5C818}" type="pres">
      <dgm:prSet presAssocID="{15FDE9C6-593F-432A-87B8-3CBB872E7D8D}" presName="rect4" presStyleLbl="node1" presStyleIdx="3" presStyleCnt="4" custScaleX="166291" custScaleY="82175" custLinFactNeighborX="42564" custLinFactNeighborY="-497">
        <dgm:presLayoutVars>
          <dgm:chMax val="0"/>
          <dgm:chPref val="0"/>
          <dgm:bulletEnabled val="1"/>
        </dgm:presLayoutVars>
      </dgm:prSet>
      <dgm:spPr/>
    </dgm:pt>
  </dgm:ptLst>
  <dgm:cxnLst>
    <dgm:cxn modelId="{B0A78F00-6C97-4770-86B4-5E823DD157CA}" type="presOf" srcId="{15FDE9C6-593F-432A-87B8-3CBB872E7D8D}" destId="{14B9B94B-C958-4642-A19F-602084E2B2C5}" srcOrd="0" destOrd="0" presId="urn:microsoft.com/office/officeart/2005/8/layout/matrix2"/>
    <dgm:cxn modelId="{3EB69407-1B37-490F-AF6B-AFF46E0DA8CB}" type="presOf" srcId="{7E26F5A3-0452-41C1-B987-360B9981F273}" destId="{22E0A124-9C56-479D-B8EB-E71934F5C818}" srcOrd="0" destOrd="0" presId="urn:microsoft.com/office/officeart/2005/8/layout/matrix2"/>
    <dgm:cxn modelId="{2DF2D429-68D7-413B-9E54-CFDCBDFFDC42}" srcId="{15FDE9C6-593F-432A-87B8-3CBB872E7D8D}" destId="{27B423A3-6876-4036-894D-55235CC61D78}" srcOrd="2" destOrd="0" parTransId="{A73640EA-3922-4684-93F9-45E39DF4FA00}" sibTransId="{39C4A66C-120F-430C-964A-236D4FA09F72}"/>
    <dgm:cxn modelId="{2A7ADF60-2106-49B7-9026-B31075987859}" srcId="{7E26F5A3-0452-41C1-B987-360B9981F273}" destId="{1153AE20-F12A-438C-91DE-558EB005AF30}" srcOrd="0" destOrd="0" parTransId="{1658B038-1DD6-4069-AE4B-8F467F4A851C}" sibTransId="{DD193A33-D174-4649-A330-94AB15E4EFA0}"/>
    <dgm:cxn modelId="{08D34377-BF91-41E7-B6E2-C7CCFD19116A}" type="presOf" srcId="{27B423A3-6876-4036-894D-55235CC61D78}" destId="{88050E38-AF0C-4C33-A0CA-B26A38174E8E}" srcOrd="0" destOrd="0" presId="urn:microsoft.com/office/officeart/2005/8/layout/matrix2"/>
    <dgm:cxn modelId="{76298C58-BBC7-4456-B19F-0B625A648492}" srcId="{15FDE9C6-593F-432A-87B8-3CBB872E7D8D}" destId="{769DBF52-B8E9-4E2F-9B8C-337F3358911B}" srcOrd="1" destOrd="0" parTransId="{900B4604-5E06-44D0-807F-4CB81156C65F}" sibTransId="{52D43872-A818-471F-A0DD-F7591D3A53E7}"/>
    <dgm:cxn modelId="{72560483-E6C9-404A-B5EE-71C8DAAD5301}" type="presOf" srcId="{065110A3-A7DB-49BF-AA65-F353E6DA6248}" destId="{4221DB14-A35D-4962-BE32-56DDAAABEDA4}" srcOrd="0" destOrd="0" presId="urn:microsoft.com/office/officeart/2005/8/layout/matrix2"/>
    <dgm:cxn modelId="{89C2E48F-31E7-46A9-A2D9-BF3AF83EB30C}" srcId="{15FDE9C6-593F-432A-87B8-3CBB872E7D8D}" destId="{7E26F5A3-0452-41C1-B987-360B9981F273}" srcOrd="3" destOrd="0" parTransId="{B01084CB-C5CB-43D2-825B-D5D9810F6E37}" sibTransId="{9B64F610-CF26-41B1-9164-B82B1FADCD18}"/>
    <dgm:cxn modelId="{23360D97-547A-47EF-8F17-3D9AD2F13ACA}" type="presOf" srcId="{769DBF52-B8E9-4E2F-9B8C-337F3358911B}" destId="{5365B21E-19A5-4A4D-8112-9C37C6DD2F32}" srcOrd="0" destOrd="0" presId="urn:microsoft.com/office/officeart/2005/8/layout/matrix2"/>
    <dgm:cxn modelId="{5AB6F2B2-43D5-4298-B6AC-4ABEB77184DE}" type="presOf" srcId="{1153AE20-F12A-438C-91DE-558EB005AF30}" destId="{22E0A124-9C56-479D-B8EB-E71934F5C818}" srcOrd="0" destOrd="1" presId="urn:microsoft.com/office/officeart/2005/8/layout/matrix2"/>
    <dgm:cxn modelId="{D65320EC-48B8-419D-A315-ED7A98EBFE7D}" srcId="{15FDE9C6-593F-432A-87B8-3CBB872E7D8D}" destId="{065110A3-A7DB-49BF-AA65-F353E6DA6248}" srcOrd="0" destOrd="0" parTransId="{46FF50D1-BEE4-43D9-8459-0B059317B20C}" sibTransId="{36EB44B0-6C4C-4A48-AD40-8EEBCC3C7AC7}"/>
    <dgm:cxn modelId="{19727C99-B782-42A5-9CB2-6E20DE797E70}" type="presParOf" srcId="{14B9B94B-C958-4642-A19F-602084E2B2C5}" destId="{C2157E3B-18F0-4C05-9222-8D6D0B9EC43F}" srcOrd="0" destOrd="0" presId="urn:microsoft.com/office/officeart/2005/8/layout/matrix2"/>
    <dgm:cxn modelId="{FAD24A95-528F-4754-8D2F-A3917C202AE2}" type="presParOf" srcId="{14B9B94B-C958-4642-A19F-602084E2B2C5}" destId="{4221DB14-A35D-4962-BE32-56DDAAABEDA4}" srcOrd="1" destOrd="0" presId="urn:microsoft.com/office/officeart/2005/8/layout/matrix2"/>
    <dgm:cxn modelId="{63013F07-52DF-469A-839C-48F57BBFF860}" type="presParOf" srcId="{14B9B94B-C958-4642-A19F-602084E2B2C5}" destId="{5365B21E-19A5-4A4D-8112-9C37C6DD2F32}" srcOrd="2" destOrd="0" presId="urn:microsoft.com/office/officeart/2005/8/layout/matrix2"/>
    <dgm:cxn modelId="{0E1AB222-CFFF-4B17-AB31-C5A44BD5801B}" type="presParOf" srcId="{14B9B94B-C958-4642-A19F-602084E2B2C5}" destId="{88050E38-AF0C-4C33-A0CA-B26A38174E8E}" srcOrd="3" destOrd="0" presId="urn:microsoft.com/office/officeart/2005/8/layout/matrix2"/>
    <dgm:cxn modelId="{A64C4B2E-29D3-4739-B5BC-FA4B1A54DF00}" type="presParOf" srcId="{14B9B94B-C958-4642-A19F-602084E2B2C5}" destId="{22E0A124-9C56-479D-B8EB-E71934F5C818}"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5462A8-53F5-4371-8CF8-A1B2091555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1FE86A1-5637-45E9-8093-B761AF1DCADB}">
      <dgm:prSet/>
      <dgm:spPr/>
      <dgm:t>
        <a:bodyPr/>
        <a:lstStyle/>
        <a:p>
          <a:pPr>
            <a:lnSpc>
              <a:spcPct val="100000"/>
            </a:lnSpc>
          </a:pPr>
          <a:r>
            <a:rPr lang="en-US" dirty="0"/>
            <a:t>Strategic capital planning can drive long-term cost containment by reducing deferred maintenance costs.</a:t>
          </a:r>
        </a:p>
      </dgm:t>
    </dgm:pt>
    <dgm:pt modelId="{97DDA4A1-F9E6-411B-87F5-21A441A2D0FF}" type="parTrans" cxnId="{F68F75A5-B7B7-45F7-ABAF-67B9020CD35B}">
      <dgm:prSet/>
      <dgm:spPr/>
      <dgm:t>
        <a:bodyPr/>
        <a:lstStyle/>
        <a:p>
          <a:endParaRPr lang="en-US"/>
        </a:p>
      </dgm:t>
    </dgm:pt>
    <dgm:pt modelId="{1071434F-8C26-4A98-8B65-C46EC05AF27D}" type="sibTrans" cxnId="{F68F75A5-B7B7-45F7-ABAF-67B9020CD35B}">
      <dgm:prSet/>
      <dgm:spPr/>
      <dgm:t>
        <a:bodyPr/>
        <a:lstStyle/>
        <a:p>
          <a:endParaRPr lang="en-US"/>
        </a:p>
      </dgm:t>
    </dgm:pt>
    <dgm:pt modelId="{38FC8950-591F-44D4-B8B5-176A5528F599}">
      <dgm:prSet/>
      <dgm:spPr/>
      <dgm:t>
        <a:bodyPr/>
        <a:lstStyle/>
        <a:p>
          <a:pPr>
            <a:lnSpc>
              <a:spcPct val="100000"/>
            </a:lnSpc>
          </a:pPr>
          <a:r>
            <a:rPr lang="en-US" dirty="0"/>
            <a:t>Recommendation: Leverage CIP for initiatives that:</a:t>
          </a:r>
        </a:p>
      </dgm:t>
    </dgm:pt>
    <dgm:pt modelId="{5417361C-B4AA-475F-ADE0-11E3681FDDDB}" type="parTrans" cxnId="{32BF7557-FF8D-46C6-BF71-74069D10F3EC}">
      <dgm:prSet/>
      <dgm:spPr/>
      <dgm:t>
        <a:bodyPr/>
        <a:lstStyle/>
        <a:p>
          <a:endParaRPr lang="en-US"/>
        </a:p>
      </dgm:t>
    </dgm:pt>
    <dgm:pt modelId="{C6B814B4-1CAE-4BDE-A537-D8BBEAB0B6F7}" type="sibTrans" cxnId="{32BF7557-FF8D-46C6-BF71-74069D10F3EC}">
      <dgm:prSet/>
      <dgm:spPr/>
      <dgm:t>
        <a:bodyPr/>
        <a:lstStyle/>
        <a:p>
          <a:endParaRPr lang="en-US"/>
        </a:p>
      </dgm:t>
    </dgm:pt>
    <dgm:pt modelId="{8DE3B95C-BE0B-4680-9E32-D802EA8956F4}">
      <dgm:prSet/>
      <dgm:spPr/>
      <dgm:t>
        <a:bodyPr/>
        <a:lstStyle/>
        <a:p>
          <a:pPr>
            <a:lnSpc>
              <a:spcPct val="100000"/>
            </a:lnSpc>
          </a:pPr>
          <a:r>
            <a:rPr lang="en-US" dirty="0"/>
            <a:t>Replace aging infrastructure or systems with energy-efficient, low-maintenance solutions.</a:t>
          </a:r>
        </a:p>
      </dgm:t>
    </dgm:pt>
    <dgm:pt modelId="{DF3EAA92-7EBD-4F0D-9E32-A544E1BD1F2C}" type="parTrans" cxnId="{767F3AC0-492F-4444-B67D-2C017CC9D6E9}">
      <dgm:prSet/>
      <dgm:spPr/>
      <dgm:t>
        <a:bodyPr/>
        <a:lstStyle/>
        <a:p>
          <a:endParaRPr lang="en-US"/>
        </a:p>
      </dgm:t>
    </dgm:pt>
    <dgm:pt modelId="{5B819CC4-864E-46C6-9EFA-E471112B1704}" type="sibTrans" cxnId="{767F3AC0-492F-4444-B67D-2C017CC9D6E9}">
      <dgm:prSet/>
      <dgm:spPr/>
      <dgm:t>
        <a:bodyPr/>
        <a:lstStyle/>
        <a:p>
          <a:endParaRPr lang="en-US"/>
        </a:p>
      </dgm:t>
    </dgm:pt>
    <dgm:pt modelId="{20D07C49-22C4-40D5-8410-F2BFF46643E4}">
      <dgm:prSet/>
      <dgm:spPr/>
      <dgm:t>
        <a:bodyPr/>
        <a:lstStyle/>
        <a:p>
          <a:pPr>
            <a:lnSpc>
              <a:spcPct val="100000"/>
            </a:lnSpc>
          </a:pPr>
          <a:r>
            <a:rPr lang="en-US" dirty="0"/>
            <a:t>Consolidate facility spaces to reduce leases and maintenance overhead.</a:t>
          </a:r>
        </a:p>
      </dgm:t>
    </dgm:pt>
    <dgm:pt modelId="{9AD3EB28-15E0-4937-9F27-ED0C084C41BA}" type="parTrans" cxnId="{E561BC9D-14D0-412B-AD9C-E76BA34C3CB2}">
      <dgm:prSet/>
      <dgm:spPr/>
      <dgm:t>
        <a:bodyPr/>
        <a:lstStyle/>
        <a:p>
          <a:endParaRPr lang="en-US"/>
        </a:p>
      </dgm:t>
    </dgm:pt>
    <dgm:pt modelId="{502A72F4-E724-4EB9-8B8F-4D80349F26EA}" type="sibTrans" cxnId="{E561BC9D-14D0-412B-AD9C-E76BA34C3CB2}">
      <dgm:prSet/>
      <dgm:spPr/>
      <dgm:t>
        <a:bodyPr/>
        <a:lstStyle/>
        <a:p>
          <a:endParaRPr lang="en-US"/>
        </a:p>
      </dgm:t>
    </dgm:pt>
    <dgm:pt modelId="{CC934F67-42FF-43FC-889D-8D379BC3D52E}">
      <dgm:prSet/>
      <dgm:spPr/>
      <dgm:t>
        <a:bodyPr/>
        <a:lstStyle/>
        <a:p>
          <a:pPr>
            <a:lnSpc>
              <a:spcPct val="100000"/>
            </a:lnSpc>
          </a:pPr>
          <a:r>
            <a:rPr lang="en-US" dirty="0"/>
            <a:t>Invest in durable assets—vehicles, HVAC systems, IT infrastructure—with long life cycles and measurable ROI.</a:t>
          </a:r>
        </a:p>
      </dgm:t>
    </dgm:pt>
    <dgm:pt modelId="{73219A88-B571-4E27-8870-EA5F9E12BEB1}" type="parTrans" cxnId="{7306864A-2467-4F9B-9098-BB4BA243722B}">
      <dgm:prSet/>
      <dgm:spPr/>
      <dgm:t>
        <a:bodyPr/>
        <a:lstStyle/>
        <a:p>
          <a:endParaRPr lang="en-US"/>
        </a:p>
      </dgm:t>
    </dgm:pt>
    <dgm:pt modelId="{61F340A3-C7B9-4AFF-ADCE-A550F462FB06}" type="sibTrans" cxnId="{7306864A-2467-4F9B-9098-BB4BA243722B}">
      <dgm:prSet/>
      <dgm:spPr/>
      <dgm:t>
        <a:bodyPr/>
        <a:lstStyle/>
        <a:p>
          <a:endParaRPr lang="en-US"/>
        </a:p>
      </dgm:t>
    </dgm:pt>
    <dgm:pt modelId="{9E7BB682-B656-431B-A967-61F8BB06EDF1}">
      <dgm:prSet/>
      <dgm:spPr/>
      <dgm:t>
        <a:bodyPr/>
        <a:lstStyle/>
        <a:p>
          <a:pPr>
            <a:lnSpc>
              <a:spcPct val="100000"/>
            </a:lnSpc>
          </a:pPr>
          <a:endParaRPr lang="en-US" dirty="0"/>
        </a:p>
      </dgm:t>
    </dgm:pt>
    <dgm:pt modelId="{E8A9B72E-7244-4065-8F4D-AA0A0E760501}" type="parTrans" cxnId="{601CDB8C-FF2F-4564-9F63-BD921F104FBC}">
      <dgm:prSet/>
      <dgm:spPr/>
      <dgm:t>
        <a:bodyPr/>
        <a:lstStyle/>
        <a:p>
          <a:endParaRPr lang="en-US"/>
        </a:p>
      </dgm:t>
    </dgm:pt>
    <dgm:pt modelId="{12F3C66B-D4C6-42B1-AF23-1E392F5EA816}" type="sibTrans" cxnId="{601CDB8C-FF2F-4564-9F63-BD921F104FBC}">
      <dgm:prSet/>
      <dgm:spPr/>
      <dgm:t>
        <a:bodyPr/>
        <a:lstStyle/>
        <a:p>
          <a:endParaRPr lang="en-US"/>
        </a:p>
      </dgm:t>
    </dgm:pt>
    <dgm:pt modelId="{DC64366A-BE32-4B94-98F9-7E6FFE051EE2}" type="pres">
      <dgm:prSet presAssocID="{225462A8-53F5-4371-8CF8-A1B2091555C8}" presName="root" presStyleCnt="0">
        <dgm:presLayoutVars>
          <dgm:dir/>
          <dgm:resizeHandles val="exact"/>
        </dgm:presLayoutVars>
      </dgm:prSet>
      <dgm:spPr/>
    </dgm:pt>
    <dgm:pt modelId="{29B4E448-2DC1-40E4-829F-C74B303622AE}" type="pres">
      <dgm:prSet presAssocID="{F1FE86A1-5637-45E9-8093-B761AF1DCADB}" presName="compNode" presStyleCnt="0"/>
      <dgm:spPr/>
    </dgm:pt>
    <dgm:pt modelId="{B2AAE1E7-5B55-46D8-A711-40E7CDCE2CA5}" type="pres">
      <dgm:prSet presAssocID="{F1FE86A1-5637-45E9-8093-B761AF1DCADB}" presName="bgRect" presStyleLbl="bgShp" presStyleIdx="0" presStyleCnt="6"/>
      <dgm:spPr/>
    </dgm:pt>
    <dgm:pt modelId="{38EA79E1-985F-4281-A343-3C3C76005583}" type="pres">
      <dgm:prSet presAssocID="{F1FE86A1-5637-45E9-8093-B761AF1DCA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ggy Bank"/>
        </a:ext>
      </dgm:extLst>
    </dgm:pt>
    <dgm:pt modelId="{EAFB5600-39E7-45F7-8D33-C26821AD70C1}" type="pres">
      <dgm:prSet presAssocID="{F1FE86A1-5637-45E9-8093-B761AF1DCADB}" presName="spaceRect" presStyleCnt="0"/>
      <dgm:spPr/>
    </dgm:pt>
    <dgm:pt modelId="{C8135DC1-3A69-4A0F-BF10-AE6870331B9F}" type="pres">
      <dgm:prSet presAssocID="{F1FE86A1-5637-45E9-8093-B761AF1DCADB}" presName="parTx" presStyleLbl="revTx" presStyleIdx="0" presStyleCnt="6">
        <dgm:presLayoutVars>
          <dgm:chMax val="0"/>
          <dgm:chPref val="0"/>
        </dgm:presLayoutVars>
      </dgm:prSet>
      <dgm:spPr/>
    </dgm:pt>
    <dgm:pt modelId="{37E6CF87-6C1D-4917-9BE6-E3F8BF566B90}" type="pres">
      <dgm:prSet presAssocID="{1071434F-8C26-4A98-8B65-C46EC05AF27D}" presName="sibTrans" presStyleCnt="0"/>
      <dgm:spPr/>
    </dgm:pt>
    <dgm:pt modelId="{3A8EF4B4-4E8E-42F9-AD87-F5E7CE4A4E58}" type="pres">
      <dgm:prSet presAssocID="{38FC8950-591F-44D4-B8B5-176A5528F599}" presName="compNode" presStyleCnt="0"/>
      <dgm:spPr/>
    </dgm:pt>
    <dgm:pt modelId="{DC4B7B32-0646-4C9A-8572-F37A87509937}" type="pres">
      <dgm:prSet presAssocID="{38FC8950-591F-44D4-B8B5-176A5528F599}" presName="bgRect" presStyleLbl="bgShp" presStyleIdx="1" presStyleCnt="6"/>
      <dgm:spPr/>
    </dgm:pt>
    <dgm:pt modelId="{D7C3E1ED-0E8C-43B9-A798-9CAA8C75393C}" type="pres">
      <dgm:prSet presAssocID="{38FC8950-591F-44D4-B8B5-176A5528F5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FC7A4784-5A3C-415A-8E8D-264DAF5FCF57}" type="pres">
      <dgm:prSet presAssocID="{38FC8950-591F-44D4-B8B5-176A5528F599}" presName="spaceRect" presStyleCnt="0"/>
      <dgm:spPr/>
    </dgm:pt>
    <dgm:pt modelId="{8FA62E32-800E-4B44-8880-503ABFE30D80}" type="pres">
      <dgm:prSet presAssocID="{38FC8950-591F-44D4-B8B5-176A5528F599}" presName="parTx" presStyleLbl="revTx" presStyleIdx="1" presStyleCnt="6">
        <dgm:presLayoutVars>
          <dgm:chMax val="0"/>
          <dgm:chPref val="0"/>
        </dgm:presLayoutVars>
      </dgm:prSet>
      <dgm:spPr/>
    </dgm:pt>
    <dgm:pt modelId="{2FBAA59F-7A79-4F43-B712-057C175C44F5}" type="pres">
      <dgm:prSet presAssocID="{C6B814B4-1CAE-4BDE-A537-D8BBEAB0B6F7}" presName="sibTrans" presStyleCnt="0"/>
      <dgm:spPr/>
    </dgm:pt>
    <dgm:pt modelId="{5AB23A92-7EAF-4D84-AF29-F7AE2B499582}" type="pres">
      <dgm:prSet presAssocID="{8DE3B95C-BE0B-4680-9E32-D802EA8956F4}" presName="compNode" presStyleCnt="0"/>
      <dgm:spPr/>
    </dgm:pt>
    <dgm:pt modelId="{5F17B40E-A69D-4CFC-8BB0-47CE74FAF630}" type="pres">
      <dgm:prSet presAssocID="{8DE3B95C-BE0B-4680-9E32-D802EA8956F4}" presName="bgRect" presStyleLbl="bgShp" presStyleIdx="2" presStyleCnt="6"/>
      <dgm:spPr/>
    </dgm:pt>
    <dgm:pt modelId="{E918199E-476E-4824-B4DB-5E5FEB98E394}" type="pres">
      <dgm:prSet presAssocID="{8DE3B95C-BE0B-4680-9E32-D802EA8956F4}" presName="iconRect" presStyleLbl="node1" presStyleIdx="2" presStyleCnt="6" custLinFactX="100000" custLinFactNeighborX="142773" custLinFactNeighborY="-1302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lectrician"/>
        </a:ext>
      </dgm:extLst>
    </dgm:pt>
    <dgm:pt modelId="{31AE0044-C442-4B5D-B47B-85F0665323F5}" type="pres">
      <dgm:prSet presAssocID="{8DE3B95C-BE0B-4680-9E32-D802EA8956F4}" presName="spaceRect" presStyleCnt="0"/>
      <dgm:spPr/>
    </dgm:pt>
    <dgm:pt modelId="{A4916C9F-0FD5-4128-8A51-45736DE9B3F1}" type="pres">
      <dgm:prSet presAssocID="{8DE3B95C-BE0B-4680-9E32-D802EA8956F4}" presName="parTx" presStyleLbl="revTx" presStyleIdx="2" presStyleCnt="6" custScaleX="79625">
        <dgm:presLayoutVars>
          <dgm:chMax val="0"/>
          <dgm:chPref val="0"/>
        </dgm:presLayoutVars>
      </dgm:prSet>
      <dgm:spPr/>
    </dgm:pt>
    <dgm:pt modelId="{EAC9854D-E9F3-493F-96CD-71CBF11D6AE3}" type="pres">
      <dgm:prSet presAssocID="{5B819CC4-864E-46C6-9EFA-E471112B1704}" presName="sibTrans" presStyleCnt="0"/>
      <dgm:spPr/>
    </dgm:pt>
    <dgm:pt modelId="{BBF92DFB-D8AC-4C5B-AC34-34AC20A43944}" type="pres">
      <dgm:prSet presAssocID="{20D07C49-22C4-40D5-8410-F2BFF46643E4}" presName="compNode" presStyleCnt="0"/>
      <dgm:spPr/>
    </dgm:pt>
    <dgm:pt modelId="{72A150CD-507D-486C-BEF2-ADF0B88829CA}" type="pres">
      <dgm:prSet presAssocID="{20D07C49-22C4-40D5-8410-F2BFF46643E4}" presName="bgRect" presStyleLbl="bgShp" presStyleIdx="3" presStyleCnt="6"/>
      <dgm:spPr/>
    </dgm:pt>
    <dgm:pt modelId="{9F1551B1-2191-45EE-AA09-51394D3EC577}" type="pres">
      <dgm:prSet presAssocID="{20D07C49-22C4-40D5-8410-F2BFF46643E4}" presName="iconRect" presStyleLbl="node1" presStyleIdx="3" presStyleCnt="6" custLinFactX="100000" custLinFactNeighborX="136779" custLinFactNeighborY="-899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2FB14ACB-E18D-4A4D-B01A-347FC2855185}" type="pres">
      <dgm:prSet presAssocID="{20D07C49-22C4-40D5-8410-F2BFF46643E4}" presName="spaceRect" presStyleCnt="0"/>
      <dgm:spPr/>
    </dgm:pt>
    <dgm:pt modelId="{042FD26F-E5BD-4871-B1CC-5E0A25D4B776}" type="pres">
      <dgm:prSet presAssocID="{20D07C49-22C4-40D5-8410-F2BFF46643E4}" presName="parTx" presStyleLbl="revTx" presStyleIdx="3" presStyleCnt="6" custScaleX="79076">
        <dgm:presLayoutVars>
          <dgm:chMax val="0"/>
          <dgm:chPref val="0"/>
        </dgm:presLayoutVars>
      </dgm:prSet>
      <dgm:spPr/>
    </dgm:pt>
    <dgm:pt modelId="{43C6A4E4-4C26-4861-AEBC-97F3FCA43F79}" type="pres">
      <dgm:prSet presAssocID="{502A72F4-E724-4EB9-8B8F-4D80349F26EA}" presName="sibTrans" presStyleCnt="0"/>
      <dgm:spPr/>
    </dgm:pt>
    <dgm:pt modelId="{5695338A-4CA1-4269-891D-857F69C5C401}" type="pres">
      <dgm:prSet presAssocID="{CC934F67-42FF-43FC-889D-8D379BC3D52E}" presName="compNode" presStyleCnt="0"/>
      <dgm:spPr/>
    </dgm:pt>
    <dgm:pt modelId="{AFE32114-1130-4598-8EB5-9C1408410EED}" type="pres">
      <dgm:prSet presAssocID="{CC934F67-42FF-43FC-889D-8D379BC3D52E}" presName="bgRect" presStyleLbl="bgShp" presStyleIdx="4" presStyleCnt="6"/>
      <dgm:spPr/>
    </dgm:pt>
    <dgm:pt modelId="{BCDF8D04-088F-4178-9016-F632439F6202}" type="pres">
      <dgm:prSet presAssocID="{CC934F67-42FF-43FC-889D-8D379BC3D52E}" presName="iconRect" presStyleLbl="node1" presStyleIdx="4" presStyleCnt="6" custLinFactX="100000" custLinFactNeighborX="135518" custLinFactNeighborY="-641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xcavator"/>
        </a:ext>
      </dgm:extLst>
    </dgm:pt>
    <dgm:pt modelId="{E0538F9D-0DA3-42E4-B87D-CA6E234FDBBC}" type="pres">
      <dgm:prSet presAssocID="{CC934F67-42FF-43FC-889D-8D379BC3D52E}" presName="spaceRect" presStyleCnt="0"/>
      <dgm:spPr/>
    </dgm:pt>
    <dgm:pt modelId="{EBF1593F-2B25-49B3-A3D5-691AD86EC1BD}" type="pres">
      <dgm:prSet presAssocID="{CC934F67-42FF-43FC-889D-8D379BC3D52E}" presName="parTx" presStyleLbl="revTx" presStyleIdx="4" presStyleCnt="6" custScaleX="77435">
        <dgm:presLayoutVars>
          <dgm:chMax val="0"/>
          <dgm:chPref val="0"/>
        </dgm:presLayoutVars>
      </dgm:prSet>
      <dgm:spPr/>
    </dgm:pt>
    <dgm:pt modelId="{EAA59EBC-20B8-47A5-BFE4-825D45D6CD88}" type="pres">
      <dgm:prSet presAssocID="{61F340A3-C7B9-4AFF-ADCE-A550F462FB06}" presName="sibTrans" presStyleCnt="0"/>
      <dgm:spPr/>
    </dgm:pt>
    <dgm:pt modelId="{B691D71C-44DF-44B0-AA27-A56870DFAFAA}" type="pres">
      <dgm:prSet presAssocID="{9E7BB682-B656-431B-A967-61F8BB06EDF1}" presName="compNode" presStyleCnt="0"/>
      <dgm:spPr/>
    </dgm:pt>
    <dgm:pt modelId="{0054DFC7-C299-473E-BD69-D1CE6824300D}" type="pres">
      <dgm:prSet presAssocID="{9E7BB682-B656-431B-A967-61F8BB06EDF1}" presName="bgRect" presStyleLbl="bgShp" presStyleIdx="5" presStyleCnt="6" custScaleX="17469" custLinFactNeighborX="-7366" custLinFactNeighborY="-11312"/>
      <dgm:spPr>
        <a:noFill/>
      </dgm:spPr>
    </dgm:pt>
    <dgm:pt modelId="{AAE3F769-F110-4FAD-925D-060EFCAC2F0C}" type="pres">
      <dgm:prSet presAssocID="{9E7BB682-B656-431B-A967-61F8BB06EDF1}" presName="iconRect" presStyleLbl="node1" presStyleIdx="5" presStyleCnt="6"/>
      <dgm:spPr>
        <a:noFill/>
        <a:ln>
          <a:noFill/>
        </a:ln>
      </dgm:spPr>
    </dgm:pt>
    <dgm:pt modelId="{D6402D8A-9665-4C3C-9577-D46C77D03B85}" type="pres">
      <dgm:prSet presAssocID="{9E7BB682-B656-431B-A967-61F8BB06EDF1}" presName="spaceRect" presStyleCnt="0"/>
      <dgm:spPr/>
    </dgm:pt>
    <dgm:pt modelId="{57E1534A-2355-4614-A3F3-972EBAD62358}" type="pres">
      <dgm:prSet presAssocID="{9E7BB682-B656-431B-A967-61F8BB06EDF1}" presName="parTx" presStyleLbl="revTx" presStyleIdx="5" presStyleCnt="6">
        <dgm:presLayoutVars>
          <dgm:chMax val="0"/>
          <dgm:chPref val="0"/>
        </dgm:presLayoutVars>
      </dgm:prSet>
      <dgm:spPr/>
    </dgm:pt>
  </dgm:ptLst>
  <dgm:cxnLst>
    <dgm:cxn modelId="{5060AF11-109D-47B7-A1F9-A752EBDACF91}" type="presOf" srcId="{225462A8-53F5-4371-8CF8-A1B2091555C8}" destId="{DC64366A-BE32-4B94-98F9-7E6FFE051EE2}" srcOrd="0" destOrd="0" presId="urn:microsoft.com/office/officeart/2018/2/layout/IconVerticalSolidList"/>
    <dgm:cxn modelId="{DECEB161-8206-4B02-B544-A61D6956F3A6}" type="presOf" srcId="{20D07C49-22C4-40D5-8410-F2BFF46643E4}" destId="{042FD26F-E5BD-4871-B1CC-5E0A25D4B776}" srcOrd="0" destOrd="0" presId="urn:microsoft.com/office/officeart/2018/2/layout/IconVerticalSolidList"/>
    <dgm:cxn modelId="{7306864A-2467-4F9B-9098-BB4BA243722B}" srcId="{225462A8-53F5-4371-8CF8-A1B2091555C8}" destId="{CC934F67-42FF-43FC-889D-8D379BC3D52E}" srcOrd="4" destOrd="0" parTransId="{73219A88-B571-4E27-8870-EA5F9E12BEB1}" sibTransId="{61F340A3-C7B9-4AFF-ADCE-A550F462FB06}"/>
    <dgm:cxn modelId="{32BF7557-FF8D-46C6-BF71-74069D10F3EC}" srcId="{225462A8-53F5-4371-8CF8-A1B2091555C8}" destId="{38FC8950-591F-44D4-B8B5-176A5528F599}" srcOrd="1" destOrd="0" parTransId="{5417361C-B4AA-475F-ADE0-11E3681FDDDB}" sibTransId="{C6B814B4-1CAE-4BDE-A537-D8BBEAB0B6F7}"/>
    <dgm:cxn modelId="{38EB7757-26B9-4CCE-854A-A8F562BAFF06}" type="presOf" srcId="{CC934F67-42FF-43FC-889D-8D379BC3D52E}" destId="{EBF1593F-2B25-49B3-A3D5-691AD86EC1BD}" srcOrd="0" destOrd="0" presId="urn:microsoft.com/office/officeart/2018/2/layout/IconVerticalSolidList"/>
    <dgm:cxn modelId="{D28AF37D-2167-49F1-A380-C07CEB74F78F}" type="presOf" srcId="{F1FE86A1-5637-45E9-8093-B761AF1DCADB}" destId="{C8135DC1-3A69-4A0F-BF10-AE6870331B9F}" srcOrd="0" destOrd="0" presId="urn:microsoft.com/office/officeart/2018/2/layout/IconVerticalSolidList"/>
    <dgm:cxn modelId="{4554A382-73E2-4C92-9A3C-4120E7BA5CC8}" type="presOf" srcId="{9E7BB682-B656-431B-A967-61F8BB06EDF1}" destId="{57E1534A-2355-4614-A3F3-972EBAD62358}" srcOrd="0" destOrd="0" presId="urn:microsoft.com/office/officeart/2018/2/layout/IconVerticalSolidList"/>
    <dgm:cxn modelId="{3FDD0289-FC5A-405E-AACD-48D3D68590CC}" type="presOf" srcId="{38FC8950-591F-44D4-B8B5-176A5528F599}" destId="{8FA62E32-800E-4B44-8880-503ABFE30D80}" srcOrd="0" destOrd="0" presId="urn:microsoft.com/office/officeart/2018/2/layout/IconVerticalSolidList"/>
    <dgm:cxn modelId="{601CDB8C-FF2F-4564-9F63-BD921F104FBC}" srcId="{225462A8-53F5-4371-8CF8-A1B2091555C8}" destId="{9E7BB682-B656-431B-A967-61F8BB06EDF1}" srcOrd="5" destOrd="0" parTransId="{E8A9B72E-7244-4065-8F4D-AA0A0E760501}" sibTransId="{12F3C66B-D4C6-42B1-AF23-1E392F5EA816}"/>
    <dgm:cxn modelId="{E561BC9D-14D0-412B-AD9C-E76BA34C3CB2}" srcId="{225462A8-53F5-4371-8CF8-A1B2091555C8}" destId="{20D07C49-22C4-40D5-8410-F2BFF46643E4}" srcOrd="3" destOrd="0" parTransId="{9AD3EB28-15E0-4937-9F27-ED0C084C41BA}" sibTransId="{502A72F4-E724-4EB9-8B8F-4D80349F26EA}"/>
    <dgm:cxn modelId="{F68F75A5-B7B7-45F7-ABAF-67B9020CD35B}" srcId="{225462A8-53F5-4371-8CF8-A1B2091555C8}" destId="{F1FE86A1-5637-45E9-8093-B761AF1DCADB}" srcOrd="0" destOrd="0" parTransId="{97DDA4A1-F9E6-411B-87F5-21A441A2D0FF}" sibTransId="{1071434F-8C26-4A98-8B65-C46EC05AF27D}"/>
    <dgm:cxn modelId="{9FD14BBE-C654-4BFC-A8E1-C924E6F1016E}" type="presOf" srcId="{8DE3B95C-BE0B-4680-9E32-D802EA8956F4}" destId="{A4916C9F-0FD5-4128-8A51-45736DE9B3F1}" srcOrd="0" destOrd="0" presId="urn:microsoft.com/office/officeart/2018/2/layout/IconVerticalSolidList"/>
    <dgm:cxn modelId="{767F3AC0-492F-4444-B67D-2C017CC9D6E9}" srcId="{225462A8-53F5-4371-8CF8-A1B2091555C8}" destId="{8DE3B95C-BE0B-4680-9E32-D802EA8956F4}" srcOrd="2" destOrd="0" parTransId="{DF3EAA92-7EBD-4F0D-9E32-A544E1BD1F2C}" sibTransId="{5B819CC4-864E-46C6-9EFA-E471112B1704}"/>
    <dgm:cxn modelId="{696895D7-490B-42D6-BDCE-1924E79AE4A5}" type="presParOf" srcId="{DC64366A-BE32-4B94-98F9-7E6FFE051EE2}" destId="{29B4E448-2DC1-40E4-829F-C74B303622AE}" srcOrd="0" destOrd="0" presId="urn:microsoft.com/office/officeart/2018/2/layout/IconVerticalSolidList"/>
    <dgm:cxn modelId="{C2798243-6A9F-4686-8B11-84E2A35E90D2}" type="presParOf" srcId="{29B4E448-2DC1-40E4-829F-C74B303622AE}" destId="{B2AAE1E7-5B55-46D8-A711-40E7CDCE2CA5}" srcOrd="0" destOrd="0" presId="urn:microsoft.com/office/officeart/2018/2/layout/IconVerticalSolidList"/>
    <dgm:cxn modelId="{2E50E9D9-EC36-419E-BAD1-91DCEF10A435}" type="presParOf" srcId="{29B4E448-2DC1-40E4-829F-C74B303622AE}" destId="{38EA79E1-985F-4281-A343-3C3C76005583}" srcOrd="1" destOrd="0" presId="urn:microsoft.com/office/officeart/2018/2/layout/IconVerticalSolidList"/>
    <dgm:cxn modelId="{E98CA8DB-0A61-40A1-B881-074F19AA8DE3}" type="presParOf" srcId="{29B4E448-2DC1-40E4-829F-C74B303622AE}" destId="{EAFB5600-39E7-45F7-8D33-C26821AD70C1}" srcOrd="2" destOrd="0" presId="urn:microsoft.com/office/officeart/2018/2/layout/IconVerticalSolidList"/>
    <dgm:cxn modelId="{B3DA6C15-2868-44B6-83F5-19197F4698D8}" type="presParOf" srcId="{29B4E448-2DC1-40E4-829F-C74B303622AE}" destId="{C8135DC1-3A69-4A0F-BF10-AE6870331B9F}" srcOrd="3" destOrd="0" presId="urn:microsoft.com/office/officeart/2018/2/layout/IconVerticalSolidList"/>
    <dgm:cxn modelId="{7B6717C9-BE41-4C59-9585-AD3111CC6B3F}" type="presParOf" srcId="{DC64366A-BE32-4B94-98F9-7E6FFE051EE2}" destId="{37E6CF87-6C1D-4917-9BE6-E3F8BF566B90}" srcOrd="1" destOrd="0" presId="urn:microsoft.com/office/officeart/2018/2/layout/IconVerticalSolidList"/>
    <dgm:cxn modelId="{946B48A8-B50C-4427-BF66-0357B59DD246}" type="presParOf" srcId="{DC64366A-BE32-4B94-98F9-7E6FFE051EE2}" destId="{3A8EF4B4-4E8E-42F9-AD87-F5E7CE4A4E58}" srcOrd="2" destOrd="0" presId="urn:microsoft.com/office/officeart/2018/2/layout/IconVerticalSolidList"/>
    <dgm:cxn modelId="{3F4EE892-45ED-48BE-8A9E-8B0F153A4A25}" type="presParOf" srcId="{3A8EF4B4-4E8E-42F9-AD87-F5E7CE4A4E58}" destId="{DC4B7B32-0646-4C9A-8572-F37A87509937}" srcOrd="0" destOrd="0" presId="urn:microsoft.com/office/officeart/2018/2/layout/IconVerticalSolidList"/>
    <dgm:cxn modelId="{B3309FD5-B2DC-44BA-9D8B-BEE09C78ABB9}" type="presParOf" srcId="{3A8EF4B4-4E8E-42F9-AD87-F5E7CE4A4E58}" destId="{D7C3E1ED-0E8C-43B9-A798-9CAA8C75393C}" srcOrd="1" destOrd="0" presId="urn:microsoft.com/office/officeart/2018/2/layout/IconVerticalSolidList"/>
    <dgm:cxn modelId="{A899200F-EB2C-42EB-81FE-9400BEA5EBF5}" type="presParOf" srcId="{3A8EF4B4-4E8E-42F9-AD87-F5E7CE4A4E58}" destId="{FC7A4784-5A3C-415A-8E8D-264DAF5FCF57}" srcOrd="2" destOrd="0" presId="urn:microsoft.com/office/officeart/2018/2/layout/IconVerticalSolidList"/>
    <dgm:cxn modelId="{D8EBCD2B-69F7-4727-BB6F-8526716FB331}" type="presParOf" srcId="{3A8EF4B4-4E8E-42F9-AD87-F5E7CE4A4E58}" destId="{8FA62E32-800E-4B44-8880-503ABFE30D80}" srcOrd="3" destOrd="0" presId="urn:microsoft.com/office/officeart/2018/2/layout/IconVerticalSolidList"/>
    <dgm:cxn modelId="{557B9B51-11FC-4FFB-8A31-3905E11B58C4}" type="presParOf" srcId="{DC64366A-BE32-4B94-98F9-7E6FFE051EE2}" destId="{2FBAA59F-7A79-4F43-B712-057C175C44F5}" srcOrd="3" destOrd="0" presId="urn:microsoft.com/office/officeart/2018/2/layout/IconVerticalSolidList"/>
    <dgm:cxn modelId="{2B1AB98D-93FE-4E27-A14E-4CF2D3580A40}" type="presParOf" srcId="{DC64366A-BE32-4B94-98F9-7E6FFE051EE2}" destId="{5AB23A92-7EAF-4D84-AF29-F7AE2B499582}" srcOrd="4" destOrd="0" presId="urn:microsoft.com/office/officeart/2018/2/layout/IconVerticalSolidList"/>
    <dgm:cxn modelId="{A8F704EC-BA54-4008-8DAA-55B579439118}" type="presParOf" srcId="{5AB23A92-7EAF-4D84-AF29-F7AE2B499582}" destId="{5F17B40E-A69D-4CFC-8BB0-47CE74FAF630}" srcOrd="0" destOrd="0" presId="urn:microsoft.com/office/officeart/2018/2/layout/IconVerticalSolidList"/>
    <dgm:cxn modelId="{1CA7472B-298B-453A-B5C8-78DB5F2039A4}" type="presParOf" srcId="{5AB23A92-7EAF-4D84-AF29-F7AE2B499582}" destId="{E918199E-476E-4824-B4DB-5E5FEB98E394}" srcOrd="1" destOrd="0" presId="urn:microsoft.com/office/officeart/2018/2/layout/IconVerticalSolidList"/>
    <dgm:cxn modelId="{9E035E28-FBED-40DF-B295-9F71BC5D0AAD}" type="presParOf" srcId="{5AB23A92-7EAF-4D84-AF29-F7AE2B499582}" destId="{31AE0044-C442-4B5D-B47B-85F0665323F5}" srcOrd="2" destOrd="0" presId="urn:microsoft.com/office/officeart/2018/2/layout/IconVerticalSolidList"/>
    <dgm:cxn modelId="{1FA2376E-A087-438C-A777-B9DBB2A7E686}" type="presParOf" srcId="{5AB23A92-7EAF-4D84-AF29-F7AE2B499582}" destId="{A4916C9F-0FD5-4128-8A51-45736DE9B3F1}" srcOrd="3" destOrd="0" presId="urn:microsoft.com/office/officeart/2018/2/layout/IconVerticalSolidList"/>
    <dgm:cxn modelId="{89845AC2-1491-476C-B35D-711FDA0C9C28}" type="presParOf" srcId="{DC64366A-BE32-4B94-98F9-7E6FFE051EE2}" destId="{EAC9854D-E9F3-493F-96CD-71CBF11D6AE3}" srcOrd="5" destOrd="0" presId="urn:microsoft.com/office/officeart/2018/2/layout/IconVerticalSolidList"/>
    <dgm:cxn modelId="{11073632-2F23-4878-A0E1-7D5DDF3C56C3}" type="presParOf" srcId="{DC64366A-BE32-4B94-98F9-7E6FFE051EE2}" destId="{BBF92DFB-D8AC-4C5B-AC34-34AC20A43944}" srcOrd="6" destOrd="0" presId="urn:microsoft.com/office/officeart/2018/2/layout/IconVerticalSolidList"/>
    <dgm:cxn modelId="{32B61D14-4A2E-43E1-A4D9-20EF815A4212}" type="presParOf" srcId="{BBF92DFB-D8AC-4C5B-AC34-34AC20A43944}" destId="{72A150CD-507D-486C-BEF2-ADF0B88829CA}" srcOrd="0" destOrd="0" presId="urn:microsoft.com/office/officeart/2018/2/layout/IconVerticalSolidList"/>
    <dgm:cxn modelId="{D9B96322-F90D-4C44-BE87-BAA7C523F1DB}" type="presParOf" srcId="{BBF92DFB-D8AC-4C5B-AC34-34AC20A43944}" destId="{9F1551B1-2191-45EE-AA09-51394D3EC577}" srcOrd="1" destOrd="0" presId="urn:microsoft.com/office/officeart/2018/2/layout/IconVerticalSolidList"/>
    <dgm:cxn modelId="{1081613F-681B-4B0B-8A79-00286E067CB3}" type="presParOf" srcId="{BBF92DFB-D8AC-4C5B-AC34-34AC20A43944}" destId="{2FB14ACB-E18D-4A4D-B01A-347FC2855185}" srcOrd="2" destOrd="0" presId="urn:microsoft.com/office/officeart/2018/2/layout/IconVerticalSolidList"/>
    <dgm:cxn modelId="{B0ACC013-D248-4D4C-A208-C03913D971ED}" type="presParOf" srcId="{BBF92DFB-D8AC-4C5B-AC34-34AC20A43944}" destId="{042FD26F-E5BD-4871-B1CC-5E0A25D4B776}" srcOrd="3" destOrd="0" presId="urn:microsoft.com/office/officeart/2018/2/layout/IconVerticalSolidList"/>
    <dgm:cxn modelId="{7601C2A1-F4DC-48DE-9153-159C8D263DD0}" type="presParOf" srcId="{DC64366A-BE32-4B94-98F9-7E6FFE051EE2}" destId="{43C6A4E4-4C26-4861-AEBC-97F3FCA43F79}" srcOrd="7" destOrd="0" presId="urn:microsoft.com/office/officeart/2018/2/layout/IconVerticalSolidList"/>
    <dgm:cxn modelId="{DC30BEC4-4A21-4CB7-AD5F-6D156AA05401}" type="presParOf" srcId="{DC64366A-BE32-4B94-98F9-7E6FFE051EE2}" destId="{5695338A-4CA1-4269-891D-857F69C5C401}" srcOrd="8" destOrd="0" presId="urn:microsoft.com/office/officeart/2018/2/layout/IconVerticalSolidList"/>
    <dgm:cxn modelId="{EED2FCE5-6BEE-4BC0-A441-57F59C8AEDA5}" type="presParOf" srcId="{5695338A-4CA1-4269-891D-857F69C5C401}" destId="{AFE32114-1130-4598-8EB5-9C1408410EED}" srcOrd="0" destOrd="0" presId="urn:microsoft.com/office/officeart/2018/2/layout/IconVerticalSolidList"/>
    <dgm:cxn modelId="{734CF89D-3B28-49FB-895A-7CE957068BB9}" type="presParOf" srcId="{5695338A-4CA1-4269-891D-857F69C5C401}" destId="{BCDF8D04-088F-4178-9016-F632439F6202}" srcOrd="1" destOrd="0" presId="urn:microsoft.com/office/officeart/2018/2/layout/IconVerticalSolidList"/>
    <dgm:cxn modelId="{FB9F22A0-383C-417A-9B0F-CFBBF824B87A}" type="presParOf" srcId="{5695338A-4CA1-4269-891D-857F69C5C401}" destId="{E0538F9D-0DA3-42E4-B87D-CA6E234FDBBC}" srcOrd="2" destOrd="0" presId="urn:microsoft.com/office/officeart/2018/2/layout/IconVerticalSolidList"/>
    <dgm:cxn modelId="{25BF1FA1-26AD-4600-B7BD-E514CD0FBD98}" type="presParOf" srcId="{5695338A-4CA1-4269-891D-857F69C5C401}" destId="{EBF1593F-2B25-49B3-A3D5-691AD86EC1BD}" srcOrd="3" destOrd="0" presId="urn:microsoft.com/office/officeart/2018/2/layout/IconVerticalSolidList"/>
    <dgm:cxn modelId="{6B16BF94-38B0-410F-8B8D-DF00B57D068E}" type="presParOf" srcId="{DC64366A-BE32-4B94-98F9-7E6FFE051EE2}" destId="{EAA59EBC-20B8-47A5-BFE4-825D45D6CD88}" srcOrd="9" destOrd="0" presId="urn:microsoft.com/office/officeart/2018/2/layout/IconVerticalSolidList"/>
    <dgm:cxn modelId="{8B652F39-C342-45E0-8AD4-E40A0F4F2BC2}" type="presParOf" srcId="{DC64366A-BE32-4B94-98F9-7E6FFE051EE2}" destId="{B691D71C-44DF-44B0-AA27-A56870DFAFAA}" srcOrd="10" destOrd="0" presId="urn:microsoft.com/office/officeart/2018/2/layout/IconVerticalSolidList"/>
    <dgm:cxn modelId="{4C1D1A59-49DA-49BF-9104-35965F0AAB62}" type="presParOf" srcId="{B691D71C-44DF-44B0-AA27-A56870DFAFAA}" destId="{0054DFC7-C299-473E-BD69-D1CE6824300D}" srcOrd="0" destOrd="0" presId="urn:microsoft.com/office/officeart/2018/2/layout/IconVerticalSolidList"/>
    <dgm:cxn modelId="{E1A06ADE-51D5-4411-BA93-6A35D3C3CC23}" type="presParOf" srcId="{B691D71C-44DF-44B0-AA27-A56870DFAFAA}" destId="{AAE3F769-F110-4FAD-925D-060EFCAC2F0C}" srcOrd="1" destOrd="0" presId="urn:microsoft.com/office/officeart/2018/2/layout/IconVerticalSolidList"/>
    <dgm:cxn modelId="{63BA8ED8-54B8-4109-A1A4-2B4CF3AD6CBB}" type="presParOf" srcId="{B691D71C-44DF-44B0-AA27-A56870DFAFAA}" destId="{D6402D8A-9665-4C3C-9577-D46C77D03B85}" srcOrd="2" destOrd="0" presId="urn:microsoft.com/office/officeart/2018/2/layout/IconVerticalSolidList"/>
    <dgm:cxn modelId="{0E9B14E5-BC7F-48DF-962B-C555A65AC853}" type="presParOf" srcId="{B691D71C-44DF-44B0-AA27-A56870DFAFAA}" destId="{57E1534A-2355-4614-A3F3-972EBAD6235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58D5FC-36A3-43A1-892D-511A0B905502}"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C17DC10C-74C0-46E4-A653-78654496005E}">
      <dgm:prSet/>
      <dgm:spPr/>
      <dgm:t>
        <a:bodyPr/>
        <a:lstStyle/>
        <a:p>
          <a:r>
            <a:rPr lang="en-US"/>
            <a:t>Pair</a:t>
          </a:r>
        </a:p>
      </dgm:t>
    </dgm:pt>
    <dgm:pt modelId="{9CCF1A75-37C1-4FDF-8683-970F7B332E78}" type="parTrans" cxnId="{DB3E83E0-5754-42DD-ACA0-C6F9B3780D00}">
      <dgm:prSet/>
      <dgm:spPr/>
      <dgm:t>
        <a:bodyPr/>
        <a:lstStyle/>
        <a:p>
          <a:endParaRPr lang="en-US"/>
        </a:p>
      </dgm:t>
    </dgm:pt>
    <dgm:pt modelId="{038B9016-155E-4749-9151-849CF25956B7}" type="sibTrans" cxnId="{DB3E83E0-5754-42DD-ACA0-C6F9B3780D00}">
      <dgm:prSet/>
      <dgm:spPr/>
      <dgm:t>
        <a:bodyPr/>
        <a:lstStyle/>
        <a:p>
          <a:endParaRPr lang="en-US"/>
        </a:p>
      </dgm:t>
    </dgm:pt>
    <dgm:pt modelId="{A77D47B9-23A4-4E08-A5B5-16AA60B43CC9}">
      <dgm:prSet/>
      <dgm:spPr/>
      <dgm:t>
        <a:bodyPr/>
        <a:lstStyle/>
        <a:p>
          <a:r>
            <a:rPr lang="en-US"/>
            <a:t>Pair targeted efficiencies with institutional capacity (dashboards, policy locks, grants).</a:t>
          </a:r>
        </a:p>
      </dgm:t>
    </dgm:pt>
    <dgm:pt modelId="{3E2B4513-6844-4175-8B42-613D0C6BF7F5}" type="parTrans" cxnId="{E23C69D4-C5D0-401E-BC80-2D6EFB9615B0}">
      <dgm:prSet/>
      <dgm:spPr/>
      <dgm:t>
        <a:bodyPr/>
        <a:lstStyle/>
        <a:p>
          <a:endParaRPr lang="en-US"/>
        </a:p>
      </dgm:t>
    </dgm:pt>
    <dgm:pt modelId="{EC2B2499-2A11-4657-BE61-4B0E7984CE4D}" type="sibTrans" cxnId="{E23C69D4-C5D0-401E-BC80-2D6EFB9615B0}">
      <dgm:prSet/>
      <dgm:spPr/>
      <dgm:t>
        <a:bodyPr/>
        <a:lstStyle/>
        <a:p>
          <a:endParaRPr lang="en-US"/>
        </a:p>
      </dgm:t>
    </dgm:pt>
    <dgm:pt modelId="{A4E5F07F-E2FB-477F-B5D3-22D98B3C7D9A}">
      <dgm:prSet/>
      <dgm:spPr/>
      <dgm:t>
        <a:bodyPr/>
        <a:lstStyle/>
        <a:p>
          <a:r>
            <a:rPr lang="en-US"/>
            <a:t>Protect</a:t>
          </a:r>
        </a:p>
      </dgm:t>
    </dgm:pt>
    <dgm:pt modelId="{1A8D0BF2-459B-472E-AFCA-8C34B91E0964}" type="parTrans" cxnId="{ACC33B3B-CCB2-4DF8-9862-5C92F11CE15E}">
      <dgm:prSet/>
      <dgm:spPr/>
      <dgm:t>
        <a:bodyPr/>
        <a:lstStyle/>
        <a:p>
          <a:endParaRPr lang="en-US"/>
        </a:p>
      </dgm:t>
    </dgm:pt>
    <dgm:pt modelId="{31C12330-83B6-490A-BA1D-6DD2537DAF82}" type="sibTrans" cxnId="{ACC33B3B-CCB2-4DF8-9862-5C92F11CE15E}">
      <dgm:prSet/>
      <dgm:spPr/>
      <dgm:t>
        <a:bodyPr/>
        <a:lstStyle/>
        <a:p>
          <a:endParaRPr lang="en-US"/>
        </a:p>
      </dgm:t>
    </dgm:pt>
    <dgm:pt modelId="{31519BDF-1C9B-4A4D-A1D2-AFF970BC4B90}">
      <dgm:prSet/>
      <dgm:spPr/>
      <dgm:t>
        <a:bodyPr/>
        <a:lstStyle/>
        <a:p>
          <a:r>
            <a:rPr lang="en-US"/>
            <a:t>Protect workforce and service quality while stabilizing long-run costs.</a:t>
          </a:r>
        </a:p>
      </dgm:t>
    </dgm:pt>
    <dgm:pt modelId="{1A364195-8470-448C-B110-EF1025B97461}" type="parTrans" cxnId="{7E42E394-8CE8-48F6-BEF0-4C8E397FC913}">
      <dgm:prSet/>
      <dgm:spPr/>
      <dgm:t>
        <a:bodyPr/>
        <a:lstStyle/>
        <a:p>
          <a:endParaRPr lang="en-US"/>
        </a:p>
      </dgm:t>
    </dgm:pt>
    <dgm:pt modelId="{D17226C5-F4EA-4E16-9BE7-3EBC5EB0E779}" type="sibTrans" cxnId="{7E42E394-8CE8-48F6-BEF0-4C8E397FC913}">
      <dgm:prSet/>
      <dgm:spPr/>
      <dgm:t>
        <a:bodyPr/>
        <a:lstStyle/>
        <a:p>
          <a:endParaRPr lang="en-US"/>
        </a:p>
      </dgm:t>
    </dgm:pt>
    <dgm:pt modelId="{49CD26AD-5165-45E1-AAB2-851FC226FFE8}">
      <dgm:prSet/>
      <dgm:spPr/>
      <dgm:t>
        <a:bodyPr/>
        <a:lstStyle/>
        <a:p>
          <a:r>
            <a:rPr lang="en-US"/>
            <a:t>Integrate</a:t>
          </a:r>
        </a:p>
      </dgm:t>
    </dgm:pt>
    <dgm:pt modelId="{8D9685D6-B41D-4858-A637-84A73BA8C457}" type="parTrans" cxnId="{3A14C58B-6B68-4DAA-A45B-E23AD94A0CA6}">
      <dgm:prSet/>
      <dgm:spPr/>
      <dgm:t>
        <a:bodyPr/>
        <a:lstStyle/>
        <a:p>
          <a:endParaRPr lang="en-US"/>
        </a:p>
      </dgm:t>
    </dgm:pt>
    <dgm:pt modelId="{825444AC-0B4D-44B7-AF05-1E05F57C23C1}" type="sibTrans" cxnId="{3A14C58B-6B68-4DAA-A45B-E23AD94A0CA6}">
      <dgm:prSet/>
      <dgm:spPr/>
      <dgm:t>
        <a:bodyPr/>
        <a:lstStyle/>
        <a:p>
          <a:endParaRPr lang="en-US"/>
        </a:p>
      </dgm:t>
    </dgm:pt>
    <dgm:pt modelId="{936CBBDD-4743-423F-B3DE-4B572C03B0C0}">
      <dgm:prSet/>
      <dgm:spPr/>
      <dgm:t>
        <a:bodyPr/>
        <a:lstStyle/>
        <a:p>
          <a:r>
            <a:rPr lang="en-US" dirty="0"/>
            <a:t>Integrate cost containment recommendations into financial planning.</a:t>
          </a:r>
        </a:p>
      </dgm:t>
    </dgm:pt>
    <dgm:pt modelId="{519B5524-C27E-4B53-A402-7D41F2AFE4DA}" type="parTrans" cxnId="{3C14FB21-CB5B-463D-85CC-EA7AE62B8A12}">
      <dgm:prSet/>
      <dgm:spPr/>
      <dgm:t>
        <a:bodyPr/>
        <a:lstStyle/>
        <a:p>
          <a:endParaRPr lang="en-US"/>
        </a:p>
      </dgm:t>
    </dgm:pt>
    <dgm:pt modelId="{80F28C21-D221-40B8-9D24-AB65A2E8D3FC}" type="sibTrans" cxnId="{3C14FB21-CB5B-463D-85CC-EA7AE62B8A12}">
      <dgm:prSet/>
      <dgm:spPr/>
      <dgm:t>
        <a:bodyPr/>
        <a:lstStyle/>
        <a:p>
          <a:endParaRPr lang="en-US"/>
        </a:p>
      </dgm:t>
    </dgm:pt>
    <dgm:pt modelId="{A4704CA8-465D-44A0-9671-135E5F339564}" type="pres">
      <dgm:prSet presAssocID="{7D58D5FC-36A3-43A1-892D-511A0B905502}" presName="Name0" presStyleCnt="0">
        <dgm:presLayoutVars>
          <dgm:dir/>
          <dgm:animLvl val="lvl"/>
          <dgm:resizeHandles val="exact"/>
        </dgm:presLayoutVars>
      </dgm:prSet>
      <dgm:spPr/>
    </dgm:pt>
    <dgm:pt modelId="{863C437E-0065-4BA5-8F98-E04D60E08B7C}" type="pres">
      <dgm:prSet presAssocID="{C17DC10C-74C0-46E4-A653-78654496005E}" presName="linNode" presStyleCnt="0"/>
      <dgm:spPr/>
    </dgm:pt>
    <dgm:pt modelId="{6F2F00DE-C4E4-40D2-B1EB-0476B4924AE2}" type="pres">
      <dgm:prSet presAssocID="{C17DC10C-74C0-46E4-A653-78654496005E}" presName="parentText" presStyleLbl="alignNode1" presStyleIdx="0" presStyleCnt="3">
        <dgm:presLayoutVars>
          <dgm:chMax val="1"/>
          <dgm:bulletEnabled/>
        </dgm:presLayoutVars>
      </dgm:prSet>
      <dgm:spPr/>
    </dgm:pt>
    <dgm:pt modelId="{06F95844-B160-4E92-B216-19331A6F24A9}" type="pres">
      <dgm:prSet presAssocID="{C17DC10C-74C0-46E4-A653-78654496005E}" presName="descendantText" presStyleLbl="alignAccFollowNode1" presStyleIdx="0" presStyleCnt="3">
        <dgm:presLayoutVars>
          <dgm:bulletEnabled/>
        </dgm:presLayoutVars>
      </dgm:prSet>
      <dgm:spPr/>
    </dgm:pt>
    <dgm:pt modelId="{D0E23AC2-24A9-4E08-AC0D-E1B50C2C9CEB}" type="pres">
      <dgm:prSet presAssocID="{038B9016-155E-4749-9151-849CF25956B7}" presName="sp" presStyleCnt="0"/>
      <dgm:spPr/>
    </dgm:pt>
    <dgm:pt modelId="{E8E6F79C-49A3-48A3-A504-76C5E8995009}" type="pres">
      <dgm:prSet presAssocID="{A4E5F07F-E2FB-477F-B5D3-22D98B3C7D9A}" presName="linNode" presStyleCnt="0"/>
      <dgm:spPr/>
    </dgm:pt>
    <dgm:pt modelId="{95E429B7-D3F9-4756-8CA1-A23D1D5792A2}" type="pres">
      <dgm:prSet presAssocID="{A4E5F07F-E2FB-477F-B5D3-22D98B3C7D9A}" presName="parentText" presStyleLbl="alignNode1" presStyleIdx="1" presStyleCnt="3">
        <dgm:presLayoutVars>
          <dgm:chMax val="1"/>
          <dgm:bulletEnabled/>
        </dgm:presLayoutVars>
      </dgm:prSet>
      <dgm:spPr/>
    </dgm:pt>
    <dgm:pt modelId="{1B767DA3-02CC-4F4E-BD0A-ABE257551189}" type="pres">
      <dgm:prSet presAssocID="{A4E5F07F-E2FB-477F-B5D3-22D98B3C7D9A}" presName="descendantText" presStyleLbl="alignAccFollowNode1" presStyleIdx="1" presStyleCnt="3">
        <dgm:presLayoutVars>
          <dgm:bulletEnabled/>
        </dgm:presLayoutVars>
      </dgm:prSet>
      <dgm:spPr/>
    </dgm:pt>
    <dgm:pt modelId="{B015F889-EDA3-4CEA-9BE3-3B0F98C70818}" type="pres">
      <dgm:prSet presAssocID="{31C12330-83B6-490A-BA1D-6DD2537DAF82}" presName="sp" presStyleCnt="0"/>
      <dgm:spPr/>
    </dgm:pt>
    <dgm:pt modelId="{556C46D4-E9EB-4722-BCE9-506C54CE68A6}" type="pres">
      <dgm:prSet presAssocID="{49CD26AD-5165-45E1-AAB2-851FC226FFE8}" presName="linNode" presStyleCnt="0"/>
      <dgm:spPr/>
    </dgm:pt>
    <dgm:pt modelId="{B6E3D035-C474-475B-96D2-6599DD05700F}" type="pres">
      <dgm:prSet presAssocID="{49CD26AD-5165-45E1-AAB2-851FC226FFE8}" presName="parentText" presStyleLbl="alignNode1" presStyleIdx="2" presStyleCnt="3">
        <dgm:presLayoutVars>
          <dgm:chMax val="1"/>
          <dgm:bulletEnabled/>
        </dgm:presLayoutVars>
      </dgm:prSet>
      <dgm:spPr/>
    </dgm:pt>
    <dgm:pt modelId="{DE82C7FD-7618-4DF1-9E2A-2F9C8F398DCB}" type="pres">
      <dgm:prSet presAssocID="{49CD26AD-5165-45E1-AAB2-851FC226FFE8}" presName="descendantText" presStyleLbl="alignAccFollowNode1" presStyleIdx="2" presStyleCnt="3">
        <dgm:presLayoutVars>
          <dgm:bulletEnabled/>
        </dgm:presLayoutVars>
      </dgm:prSet>
      <dgm:spPr/>
    </dgm:pt>
  </dgm:ptLst>
  <dgm:cxnLst>
    <dgm:cxn modelId="{D8514A04-8E7E-4291-93D2-F53DAECBB30F}" type="presOf" srcId="{936CBBDD-4743-423F-B3DE-4B572C03B0C0}" destId="{DE82C7FD-7618-4DF1-9E2A-2F9C8F398DCB}" srcOrd="0" destOrd="0" presId="urn:microsoft.com/office/officeart/2016/7/layout/VerticalSolidActionList"/>
    <dgm:cxn modelId="{3C14FB21-CB5B-463D-85CC-EA7AE62B8A12}" srcId="{49CD26AD-5165-45E1-AAB2-851FC226FFE8}" destId="{936CBBDD-4743-423F-B3DE-4B572C03B0C0}" srcOrd="0" destOrd="0" parTransId="{519B5524-C27E-4B53-A402-7D41F2AFE4DA}" sibTransId="{80F28C21-D221-40B8-9D24-AB65A2E8D3FC}"/>
    <dgm:cxn modelId="{ACC33B3B-CCB2-4DF8-9862-5C92F11CE15E}" srcId="{7D58D5FC-36A3-43A1-892D-511A0B905502}" destId="{A4E5F07F-E2FB-477F-B5D3-22D98B3C7D9A}" srcOrd="1" destOrd="0" parTransId="{1A8D0BF2-459B-472E-AFCA-8C34B91E0964}" sibTransId="{31C12330-83B6-490A-BA1D-6DD2537DAF82}"/>
    <dgm:cxn modelId="{EC8E7347-F5F4-4FFD-AB47-48F2CEB61F57}" type="presOf" srcId="{49CD26AD-5165-45E1-AAB2-851FC226FFE8}" destId="{B6E3D035-C474-475B-96D2-6599DD05700F}" srcOrd="0" destOrd="0" presId="urn:microsoft.com/office/officeart/2016/7/layout/VerticalSolidActionList"/>
    <dgm:cxn modelId="{55C69768-A64F-4B9C-94A9-F1A87CA11CBD}" type="presOf" srcId="{A4E5F07F-E2FB-477F-B5D3-22D98B3C7D9A}" destId="{95E429B7-D3F9-4756-8CA1-A23D1D5792A2}" srcOrd="0" destOrd="0" presId="urn:microsoft.com/office/officeart/2016/7/layout/VerticalSolidActionList"/>
    <dgm:cxn modelId="{2EC44C78-4571-418F-BDD5-5BEB3E32870C}" type="presOf" srcId="{7D58D5FC-36A3-43A1-892D-511A0B905502}" destId="{A4704CA8-465D-44A0-9671-135E5F339564}" srcOrd="0" destOrd="0" presId="urn:microsoft.com/office/officeart/2016/7/layout/VerticalSolidActionList"/>
    <dgm:cxn modelId="{3A14C58B-6B68-4DAA-A45B-E23AD94A0CA6}" srcId="{7D58D5FC-36A3-43A1-892D-511A0B905502}" destId="{49CD26AD-5165-45E1-AAB2-851FC226FFE8}" srcOrd="2" destOrd="0" parTransId="{8D9685D6-B41D-4858-A637-84A73BA8C457}" sibTransId="{825444AC-0B4D-44B7-AF05-1E05F57C23C1}"/>
    <dgm:cxn modelId="{7E42E394-8CE8-48F6-BEF0-4C8E397FC913}" srcId="{A4E5F07F-E2FB-477F-B5D3-22D98B3C7D9A}" destId="{31519BDF-1C9B-4A4D-A1D2-AFF970BC4B90}" srcOrd="0" destOrd="0" parTransId="{1A364195-8470-448C-B110-EF1025B97461}" sibTransId="{D17226C5-F4EA-4E16-9BE7-3EBC5EB0E779}"/>
    <dgm:cxn modelId="{A63EA5B4-2313-4F89-8830-3C13EB65CB67}" type="presOf" srcId="{C17DC10C-74C0-46E4-A653-78654496005E}" destId="{6F2F00DE-C4E4-40D2-B1EB-0476B4924AE2}" srcOrd="0" destOrd="0" presId="urn:microsoft.com/office/officeart/2016/7/layout/VerticalSolidActionList"/>
    <dgm:cxn modelId="{E23C69D4-C5D0-401E-BC80-2D6EFB9615B0}" srcId="{C17DC10C-74C0-46E4-A653-78654496005E}" destId="{A77D47B9-23A4-4E08-A5B5-16AA60B43CC9}" srcOrd="0" destOrd="0" parTransId="{3E2B4513-6844-4175-8B42-613D0C6BF7F5}" sibTransId="{EC2B2499-2A11-4657-BE61-4B0E7984CE4D}"/>
    <dgm:cxn modelId="{DB3E83E0-5754-42DD-ACA0-C6F9B3780D00}" srcId="{7D58D5FC-36A3-43A1-892D-511A0B905502}" destId="{C17DC10C-74C0-46E4-A653-78654496005E}" srcOrd="0" destOrd="0" parTransId="{9CCF1A75-37C1-4FDF-8683-970F7B332E78}" sibTransId="{038B9016-155E-4749-9151-849CF25956B7}"/>
    <dgm:cxn modelId="{052C66E2-61C2-41AB-9FC4-23622FFB041D}" type="presOf" srcId="{31519BDF-1C9B-4A4D-A1D2-AFF970BC4B90}" destId="{1B767DA3-02CC-4F4E-BD0A-ABE257551189}" srcOrd="0" destOrd="0" presId="urn:microsoft.com/office/officeart/2016/7/layout/VerticalSolidActionList"/>
    <dgm:cxn modelId="{B50043F3-7BF0-4EF9-8712-6668BC4E20E1}" type="presOf" srcId="{A77D47B9-23A4-4E08-A5B5-16AA60B43CC9}" destId="{06F95844-B160-4E92-B216-19331A6F24A9}" srcOrd="0" destOrd="0" presId="urn:microsoft.com/office/officeart/2016/7/layout/VerticalSolidActionList"/>
    <dgm:cxn modelId="{AFA36C73-6A63-4DC0-8AA4-0C4C98180FBD}" type="presParOf" srcId="{A4704CA8-465D-44A0-9671-135E5F339564}" destId="{863C437E-0065-4BA5-8F98-E04D60E08B7C}" srcOrd="0" destOrd="0" presId="urn:microsoft.com/office/officeart/2016/7/layout/VerticalSolidActionList"/>
    <dgm:cxn modelId="{365A6D70-C569-4EBA-B991-B7F30F9DD58C}" type="presParOf" srcId="{863C437E-0065-4BA5-8F98-E04D60E08B7C}" destId="{6F2F00DE-C4E4-40D2-B1EB-0476B4924AE2}" srcOrd="0" destOrd="0" presId="urn:microsoft.com/office/officeart/2016/7/layout/VerticalSolidActionList"/>
    <dgm:cxn modelId="{1625ABC0-C891-4D27-95F1-64CCE8BB5374}" type="presParOf" srcId="{863C437E-0065-4BA5-8F98-E04D60E08B7C}" destId="{06F95844-B160-4E92-B216-19331A6F24A9}" srcOrd="1" destOrd="0" presId="urn:microsoft.com/office/officeart/2016/7/layout/VerticalSolidActionList"/>
    <dgm:cxn modelId="{154626B8-7958-4AE5-9A9F-8E3D42AD254F}" type="presParOf" srcId="{A4704CA8-465D-44A0-9671-135E5F339564}" destId="{D0E23AC2-24A9-4E08-AC0D-E1B50C2C9CEB}" srcOrd="1" destOrd="0" presId="urn:microsoft.com/office/officeart/2016/7/layout/VerticalSolidActionList"/>
    <dgm:cxn modelId="{BED56C70-9E14-4941-8186-4A2ED53FF3F0}" type="presParOf" srcId="{A4704CA8-465D-44A0-9671-135E5F339564}" destId="{E8E6F79C-49A3-48A3-A504-76C5E8995009}" srcOrd="2" destOrd="0" presId="urn:microsoft.com/office/officeart/2016/7/layout/VerticalSolidActionList"/>
    <dgm:cxn modelId="{E92A8ADE-A0DF-4F4C-8184-BF5878E0664A}" type="presParOf" srcId="{E8E6F79C-49A3-48A3-A504-76C5E8995009}" destId="{95E429B7-D3F9-4756-8CA1-A23D1D5792A2}" srcOrd="0" destOrd="0" presId="urn:microsoft.com/office/officeart/2016/7/layout/VerticalSolidActionList"/>
    <dgm:cxn modelId="{310D844E-8DF5-496E-ADC7-90D775AE1503}" type="presParOf" srcId="{E8E6F79C-49A3-48A3-A504-76C5E8995009}" destId="{1B767DA3-02CC-4F4E-BD0A-ABE257551189}" srcOrd="1" destOrd="0" presId="urn:microsoft.com/office/officeart/2016/7/layout/VerticalSolidActionList"/>
    <dgm:cxn modelId="{5F401703-D297-4851-A928-5FB983E9B3E7}" type="presParOf" srcId="{A4704CA8-465D-44A0-9671-135E5F339564}" destId="{B015F889-EDA3-4CEA-9BE3-3B0F98C70818}" srcOrd="3" destOrd="0" presId="urn:microsoft.com/office/officeart/2016/7/layout/VerticalSolidActionList"/>
    <dgm:cxn modelId="{557FDEA2-EDD7-47A6-81B0-28C4B82B4F14}" type="presParOf" srcId="{A4704CA8-465D-44A0-9671-135E5F339564}" destId="{556C46D4-E9EB-4722-BCE9-506C54CE68A6}" srcOrd="4" destOrd="0" presId="urn:microsoft.com/office/officeart/2016/7/layout/VerticalSolidActionList"/>
    <dgm:cxn modelId="{38116129-7D38-46C6-8DFE-317D3A66073C}" type="presParOf" srcId="{556C46D4-E9EB-4722-BCE9-506C54CE68A6}" destId="{B6E3D035-C474-475B-96D2-6599DD05700F}" srcOrd="0" destOrd="0" presId="urn:microsoft.com/office/officeart/2016/7/layout/VerticalSolidActionList"/>
    <dgm:cxn modelId="{FBAE8753-7EA0-4DD1-B4BB-4FEC08C40752}" type="presParOf" srcId="{556C46D4-E9EB-4722-BCE9-506C54CE68A6}" destId="{DE82C7FD-7618-4DF1-9E2A-2F9C8F398DC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E3156-5C4A-40C7-9685-AAD9F6241F2E}">
      <dsp:nvSpPr>
        <dsp:cNvPr id="0" name=""/>
        <dsp:cNvSpPr/>
      </dsp:nvSpPr>
      <dsp:spPr>
        <a:xfrm>
          <a:off x="0" y="2552210"/>
          <a:ext cx="11529450" cy="0"/>
        </a:xfrm>
        <a:prstGeom prst="line">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925F57D-F653-4BC2-A09E-FE1999883678}">
      <dsp:nvSpPr>
        <dsp:cNvPr id="0" name=""/>
        <dsp:cNvSpPr/>
      </dsp:nvSpPr>
      <dsp:spPr>
        <a:xfrm rot="8100000">
          <a:off x="84778" y="590750"/>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3A5BB-CD32-451B-865E-2F174153C0CB}">
      <dsp:nvSpPr>
        <dsp:cNvPr id="0" name=""/>
        <dsp:cNvSpPr/>
      </dsp:nvSpPr>
      <dsp:spPr>
        <a:xfrm>
          <a:off x="125909" y="631881"/>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82AFFA-B849-488E-B062-C2D4E4CFAB72}">
      <dsp:nvSpPr>
        <dsp:cNvPr id="0" name=""/>
        <dsp:cNvSpPr/>
      </dsp:nvSpPr>
      <dsp:spPr>
        <a:xfrm>
          <a:off x="531701" y="1041301"/>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dirty="0"/>
            <a:t>Kickoff Meeting </a:t>
          </a:r>
        </a:p>
        <a:p>
          <a:pPr marL="0" lvl="0" indent="0" algn="l" defTabSz="711200">
            <a:lnSpc>
              <a:spcPct val="90000"/>
            </a:lnSpc>
            <a:spcBef>
              <a:spcPct val="0"/>
            </a:spcBef>
            <a:spcAft>
              <a:spcPct val="35000"/>
            </a:spcAft>
            <a:buNone/>
          </a:pPr>
          <a:r>
            <a:rPr lang="en-US" sz="1600" kern="1200" dirty="0"/>
            <a:t>FCNA Overview (pt. 1)</a:t>
          </a:r>
        </a:p>
      </dsp:txBody>
      <dsp:txXfrm>
        <a:off x="531701" y="1041301"/>
        <a:ext cx="2363684" cy="1510908"/>
      </dsp:txXfrm>
    </dsp:sp>
    <dsp:sp modelId="{5126B902-477A-4C3A-BA50-78ED3F6079AA}">
      <dsp:nvSpPr>
        <dsp:cNvPr id="0" name=""/>
        <dsp:cNvSpPr/>
      </dsp:nvSpPr>
      <dsp:spPr>
        <a:xfrm>
          <a:off x="531701" y="510442"/>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April 1, 2025</a:t>
          </a:r>
        </a:p>
      </dsp:txBody>
      <dsp:txXfrm>
        <a:off x="531701" y="510442"/>
        <a:ext cx="2363684" cy="530859"/>
      </dsp:txXfrm>
    </dsp:sp>
    <dsp:sp modelId="{FC27292E-333A-44BF-966B-4AEB514A8560}">
      <dsp:nvSpPr>
        <dsp:cNvPr id="0" name=""/>
        <dsp:cNvSpPr/>
      </dsp:nvSpPr>
      <dsp:spPr>
        <a:xfrm>
          <a:off x="269899" y="1041301"/>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3302B2-D6D3-4D00-A5BF-9C8809823FC7}">
      <dsp:nvSpPr>
        <dsp:cNvPr id="0" name=""/>
        <dsp:cNvSpPr/>
      </dsp:nvSpPr>
      <dsp:spPr>
        <a:xfrm>
          <a:off x="226404"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2F640-D708-4F0B-B34E-F0A2CD20A045}">
      <dsp:nvSpPr>
        <dsp:cNvPr id="0" name=""/>
        <dsp:cNvSpPr/>
      </dsp:nvSpPr>
      <dsp:spPr>
        <a:xfrm rot="18900000">
          <a:off x="1522439" y="4143427"/>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605AD-D8A2-4AA9-8569-F59352BDA59D}">
      <dsp:nvSpPr>
        <dsp:cNvPr id="0" name=""/>
        <dsp:cNvSpPr/>
      </dsp:nvSpPr>
      <dsp:spPr>
        <a:xfrm>
          <a:off x="1563570" y="4184558"/>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8382097-2D8A-48ED-A49E-E5CF7AF945E6}">
      <dsp:nvSpPr>
        <dsp:cNvPr id="0" name=""/>
        <dsp:cNvSpPr/>
      </dsp:nvSpPr>
      <dsp:spPr>
        <a:xfrm>
          <a:off x="1969361" y="2552210"/>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kern="1200" dirty="0"/>
            <a:t>FCNA Overview (pt. 2)</a:t>
          </a:r>
        </a:p>
      </dsp:txBody>
      <dsp:txXfrm>
        <a:off x="1969361" y="2552210"/>
        <a:ext cx="2363684" cy="1510908"/>
      </dsp:txXfrm>
    </dsp:sp>
    <dsp:sp modelId="{E54372B0-F613-4CFF-A139-F8EBDA22346B}">
      <dsp:nvSpPr>
        <dsp:cNvPr id="0" name=""/>
        <dsp:cNvSpPr/>
      </dsp:nvSpPr>
      <dsp:spPr>
        <a:xfrm>
          <a:off x="1969361" y="4063119"/>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April 22, 2025</a:t>
          </a:r>
        </a:p>
      </dsp:txBody>
      <dsp:txXfrm>
        <a:off x="1969361" y="4063119"/>
        <a:ext cx="2363684" cy="530859"/>
      </dsp:txXfrm>
    </dsp:sp>
    <dsp:sp modelId="{3747C577-44E9-4AFA-B2E3-664BA18E35D6}">
      <dsp:nvSpPr>
        <dsp:cNvPr id="0" name=""/>
        <dsp:cNvSpPr/>
      </dsp:nvSpPr>
      <dsp:spPr>
        <a:xfrm>
          <a:off x="1707560" y="2552210"/>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E2FF61A-5905-438C-AE29-E6A06170AC7D}">
      <dsp:nvSpPr>
        <dsp:cNvPr id="0" name=""/>
        <dsp:cNvSpPr/>
      </dsp:nvSpPr>
      <dsp:spPr>
        <a:xfrm>
          <a:off x="1664065"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DBBED8-4DA8-4872-8FD2-BD6A80801C33}">
      <dsp:nvSpPr>
        <dsp:cNvPr id="0" name=""/>
        <dsp:cNvSpPr/>
      </dsp:nvSpPr>
      <dsp:spPr>
        <a:xfrm rot="8100000">
          <a:off x="2960100" y="590750"/>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52D2F-5A6E-4DD8-B03B-F834E554B803}">
      <dsp:nvSpPr>
        <dsp:cNvPr id="0" name=""/>
        <dsp:cNvSpPr/>
      </dsp:nvSpPr>
      <dsp:spPr>
        <a:xfrm>
          <a:off x="3001231" y="631881"/>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4618CC-B37F-4401-B95C-87909D162F72}">
      <dsp:nvSpPr>
        <dsp:cNvPr id="0" name=""/>
        <dsp:cNvSpPr/>
      </dsp:nvSpPr>
      <dsp:spPr>
        <a:xfrm>
          <a:off x="3407022" y="1041301"/>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kern="1200" dirty="0">
              <a:effectLst/>
              <a:latin typeface="+mn-lt"/>
            </a:rPr>
            <a:t>Capital budgeting timeline and process</a:t>
          </a:r>
          <a:endParaRPr lang="en-US" sz="1600" kern="1200" dirty="0">
            <a:latin typeface="+mn-lt"/>
          </a:endParaRPr>
        </a:p>
      </dsp:txBody>
      <dsp:txXfrm>
        <a:off x="3407022" y="1041301"/>
        <a:ext cx="2363684" cy="1510908"/>
      </dsp:txXfrm>
    </dsp:sp>
    <dsp:sp modelId="{7C762EA9-A582-482E-9A81-B20B00F4A053}">
      <dsp:nvSpPr>
        <dsp:cNvPr id="0" name=""/>
        <dsp:cNvSpPr/>
      </dsp:nvSpPr>
      <dsp:spPr>
        <a:xfrm>
          <a:off x="3407022" y="510442"/>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May 6, 2025 </a:t>
          </a:r>
        </a:p>
      </dsp:txBody>
      <dsp:txXfrm>
        <a:off x="3407022" y="510442"/>
        <a:ext cx="2363684" cy="530859"/>
      </dsp:txXfrm>
    </dsp:sp>
    <dsp:sp modelId="{8F75BABE-DFF8-4F16-8F1B-43BE52416465}">
      <dsp:nvSpPr>
        <dsp:cNvPr id="0" name=""/>
        <dsp:cNvSpPr/>
      </dsp:nvSpPr>
      <dsp:spPr>
        <a:xfrm>
          <a:off x="3145221" y="1041301"/>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1059F7-C714-4C69-BC9A-8E191887DAA7}">
      <dsp:nvSpPr>
        <dsp:cNvPr id="0" name=""/>
        <dsp:cNvSpPr/>
      </dsp:nvSpPr>
      <dsp:spPr>
        <a:xfrm>
          <a:off x="3101726"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D5B48-1D7A-47E9-9CBB-E45B31BE93D0}">
      <dsp:nvSpPr>
        <dsp:cNvPr id="0" name=""/>
        <dsp:cNvSpPr/>
      </dsp:nvSpPr>
      <dsp:spPr>
        <a:xfrm rot="18900000">
          <a:off x="4397761" y="4143427"/>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A528C-62C1-474A-8440-90DA4A8F5384}">
      <dsp:nvSpPr>
        <dsp:cNvPr id="0" name=""/>
        <dsp:cNvSpPr/>
      </dsp:nvSpPr>
      <dsp:spPr>
        <a:xfrm>
          <a:off x="4438892" y="4184558"/>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735BEEA-EDC0-4297-BE84-91B6F74147BA}">
      <dsp:nvSpPr>
        <dsp:cNvPr id="0" name=""/>
        <dsp:cNvSpPr/>
      </dsp:nvSpPr>
      <dsp:spPr>
        <a:xfrm>
          <a:off x="4844683" y="2552210"/>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kern="1200" dirty="0">
              <a:effectLst/>
              <a:latin typeface="+mn-lt"/>
            </a:rPr>
            <a:t>Capital budget process</a:t>
          </a:r>
          <a:endParaRPr lang="en-US" sz="1600" kern="1200" dirty="0">
            <a:latin typeface="+mn-lt"/>
          </a:endParaRPr>
        </a:p>
        <a:p>
          <a:pPr marL="0" lvl="0" indent="0" algn="l" defTabSz="711200">
            <a:lnSpc>
              <a:spcPct val="90000"/>
            </a:lnSpc>
            <a:spcBef>
              <a:spcPct val="0"/>
            </a:spcBef>
            <a:spcAft>
              <a:spcPct val="35000"/>
            </a:spcAft>
            <a:buNone/>
          </a:pPr>
          <a:r>
            <a:rPr lang="en-US" sz="1600" kern="1200" dirty="0">
              <a:latin typeface="+mn-lt"/>
            </a:rPr>
            <a:t>Best Practices in Capital Budget Management </a:t>
          </a:r>
        </a:p>
      </dsp:txBody>
      <dsp:txXfrm>
        <a:off x="4844683" y="2552210"/>
        <a:ext cx="2363684" cy="1510908"/>
      </dsp:txXfrm>
    </dsp:sp>
    <dsp:sp modelId="{05FDDF18-F3F3-4015-8440-B46166378D16}">
      <dsp:nvSpPr>
        <dsp:cNvPr id="0" name=""/>
        <dsp:cNvSpPr/>
      </dsp:nvSpPr>
      <dsp:spPr>
        <a:xfrm>
          <a:off x="4844683" y="4063119"/>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June 4, 2025</a:t>
          </a:r>
        </a:p>
      </dsp:txBody>
      <dsp:txXfrm>
        <a:off x="4844683" y="4063119"/>
        <a:ext cx="2363684" cy="530859"/>
      </dsp:txXfrm>
    </dsp:sp>
    <dsp:sp modelId="{33E2C213-C8A1-4A66-A8E9-796E513285D6}">
      <dsp:nvSpPr>
        <dsp:cNvPr id="0" name=""/>
        <dsp:cNvSpPr/>
      </dsp:nvSpPr>
      <dsp:spPr>
        <a:xfrm>
          <a:off x="4582882" y="2552210"/>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132FC27-4BCF-497E-AC18-EB9F8B853CCE}">
      <dsp:nvSpPr>
        <dsp:cNvPr id="0" name=""/>
        <dsp:cNvSpPr/>
      </dsp:nvSpPr>
      <dsp:spPr>
        <a:xfrm>
          <a:off x="4539387"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3A852-B99D-484A-BCC4-F60917BFDFCF}">
      <dsp:nvSpPr>
        <dsp:cNvPr id="0" name=""/>
        <dsp:cNvSpPr/>
      </dsp:nvSpPr>
      <dsp:spPr>
        <a:xfrm rot="8100000">
          <a:off x="5835422" y="590750"/>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7C7B2-0C59-4CA7-997F-6D2D2F3AD18E}">
      <dsp:nvSpPr>
        <dsp:cNvPr id="0" name=""/>
        <dsp:cNvSpPr/>
      </dsp:nvSpPr>
      <dsp:spPr>
        <a:xfrm>
          <a:off x="5876553" y="631881"/>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A5BBC7-7D24-4F27-BD3A-FD09AE7A973C}">
      <dsp:nvSpPr>
        <dsp:cNvPr id="0" name=""/>
        <dsp:cNvSpPr/>
      </dsp:nvSpPr>
      <dsp:spPr>
        <a:xfrm>
          <a:off x="6282344" y="1041301"/>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i="0" kern="1200" dirty="0"/>
            <a:t>Building condition and future uses </a:t>
          </a:r>
        </a:p>
        <a:p>
          <a:pPr marL="0" lvl="0" indent="0" algn="l" defTabSz="711200">
            <a:lnSpc>
              <a:spcPct val="90000"/>
            </a:lnSpc>
            <a:spcBef>
              <a:spcPct val="0"/>
            </a:spcBef>
            <a:spcAft>
              <a:spcPct val="35000"/>
            </a:spcAft>
            <a:buNone/>
          </a:pPr>
          <a:r>
            <a:rPr lang="en-US" sz="1600" i="0" kern="1200" dirty="0"/>
            <a:t>Subcommittee recommendations </a:t>
          </a:r>
        </a:p>
      </dsp:txBody>
      <dsp:txXfrm>
        <a:off x="6282344" y="1041301"/>
        <a:ext cx="2363684" cy="1510908"/>
      </dsp:txXfrm>
    </dsp:sp>
    <dsp:sp modelId="{C2605C32-54DD-4205-BBCE-B5F77551E2A9}">
      <dsp:nvSpPr>
        <dsp:cNvPr id="0" name=""/>
        <dsp:cNvSpPr/>
      </dsp:nvSpPr>
      <dsp:spPr>
        <a:xfrm>
          <a:off x="6282344" y="510442"/>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June 11, 2025 </a:t>
          </a:r>
        </a:p>
      </dsp:txBody>
      <dsp:txXfrm>
        <a:off x="6282344" y="510442"/>
        <a:ext cx="2363684" cy="530859"/>
      </dsp:txXfrm>
    </dsp:sp>
    <dsp:sp modelId="{68461E20-3CED-4C29-9B3D-E4831B18C64E}">
      <dsp:nvSpPr>
        <dsp:cNvPr id="0" name=""/>
        <dsp:cNvSpPr/>
      </dsp:nvSpPr>
      <dsp:spPr>
        <a:xfrm>
          <a:off x="6020543" y="1041301"/>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037F38-8F9F-47CC-BA55-9252B6013EFF}">
      <dsp:nvSpPr>
        <dsp:cNvPr id="0" name=""/>
        <dsp:cNvSpPr/>
      </dsp:nvSpPr>
      <dsp:spPr>
        <a:xfrm>
          <a:off x="5977048"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3A1F3-EB1D-48BA-AEF4-F815F86007A0}">
      <dsp:nvSpPr>
        <dsp:cNvPr id="0" name=""/>
        <dsp:cNvSpPr/>
      </dsp:nvSpPr>
      <dsp:spPr>
        <a:xfrm rot="18900000">
          <a:off x="7273083" y="4143427"/>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90A4E-E020-48B7-BCF5-56EE9264FDF2}">
      <dsp:nvSpPr>
        <dsp:cNvPr id="0" name=""/>
        <dsp:cNvSpPr/>
      </dsp:nvSpPr>
      <dsp:spPr>
        <a:xfrm>
          <a:off x="7314214" y="4184558"/>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F2FB14-D04D-4CDD-B7EA-5C5E330DB012}">
      <dsp:nvSpPr>
        <dsp:cNvPr id="0" name=""/>
        <dsp:cNvSpPr/>
      </dsp:nvSpPr>
      <dsp:spPr>
        <a:xfrm>
          <a:off x="7720005" y="2552210"/>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i="0" kern="1200" dirty="0"/>
            <a:t>Subcommittee recommendations </a:t>
          </a:r>
        </a:p>
      </dsp:txBody>
      <dsp:txXfrm>
        <a:off x="7720005" y="2552210"/>
        <a:ext cx="2363684" cy="1510908"/>
      </dsp:txXfrm>
    </dsp:sp>
    <dsp:sp modelId="{D1A0EB21-BC97-4631-941D-44049C976C79}">
      <dsp:nvSpPr>
        <dsp:cNvPr id="0" name=""/>
        <dsp:cNvSpPr/>
      </dsp:nvSpPr>
      <dsp:spPr>
        <a:xfrm>
          <a:off x="7720005" y="4063119"/>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July 8, 2025 </a:t>
          </a:r>
        </a:p>
      </dsp:txBody>
      <dsp:txXfrm>
        <a:off x="7720005" y="4063119"/>
        <a:ext cx="2363684" cy="530859"/>
      </dsp:txXfrm>
    </dsp:sp>
    <dsp:sp modelId="{E86471B5-F9BF-4F44-95FD-8A92E919D32C}">
      <dsp:nvSpPr>
        <dsp:cNvPr id="0" name=""/>
        <dsp:cNvSpPr/>
      </dsp:nvSpPr>
      <dsp:spPr>
        <a:xfrm>
          <a:off x="7458204" y="2552210"/>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EC3A91F-B23D-478D-9FFE-B5FB64DAC99B}">
      <dsp:nvSpPr>
        <dsp:cNvPr id="0" name=""/>
        <dsp:cNvSpPr/>
      </dsp:nvSpPr>
      <dsp:spPr>
        <a:xfrm>
          <a:off x="7414709"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F287E-D09B-434F-8DA0-D996D3D189EA}">
      <dsp:nvSpPr>
        <dsp:cNvPr id="0" name=""/>
        <dsp:cNvSpPr/>
      </dsp:nvSpPr>
      <dsp:spPr>
        <a:xfrm rot="8100000">
          <a:off x="8710744" y="590750"/>
          <a:ext cx="370242" cy="370242"/>
        </a:xfrm>
        <a:prstGeom prst="teardrop">
          <a:avLst>
            <a:gd name="adj" fmla="val 115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CCF45-6831-4559-8582-F1384F0E70A2}">
      <dsp:nvSpPr>
        <dsp:cNvPr id="0" name=""/>
        <dsp:cNvSpPr/>
      </dsp:nvSpPr>
      <dsp:spPr>
        <a:xfrm>
          <a:off x="8751874" y="631881"/>
          <a:ext cx="287981" cy="287981"/>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62C1A0B-953C-4336-B7A6-6AB28A1F05EA}">
      <dsp:nvSpPr>
        <dsp:cNvPr id="0" name=""/>
        <dsp:cNvSpPr/>
      </dsp:nvSpPr>
      <dsp:spPr>
        <a:xfrm>
          <a:off x="9157666" y="1041301"/>
          <a:ext cx="2363684" cy="151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i="0" kern="1200" dirty="0"/>
            <a:t>Subcommittee recommendations </a:t>
          </a:r>
        </a:p>
      </dsp:txBody>
      <dsp:txXfrm>
        <a:off x="9157666" y="1041301"/>
        <a:ext cx="2363684" cy="1510908"/>
      </dsp:txXfrm>
    </dsp:sp>
    <dsp:sp modelId="{44005CE1-D5AC-41DF-8222-7A1B32B32EEB}">
      <dsp:nvSpPr>
        <dsp:cNvPr id="0" name=""/>
        <dsp:cNvSpPr/>
      </dsp:nvSpPr>
      <dsp:spPr>
        <a:xfrm>
          <a:off x="9157666" y="510442"/>
          <a:ext cx="2363684" cy="53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August 26, 2025 </a:t>
          </a:r>
        </a:p>
      </dsp:txBody>
      <dsp:txXfrm>
        <a:off x="9157666" y="510442"/>
        <a:ext cx="2363684" cy="530859"/>
      </dsp:txXfrm>
    </dsp:sp>
    <dsp:sp modelId="{84F5BD8A-CFCA-447D-8648-CB2B40F08E2D}">
      <dsp:nvSpPr>
        <dsp:cNvPr id="0" name=""/>
        <dsp:cNvSpPr/>
      </dsp:nvSpPr>
      <dsp:spPr>
        <a:xfrm>
          <a:off x="8895865" y="1041301"/>
          <a:ext cx="0" cy="1510908"/>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51F261C-B30A-4235-A643-FEB2C82C4015}">
      <dsp:nvSpPr>
        <dsp:cNvPr id="0" name=""/>
        <dsp:cNvSpPr/>
      </dsp:nvSpPr>
      <dsp:spPr>
        <a:xfrm>
          <a:off x="8852370" y="2504433"/>
          <a:ext cx="94248" cy="95554"/>
        </a:xfrm>
        <a:prstGeom prst="ellipse">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D1D1-28E2-43CA-A86D-7964FB4139F4}">
      <dsp:nvSpPr>
        <dsp:cNvPr id="0" name=""/>
        <dsp:cNvSpPr/>
      </dsp:nvSpPr>
      <dsp:spPr>
        <a:xfrm>
          <a:off x="1872826"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1630B-C0EA-428F-ABF1-B617247AF15B}">
      <dsp:nvSpPr>
        <dsp:cNvPr id="0" name=""/>
        <dsp:cNvSpPr/>
      </dsp:nvSpPr>
      <dsp:spPr>
        <a:xfrm>
          <a:off x="3640666" y="3935306"/>
          <a:ext cx="846666" cy="541866"/>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E1227-EF1B-453C-8C10-B5077103590F}">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Proposed Capital Budget </a:t>
          </a:r>
        </a:p>
      </dsp:txBody>
      <dsp:txXfrm>
        <a:off x="2031999" y="4368800"/>
        <a:ext cx="4064000" cy="1016000"/>
      </dsp:txXfrm>
    </dsp:sp>
    <dsp:sp modelId="{391CCF15-0902-4D43-ACFA-7E1E158471ED}">
      <dsp:nvSpPr>
        <dsp:cNvPr id="0" name=""/>
        <dsp:cNvSpPr/>
      </dsp:nvSpPr>
      <dsp:spPr>
        <a:xfrm>
          <a:off x="3461173" y="1854538"/>
          <a:ext cx="1524000" cy="15240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Steering Committee Guidance</a:t>
          </a:r>
        </a:p>
      </dsp:txBody>
      <dsp:txXfrm>
        <a:off x="3684358" y="2077723"/>
        <a:ext cx="1077630" cy="1077630"/>
      </dsp:txXfrm>
    </dsp:sp>
    <dsp:sp modelId="{BA0D233D-5548-4573-A373-AC91E4FC766C}">
      <dsp:nvSpPr>
        <dsp:cNvPr id="0" name=""/>
        <dsp:cNvSpPr/>
      </dsp:nvSpPr>
      <dsp:spPr>
        <a:xfrm>
          <a:off x="2370666" y="711200"/>
          <a:ext cx="1524000" cy="15240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Support of County Operations </a:t>
          </a:r>
        </a:p>
      </dsp:txBody>
      <dsp:txXfrm>
        <a:off x="2593851" y="934385"/>
        <a:ext cx="1077630" cy="1077630"/>
      </dsp:txXfrm>
    </dsp:sp>
    <dsp:sp modelId="{27F6D169-DA07-4161-ADAE-54FA33C62949}">
      <dsp:nvSpPr>
        <dsp:cNvPr id="0" name=""/>
        <dsp:cNvSpPr/>
      </dsp:nvSpPr>
      <dsp:spPr>
        <a:xfrm>
          <a:off x="3928533" y="342730"/>
          <a:ext cx="1524000" cy="15240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County Council Strategic Initiatives</a:t>
          </a:r>
        </a:p>
      </dsp:txBody>
      <dsp:txXfrm>
        <a:off x="4151718" y="565915"/>
        <a:ext cx="1077630" cy="1077630"/>
      </dsp:txXfrm>
    </dsp:sp>
    <dsp:sp modelId="{660C8E3E-4FFE-4C61-9295-358C7030B70A}">
      <dsp:nvSpPr>
        <dsp:cNvPr id="0" name=""/>
        <dsp:cNvSpPr/>
      </dsp:nvSpPr>
      <dsp:spPr>
        <a:xfrm>
          <a:off x="1693333" y="67738"/>
          <a:ext cx="4741333" cy="379306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78CF7-92EF-45A5-A3FE-4086AAFD0E3C}">
      <dsp:nvSpPr>
        <dsp:cNvPr id="0" name=""/>
        <dsp:cNvSpPr/>
      </dsp:nvSpPr>
      <dsp:spPr>
        <a:xfrm>
          <a:off x="1852683" y="0"/>
          <a:ext cx="4525963" cy="452596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2E6ED-B783-40DA-AF3A-40C257F26E5F}">
      <dsp:nvSpPr>
        <dsp:cNvPr id="0" name=""/>
        <dsp:cNvSpPr/>
      </dsp:nvSpPr>
      <dsp:spPr>
        <a:xfrm>
          <a:off x="697831" y="201170"/>
          <a:ext cx="3069376" cy="1893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Purpose</a:t>
          </a:r>
          <a:r>
            <a:rPr lang="en-US" sz="1800" kern="1200" dirty="0"/>
            <a:t>: slow cost growth without degrading service quality.</a:t>
          </a:r>
        </a:p>
      </dsp:txBody>
      <dsp:txXfrm>
        <a:off x="790265" y="293604"/>
        <a:ext cx="2884508" cy="1708652"/>
      </dsp:txXfrm>
    </dsp:sp>
    <dsp:sp modelId="{CF396D7E-3F7D-47D0-B2BB-9441D020E67C}">
      <dsp:nvSpPr>
        <dsp:cNvPr id="0" name=""/>
        <dsp:cNvSpPr/>
      </dsp:nvSpPr>
      <dsp:spPr>
        <a:xfrm>
          <a:off x="4410161" y="229554"/>
          <a:ext cx="3067541" cy="18367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Scope</a:t>
          </a:r>
          <a:r>
            <a:rPr lang="en-US" sz="1800" kern="1200" dirty="0"/>
            <a:t>: HR/benefits, corrections, facilities &amp; leases, procurement, fleet, telecom/IT, Fair Acres, grants management.</a:t>
          </a:r>
        </a:p>
      </dsp:txBody>
      <dsp:txXfrm>
        <a:off x="4499826" y="319219"/>
        <a:ext cx="2888211" cy="1657459"/>
      </dsp:txXfrm>
    </dsp:sp>
    <dsp:sp modelId="{83095C39-D263-44A2-9807-5AE1F9E6816F}">
      <dsp:nvSpPr>
        <dsp:cNvPr id="0" name=""/>
        <dsp:cNvSpPr/>
      </dsp:nvSpPr>
      <dsp:spPr>
        <a:xfrm>
          <a:off x="614729" y="2514602"/>
          <a:ext cx="3071000" cy="19280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Approach</a:t>
          </a:r>
          <a:r>
            <a:rPr lang="en-US" sz="1800" kern="1200" dirty="0"/>
            <a:t>: pragmatic reforms + dashboards + policy locks; pair efficiencies with modest, predictable revenue adjustments.</a:t>
          </a:r>
        </a:p>
      </dsp:txBody>
      <dsp:txXfrm>
        <a:off x="708847" y="2608720"/>
        <a:ext cx="2882764" cy="1739775"/>
      </dsp:txXfrm>
    </dsp:sp>
    <dsp:sp modelId="{AEFA13D0-63F0-405D-8356-38A169EDA4AE}">
      <dsp:nvSpPr>
        <dsp:cNvPr id="0" name=""/>
        <dsp:cNvSpPr/>
      </dsp:nvSpPr>
      <dsp:spPr>
        <a:xfrm>
          <a:off x="4408078" y="2504091"/>
          <a:ext cx="3053420" cy="1912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Outcome</a:t>
          </a:r>
          <a:r>
            <a:rPr lang="en-US" sz="1800" kern="1200" dirty="0"/>
            <a:t>: stabilize costs; protect core services; reinvest a portion of savings in workforce and infrastructure.</a:t>
          </a:r>
        </a:p>
      </dsp:txBody>
      <dsp:txXfrm>
        <a:off x="4501437" y="2597450"/>
        <a:ext cx="2866702" cy="1725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584AF-2C6C-43F7-87EF-CFFEEFE70250}">
      <dsp:nvSpPr>
        <dsp:cNvPr id="0" name=""/>
        <dsp:cNvSpPr/>
      </dsp:nvSpPr>
      <dsp:spPr>
        <a:xfrm>
          <a:off x="0" y="4280"/>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18D0C-5FCE-4B5E-992E-C877E7AF33DE}">
      <dsp:nvSpPr>
        <dsp:cNvPr id="0" name=""/>
        <dsp:cNvSpPr/>
      </dsp:nvSpPr>
      <dsp:spPr>
        <a:xfrm>
          <a:off x="200928" y="153731"/>
          <a:ext cx="365681" cy="3653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4C754-1E94-4E7E-8F9F-AB775FFBF9E1}">
      <dsp:nvSpPr>
        <dsp:cNvPr id="0" name=""/>
        <dsp:cNvSpPr/>
      </dsp:nvSpPr>
      <dsp:spPr>
        <a:xfrm>
          <a:off x="767538" y="4280"/>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dirty="0"/>
            <a:t>Reviewed countywide cost drivers through data, budgets, and stakeholder input across seven (7) meetings.</a:t>
          </a:r>
        </a:p>
      </dsp:txBody>
      <dsp:txXfrm>
        <a:off x="767538" y="4280"/>
        <a:ext cx="7427385" cy="726497"/>
      </dsp:txXfrm>
    </dsp:sp>
    <dsp:sp modelId="{DA73C59B-77D5-40D7-BB45-AFBE2F65AF70}">
      <dsp:nvSpPr>
        <dsp:cNvPr id="0" name=""/>
        <dsp:cNvSpPr/>
      </dsp:nvSpPr>
      <dsp:spPr>
        <a:xfrm>
          <a:off x="0" y="912403"/>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F9386-4450-47D3-8875-BE8F18464311}">
      <dsp:nvSpPr>
        <dsp:cNvPr id="0" name=""/>
        <dsp:cNvSpPr/>
      </dsp:nvSpPr>
      <dsp:spPr>
        <a:xfrm>
          <a:off x="200928" y="1061854"/>
          <a:ext cx="365681" cy="365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FFAF2-E6F4-49D1-AB68-45A4D2854547}">
      <dsp:nvSpPr>
        <dsp:cNvPr id="0" name=""/>
        <dsp:cNvSpPr/>
      </dsp:nvSpPr>
      <dsp:spPr>
        <a:xfrm>
          <a:off x="767538" y="912403"/>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dirty="0"/>
            <a:t>Engaged key dept heads such as Central Purchasing, HR, GWH, DCHD, DCOME, DES, &amp; Fair Acres.</a:t>
          </a:r>
        </a:p>
      </dsp:txBody>
      <dsp:txXfrm>
        <a:off x="767538" y="912403"/>
        <a:ext cx="7427385" cy="726497"/>
      </dsp:txXfrm>
    </dsp:sp>
    <dsp:sp modelId="{1F95BDE0-799A-413A-ACAC-7076ECF7CF96}">
      <dsp:nvSpPr>
        <dsp:cNvPr id="0" name=""/>
        <dsp:cNvSpPr/>
      </dsp:nvSpPr>
      <dsp:spPr>
        <a:xfrm>
          <a:off x="0" y="1820525"/>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1D9137-01DE-4CAC-8916-32D966F96639}">
      <dsp:nvSpPr>
        <dsp:cNvPr id="0" name=""/>
        <dsp:cNvSpPr/>
      </dsp:nvSpPr>
      <dsp:spPr>
        <a:xfrm>
          <a:off x="200928" y="1969976"/>
          <a:ext cx="365681" cy="3653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8780A-EC0C-44EA-A2C7-F076C5BE5FBA}">
      <dsp:nvSpPr>
        <dsp:cNvPr id="0" name=""/>
        <dsp:cNvSpPr/>
      </dsp:nvSpPr>
      <dsp:spPr>
        <a:xfrm>
          <a:off x="767538" y="1820525"/>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a:t>Used spend analyses, benchmarking, and Lean Six Sigma tools to identify waste and duplication</a:t>
          </a:r>
        </a:p>
      </dsp:txBody>
      <dsp:txXfrm>
        <a:off x="767538" y="1820525"/>
        <a:ext cx="7427385" cy="726497"/>
      </dsp:txXfrm>
    </dsp:sp>
    <dsp:sp modelId="{747092C8-DCAC-43F9-8B8B-D5DFB51CD245}">
      <dsp:nvSpPr>
        <dsp:cNvPr id="0" name=""/>
        <dsp:cNvSpPr/>
      </dsp:nvSpPr>
      <dsp:spPr>
        <a:xfrm>
          <a:off x="0" y="2728648"/>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466B4-D154-4610-A302-9D6A259DE890}">
      <dsp:nvSpPr>
        <dsp:cNvPr id="0" name=""/>
        <dsp:cNvSpPr/>
      </dsp:nvSpPr>
      <dsp:spPr>
        <a:xfrm>
          <a:off x="200928" y="2878099"/>
          <a:ext cx="365681" cy="3653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3CCBA-F344-4C5C-8C98-485CD8AD3D57}">
      <dsp:nvSpPr>
        <dsp:cNvPr id="0" name=""/>
        <dsp:cNvSpPr/>
      </dsp:nvSpPr>
      <dsp:spPr>
        <a:xfrm>
          <a:off x="767538" y="2728648"/>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a:t>Leveraged existing tools and successful practices already in place</a:t>
          </a:r>
        </a:p>
      </dsp:txBody>
      <dsp:txXfrm>
        <a:off x="767538" y="2728648"/>
        <a:ext cx="7427385" cy="726497"/>
      </dsp:txXfrm>
    </dsp:sp>
    <dsp:sp modelId="{E64D5AAE-E8B4-4D2B-A13C-4298F86B7096}">
      <dsp:nvSpPr>
        <dsp:cNvPr id="0" name=""/>
        <dsp:cNvSpPr/>
      </dsp:nvSpPr>
      <dsp:spPr>
        <a:xfrm>
          <a:off x="0" y="3636770"/>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94206-7C24-4367-8AC2-A3A691489DF6}">
      <dsp:nvSpPr>
        <dsp:cNvPr id="0" name=""/>
        <dsp:cNvSpPr/>
      </dsp:nvSpPr>
      <dsp:spPr>
        <a:xfrm>
          <a:off x="200928" y="3786221"/>
          <a:ext cx="365681" cy="3653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0E1A0-15A7-4914-8658-8E617D30B045}">
      <dsp:nvSpPr>
        <dsp:cNvPr id="0" name=""/>
        <dsp:cNvSpPr/>
      </dsp:nvSpPr>
      <dsp:spPr>
        <a:xfrm>
          <a:off x="767538" y="3636770"/>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a:t>Prioritized recommendations by feasibility, desirability, and implementation timeframe</a:t>
          </a:r>
        </a:p>
      </dsp:txBody>
      <dsp:txXfrm>
        <a:off x="767538" y="3636770"/>
        <a:ext cx="7427385" cy="726497"/>
      </dsp:txXfrm>
    </dsp:sp>
    <dsp:sp modelId="{C6ABE851-864F-4133-B0E1-72411E22FA06}">
      <dsp:nvSpPr>
        <dsp:cNvPr id="0" name=""/>
        <dsp:cNvSpPr/>
      </dsp:nvSpPr>
      <dsp:spPr>
        <a:xfrm>
          <a:off x="0" y="4544893"/>
          <a:ext cx="8229600" cy="664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3921E-051C-407D-9263-B50FD803F4C7}">
      <dsp:nvSpPr>
        <dsp:cNvPr id="0" name=""/>
        <dsp:cNvSpPr/>
      </dsp:nvSpPr>
      <dsp:spPr>
        <a:xfrm>
          <a:off x="200928" y="4694344"/>
          <a:ext cx="365681" cy="3653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AAEEB5-09BD-4A4A-8D0F-DC034140BCE6}">
      <dsp:nvSpPr>
        <dsp:cNvPr id="0" name=""/>
        <dsp:cNvSpPr/>
      </dsp:nvSpPr>
      <dsp:spPr>
        <a:xfrm>
          <a:off x="767538" y="4544893"/>
          <a:ext cx="7427385" cy="72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88" tIns="76888" rIns="76888" bIns="76888" numCol="1" spcCol="1270" anchor="ctr" anchorCtr="0">
          <a:noAutofit/>
        </a:bodyPr>
        <a:lstStyle/>
        <a:p>
          <a:pPr marL="0" lvl="0" indent="0" algn="l" defTabSz="889000">
            <a:lnSpc>
              <a:spcPct val="100000"/>
            </a:lnSpc>
            <a:spcBef>
              <a:spcPct val="0"/>
            </a:spcBef>
            <a:spcAft>
              <a:spcPct val="35000"/>
            </a:spcAft>
            <a:buNone/>
          </a:pPr>
          <a:r>
            <a:rPr lang="en-US" sz="2000" kern="1200" dirty="0"/>
            <a:t>Focused on sustainable, policy-based reforms, not one-time savings</a:t>
          </a:r>
        </a:p>
      </dsp:txBody>
      <dsp:txXfrm>
        <a:off x="767538" y="4544893"/>
        <a:ext cx="7427385" cy="7264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86061-0EF5-4189-A258-EC30B7C1BBAC}">
      <dsp:nvSpPr>
        <dsp:cNvPr id="0" name=""/>
        <dsp:cNvSpPr/>
      </dsp:nvSpPr>
      <dsp:spPr>
        <a:xfrm>
          <a:off x="426530" y="28723"/>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FD693-2B04-42EF-B8E0-E2244FBCDF20}">
      <dsp:nvSpPr>
        <dsp:cNvPr id="0" name=""/>
        <dsp:cNvSpPr/>
      </dsp:nvSpPr>
      <dsp:spPr>
        <a:xfrm>
          <a:off x="631609" y="233801"/>
          <a:ext cx="566406" cy="566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DE296-B53D-48D8-8F4B-FE8C2B971028}">
      <dsp:nvSpPr>
        <dsp:cNvPr id="0" name=""/>
        <dsp:cNvSpPr/>
      </dsp:nvSpPr>
      <dsp:spPr>
        <a:xfrm>
          <a:off x="1612357"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Establish Strategic Performance function coordinated by the CFO (Lean Six Sigma, planning, dashboards, policy locks).</a:t>
          </a:r>
        </a:p>
      </dsp:txBody>
      <dsp:txXfrm>
        <a:off x="1612357" y="28723"/>
        <a:ext cx="2301898" cy="976563"/>
      </dsp:txXfrm>
    </dsp:sp>
    <dsp:sp modelId="{C84C817A-CB42-4094-9546-B3791DC96EFB}">
      <dsp:nvSpPr>
        <dsp:cNvPr id="0" name=""/>
        <dsp:cNvSpPr/>
      </dsp:nvSpPr>
      <dsp:spPr>
        <a:xfrm>
          <a:off x="4315344" y="28723"/>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6DF00-5456-4413-9E64-1ABC283CC3DB}">
      <dsp:nvSpPr>
        <dsp:cNvPr id="0" name=""/>
        <dsp:cNvSpPr/>
      </dsp:nvSpPr>
      <dsp:spPr>
        <a:xfrm>
          <a:off x="4520422" y="233801"/>
          <a:ext cx="566406" cy="566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4A336-F282-42CD-9FFC-FCB98227F665}">
      <dsp:nvSpPr>
        <dsp:cNvPr id="0" name=""/>
        <dsp:cNvSpPr/>
      </dsp:nvSpPr>
      <dsp:spPr>
        <a:xfrm>
          <a:off x="5501170"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Grants Administrator centralized within CFO; phase in analyst capacity.</a:t>
          </a:r>
        </a:p>
      </dsp:txBody>
      <dsp:txXfrm>
        <a:off x="5501170" y="28723"/>
        <a:ext cx="2301898" cy="976563"/>
      </dsp:txXfrm>
    </dsp:sp>
    <dsp:sp modelId="{642FB084-C77B-4457-8C4F-5FC508F1C6FB}">
      <dsp:nvSpPr>
        <dsp:cNvPr id="0" name=""/>
        <dsp:cNvSpPr/>
      </dsp:nvSpPr>
      <dsp:spPr>
        <a:xfrm>
          <a:off x="426530" y="1774700"/>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FBAB1-1224-47FD-8FDC-D304EFA27EF7}">
      <dsp:nvSpPr>
        <dsp:cNvPr id="0" name=""/>
        <dsp:cNvSpPr/>
      </dsp:nvSpPr>
      <dsp:spPr>
        <a:xfrm>
          <a:off x="631609" y="1979778"/>
          <a:ext cx="566406" cy="566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7184F-CF18-43C8-919A-15E2B7808ADB}">
      <dsp:nvSpPr>
        <dsp:cNvPr id="0" name=""/>
        <dsp:cNvSpPr/>
      </dsp:nvSpPr>
      <dsp:spPr>
        <a:xfrm>
          <a:off x="1612357"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Department head bootcamps (strategy + change management).</a:t>
          </a:r>
        </a:p>
      </dsp:txBody>
      <dsp:txXfrm>
        <a:off x="1612357" y="1774700"/>
        <a:ext cx="2301898" cy="976563"/>
      </dsp:txXfrm>
    </dsp:sp>
    <dsp:sp modelId="{9AECD77B-7792-409E-A8CC-628E9437FCAF}">
      <dsp:nvSpPr>
        <dsp:cNvPr id="0" name=""/>
        <dsp:cNvSpPr/>
      </dsp:nvSpPr>
      <dsp:spPr>
        <a:xfrm>
          <a:off x="4315344" y="1774700"/>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D0275-F42B-4FA8-A984-801EAABCECFC}">
      <dsp:nvSpPr>
        <dsp:cNvPr id="0" name=""/>
        <dsp:cNvSpPr/>
      </dsp:nvSpPr>
      <dsp:spPr>
        <a:xfrm>
          <a:off x="4520422" y="1979778"/>
          <a:ext cx="566406" cy="566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53C9C-7017-468A-B0AB-9B6B9B92DFCF}">
      <dsp:nvSpPr>
        <dsp:cNvPr id="0" name=""/>
        <dsp:cNvSpPr/>
      </dsp:nvSpPr>
      <dsp:spPr>
        <a:xfrm>
          <a:off x="5501170"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Annual Efficiency Reviews and public dashboards; Cost Containment Reserve for reinvestment.</a:t>
          </a:r>
        </a:p>
      </dsp:txBody>
      <dsp:txXfrm>
        <a:off x="5501170" y="1774700"/>
        <a:ext cx="2301898" cy="976563"/>
      </dsp:txXfrm>
    </dsp:sp>
    <dsp:sp modelId="{FDF47687-DC6C-49BD-9701-4D001522112D}">
      <dsp:nvSpPr>
        <dsp:cNvPr id="0" name=""/>
        <dsp:cNvSpPr/>
      </dsp:nvSpPr>
      <dsp:spPr>
        <a:xfrm>
          <a:off x="426530" y="3520676"/>
          <a:ext cx="976563" cy="9765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E677E8-B632-4556-883B-9D3A7DC27B3E}">
      <dsp:nvSpPr>
        <dsp:cNvPr id="0" name=""/>
        <dsp:cNvSpPr/>
      </dsp:nvSpPr>
      <dsp:spPr>
        <a:xfrm>
          <a:off x="631609" y="3725754"/>
          <a:ext cx="566406" cy="5664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23314-93C0-4E66-8FD5-E7E592956F90}">
      <dsp:nvSpPr>
        <dsp:cNvPr id="0" name=""/>
        <dsp:cNvSpPr/>
      </dsp:nvSpPr>
      <dsp:spPr>
        <a:xfrm>
          <a:off x="1612357" y="3520676"/>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Embed change management practices to ensure adoption and sustainment of efficiency reforms.</a:t>
          </a:r>
        </a:p>
      </dsp:txBody>
      <dsp:txXfrm>
        <a:off x="1612357" y="3520676"/>
        <a:ext cx="2301898" cy="976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7E3B-18F0-4C05-9222-8D6D0B9EC43F}">
      <dsp:nvSpPr>
        <dsp:cNvPr id="0" name=""/>
        <dsp:cNvSpPr/>
      </dsp:nvSpPr>
      <dsp:spPr>
        <a:xfrm>
          <a:off x="1424252" y="0"/>
          <a:ext cx="5257800" cy="52578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1DB14-A35D-4962-BE32-56DDAAABEDA4}">
      <dsp:nvSpPr>
        <dsp:cNvPr id="0" name=""/>
        <dsp:cNvSpPr/>
      </dsp:nvSpPr>
      <dsp:spPr>
        <a:xfrm>
          <a:off x="331933" y="522478"/>
          <a:ext cx="3286293" cy="1741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County will receive Opioid Settlement funds, providing a long-term opportunity for reinvestment in public health and safety.</a:t>
          </a:r>
        </a:p>
      </dsp:txBody>
      <dsp:txXfrm>
        <a:off x="416955" y="607500"/>
        <a:ext cx="3116249" cy="1571633"/>
      </dsp:txXfrm>
    </dsp:sp>
    <dsp:sp modelId="{5365B21E-19A5-4A4D-8112-9C37C6DD2F32}">
      <dsp:nvSpPr>
        <dsp:cNvPr id="0" name=""/>
        <dsp:cNvSpPr/>
      </dsp:nvSpPr>
      <dsp:spPr>
        <a:xfrm>
          <a:off x="4452534" y="509354"/>
          <a:ext cx="3562853" cy="1767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Recommendation: Departments should assess their operating budgets to determine eligible activities currently funded by the General Fund that could be supported or replaced by settlement funds. All costs must be approved by Opioid Trust in accordance with Exhibit E.</a:t>
          </a:r>
        </a:p>
      </dsp:txBody>
      <dsp:txXfrm>
        <a:off x="4538837" y="595657"/>
        <a:ext cx="3390247" cy="1595318"/>
      </dsp:txXfrm>
    </dsp:sp>
    <dsp:sp modelId="{88050E38-AF0C-4C33-A0CA-B26A38174E8E}">
      <dsp:nvSpPr>
        <dsp:cNvPr id="0" name=""/>
        <dsp:cNvSpPr/>
      </dsp:nvSpPr>
      <dsp:spPr>
        <a:xfrm>
          <a:off x="382482" y="3016273"/>
          <a:ext cx="3316262" cy="17635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These funds should not simply expand services but offset existing operating costs, improving long-term fiscal sustainability.</a:t>
          </a:r>
        </a:p>
      </dsp:txBody>
      <dsp:txXfrm>
        <a:off x="468569" y="3102360"/>
        <a:ext cx="3144088" cy="1591334"/>
      </dsp:txXfrm>
    </dsp:sp>
    <dsp:sp modelId="{22E0A124-9C56-479D-B8EB-E71934F5C818}">
      <dsp:nvSpPr>
        <dsp:cNvPr id="0" name=""/>
        <dsp:cNvSpPr/>
      </dsp:nvSpPr>
      <dsp:spPr>
        <a:xfrm>
          <a:off x="4435257" y="2989911"/>
          <a:ext cx="3497299" cy="17282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Example – Delaware County Office of the Medical Examiner (DCOME):</a:t>
          </a:r>
        </a:p>
        <a:p>
          <a:pPr marL="114300" lvl="1" indent="-114300" algn="l" defTabSz="666750">
            <a:lnSpc>
              <a:spcPct val="90000"/>
            </a:lnSpc>
            <a:spcBef>
              <a:spcPct val="0"/>
            </a:spcBef>
            <a:spcAft>
              <a:spcPct val="15000"/>
            </a:spcAft>
            <a:buChar char="•"/>
          </a:pPr>
          <a:r>
            <a:rPr lang="en-US" sz="1500" kern="1200" dirty="0"/>
            <a:t>Redirected settlement funds to cover toxicology testing and analytical costs, savings over 100K annually.  </a:t>
          </a:r>
        </a:p>
      </dsp:txBody>
      <dsp:txXfrm>
        <a:off x="4519623" y="3074277"/>
        <a:ext cx="3328567" cy="15595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AE1E7-5B55-46D8-A711-40E7CDCE2CA5}">
      <dsp:nvSpPr>
        <dsp:cNvPr id="0" name=""/>
        <dsp:cNvSpPr/>
      </dsp:nvSpPr>
      <dsp:spPr>
        <a:xfrm>
          <a:off x="0" y="1572"/>
          <a:ext cx="8229600" cy="670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A79E1-985F-4281-A343-3C3C76005583}">
      <dsp:nvSpPr>
        <dsp:cNvPr id="0" name=""/>
        <dsp:cNvSpPr/>
      </dsp:nvSpPr>
      <dsp:spPr>
        <a:xfrm>
          <a:off x="202749" y="152378"/>
          <a:ext cx="368636" cy="3686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35DC1-3A69-4A0F-BF10-AE6870331B9F}">
      <dsp:nvSpPr>
        <dsp:cNvPr id="0" name=""/>
        <dsp:cNvSpPr/>
      </dsp:nvSpPr>
      <dsp:spPr>
        <a:xfrm>
          <a:off x="774135" y="1572"/>
          <a:ext cx="7455464"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r>
            <a:rPr lang="en-US" sz="1700" kern="1200" dirty="0"/>
            <a:t>Strategic capital planning can drive long-term cost containment by reducing deferred maintenance costs.</a:t>
          </a:r>
        </a:p>
      </dsp:txBody>
      <dsp:txXfrm>
        <a:off x="774135" y="1572"/>
        <a:ext cx="7455464" cy="670247"/>
      </dsp:txXfrm>
    </dsp:sp>
    <dsp:sp modelId="{DC4B7B32-0646-4C9A-8572-F37A87509937}">
      <dsp:nvSpPr>
        <dsp:cNvPr id="0" name=""/>
        <dsp:cNvSpPr/>
      </dsp:nvSpPr>
      <dsp:spPr>
        <a:xfrm>
          <a:off x="0" y="839382"/>
          <a:ext cx="8229600" cy="670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C3E1ED-0E8C-43B9-A798-9CAA8C75393C}">
      <dsp:nvSpPr>
        <dsp:cNvPr id="0" name=""/>
        <dsp:cNvSpPr/>
      </dsp:nvSpPr>
      <dsp:spPr>
        <a:xfrm>
          <a:off x="202749" y="990187"/>
          <a:ext cx="368636" cy="3686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62E32-800E-4B44-8880-503ABFE30D80}">
      <dsp:nvSpPr>
        <dsp:cNvPr id="0" name=""/>
        <dsp:cNvSpPr/>
      </dsp:nvSpPr>
      <dsp:spPr>
        <a:xfrm>
          <a:off x="774135" y="839382"/>
          <a:ext cx="7455464"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r>
            <a:rPr lang="en-US" sz="1700" kern="1200" dirty="0"/>
            <a:t>Recommendation: Leverage CIP for initiatives that:</a:t>
          </a:r>
        </a:p>
      </dsp:txBody>
      <dsp:txXfrm>
        <a:off x="774135" y="839382"/>
        <a:ext cx="7455464" cy="670247"/>
      </dsp:txXfrm>
    </dsp:sp>
    <dsp:sp modelId="{5F17B40E-A69D-4CFC-8BB0-47CE74FAF630}">
      <dsp:nvSpPr>
        <dsp:cNvPr id="0" name=""/>
        <dsp:cNvSpPr/>
      </dsp:nvSpPr>
      <dsp:spPr>
        <a:xfrm>
          <a:off x="0" y="1677191"/>
          <a:ext cx="8229600" cy="670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8199E-476E-4824-B4DB-5E5FEB98E394}">
      <dsp:nvSpPr>
        <dsp:cNvPr id="0" name=""/>
        <dsp:cNvSpPr/>
      </dsp:nvSpPr>
      <dsp:spPr>
        <a:xfrm>
          <a:off x="1097698" y="1779986"/>
          <a:ext cx="368636" cy="3686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916C9F-0FD5-4128-8A51-45736DE9B3F1}">
      <dsp:nvSpPr>
        <dsp:cNvPr id="0" name=""/>
        <dsp:cNvSpPr/>
      </dsp:nvSpPr>
      <dsp:spPr>
        <a:xfrm>
          <a:off x="1533661" y="1677191"/>
          <a:ext cx="5936413"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r>
            <a:rPr lang="en-US" sz="1700" kern="1200" dirty="0"/>
            <a:t>Replace aging infrastructure or systems with energy-efficient, low-maintenance solutions.</a:t>
          </a:r>
        </a:p>
      </dsp:txBody>
      <dsp:txXfrm>
        <a:off x="1533661" y="1677191"/>
        <a:ext cx="5936413" cy="670247"/>
      </dsp:txXfrm>
    </dsp:sp>
    <dsp:sp modelId="{72A150CD-507D-486C-BEF2-ADF0B88829CA}">
      <dsp:nvSpPr>
        <dsp:cNvPr id="0" name=""/>
        <dsp:cNvSpPr/>
      </dsp:nvSpPr>
      <dsp:spPr>
        <a:xfrm>
          <a:off x="0" y="2515000"/>
          <a:ext cx="8229600" cy="670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551B1-2191-45EE-AA09-51394D3EC577}">
      <dsp:nvSpPr>
        <dsp:cNvPr id="0" name=""/>
        <dsp:cNvSpPr/>
      </dsp:nvSpPr>
      <dsp:spPr>
        <a:xfrm>
          <a:off x="1075602" y="2632662"/>
          <a:ext cx="368636" cy="3686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FD26F-E5BD-4871-B1CC-5E0A25D4B776}">
      <dsp:nvSpPr>
        <dsp:cNvPr id="0" name=""/>
        <dsp:cNvSpPr/>
      </dsp:nvSpPr>
      <dsp:spPr>
        <a:xfrm>
          <a:off x="1554126" y="2515000"/>
          <a:ext cx="5895482"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r>
            <a:rPr lang="en-US" sz="1700" kern="1200" dirty="0"/>
            <a:t>Consolidate facility spaces to reduce leases and maintenance overhead.</a:t>
          </a:r>
        </a:p>
      </dsp:txBody>
      <dsp:txXfrm>
        <a:off x="1554126" y="2515000"/>
        <a:ext cx="5895482" cy="670247"/>
      </dsp:txXfrm>
    </dsp:sp>
    <dsp:sp modelId="{AFE32114-1130-4598-8EB5-9C1408410EED}">
      <dsp:nvSpPr>
        <dsp:cNvPr id="0" name=""/>
        <dsp:cNvSpPr/>
      </dsp:nvSpPr>
      <dsp:spPr>
        <a:xfrm>
          <a:off x="0" y="3352810"/>
          <a:ext cx="8229600" cy="6702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F8D04-088F-4178-9016-F632439F6202}">
      <dsp:nvSpPr>
        <dsp:cNvPr id="0" name=""/>
        <dsp:cNvSpPr/>
      </dsp:nvSpPr>
      <dsp:spPr>
        <a:xfrm>
          <a:off x="1070954" y="3479967"/>
          <a:ext cx="368636" cy="3686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1593F-2B25-49B3-A3D5-691AD86EC1BD}">
      <dsp:nvSpPr>
        <dsp:cNvPr id="0" name=""/>
        <dsp:cNvSpPr/>
      </dsp:nvSpPr>
      <dsp:spPr>
        <a:xfrm>
          <a:off x="1615298" y="3352810"/>
          <a:ext cx="5773138"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r>
            <a:rPr lang="en-US" sz="1700" kern="1200" dirty="0"/>
            <a:t>Invest in durable assets—vehicles, HVAC systems, IT infrastructure—with long life cycles and measurable ROI.</a:t>
          </a:r>
        </a:p>
      </dsp:txBody>
      <dsp:txXfrm>
        <a:off x="1615298" y="3352810"/>
        <a:ext cx="5773138" cy="670247"/>
      </dsp:txXfrm>
    </dsp:sp>
    <dsp:sp modelId="{0054DFC7-C299-473E-BD69-D1CE6824300D}">
      <dsp:nvSpPr>
        <dsp:cNvPr id="0" name=""/>
        <dsp:cNvSpPr/>
      </dsp:nvSpPr>
      <dsp:spPr>
        <a:xfrm>
          <a:off x="2587043" y="4114801"/>
          <a:ext cx="1437628" cy="67024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AAE3F769-F110-4FAD-925D-060EFCAC2F0C}">
      <dsp:nvSpPr>
        <dsp:cNvPr id="0" name=""/>
        <dsp:cNvSpPr/>
      </dsp:nvSpPr>
      <dsp:spPr>
        <a:xfrm>
          <a:off x="0" y="4341425"/>
          <a:ext cx="368636" cy="36863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E1534A-2355-4614-A3F3-972EBAD62358}">
      <dsp:nvSpPr>
        <dsp:cNvPr id="0" name=""/>
        <dsp:cNvSpPr/>
      </dsp:nvSpPr>
      <dsp:spPr>
        <a:xfrm>
          <a:off x="571385" y="4190619"/>
          <a:ext cx="7455464" cy="67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35" tIns="70935" rIns="70935" bIns="70935" numCol="1" spcCol="1270" anchor="ctr" anchorCtr="0">
          <a:noAutofit/>
        </a:bodyPr>
        <a:lstStyle/>
        <a:p>
          <a:pPr marL="0" lvl="0" indent="0" algn="l" defTabSz="755650">
            <a:lnSpc>
              <a:spcPct val="100000"/>
            </a:lnSpc>
            <a:spcBef>
              <a:spcPct val="0"/>
            </a:spcBef>
            <a:spcAft>
              <a:spcPct val="35000"/>
            </a:spcAft>
            <a:buNone/>
          </a:pPr>
          <a:endParaRPr lang="en-US" sz="1700" kern="1200" dirty="0"/>
        </a:p>
      </dsp:txBody>
      <dsp:txXfrm>
        <a:off x="571385" y="4190619"/>
        <a:ext cx="7455464" cy="6702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95844-B160-4E92-B216-19331A6F24A9}">
      <dsp:nvSpPr>
        <dsp:cNvPr id="0" name=""/>
        <dsp:cNvSpPr/>
      </dsp:nvSpPr>
      <dsp:spPr>
        <a:xfrm>
          <a:off x="1645920" y="1414"/>
          <a:ext cx="6583680" cy="14497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42" tIns="368230" rIns="127742" bIns="368230" numCol="1" spcCol="1270" anchor="ctr" anchorCtr="0">
          <a:noAutofit/>
        </a:bodyPr>
        <a:lstStyle/>
        <a:p>
          <a:pPr marL="0" lvl="0" indent="0" algn="l" defTabSz="1066800">
            <a:lnSpc>
              <a:spcPct val="90000"/>
            </a:lnSpc>
            <a:spcBef>
              <a:spcPct val="0"/>
            </a:spcBef>
            <a:spcAft>
              <a:spcPct val="35000"/>
            </a:spcAft>
            <a:buNone/>
          </a:pPr>
          <a:r>
            <a:rPr lang="en-US" sz="2400" kern="1200"/>
            <a:t>Pair targeted efficiencies with institutional capacity (dashboards, policy locks, grants).</a:t>
          </a:r>
        </a:p>
      </dsp:txBody>
      <dsp:txXfrm>
        <a:off x="1645920" y="1414"/>
        <a:ext cx="6583680" cy="1449722"/>
      </dsp:txXfrm>
    </dsp:sp>
    <dsp:sp modelId="{6F2F00DE-C4E4-40D2-B1EB-0476B4924AE2}">
      <dsp:nvSpPr>
        <dsp:cNvPr id="0" name=""/>
        <dsp:cNvSpPr/>
      </dsp:nvSpPr>
      <dsp:spPr>
        <a:xfrm>
          <a:off x="0" y="1414"/>
          <a:ext cx="1645920" cy="144972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97" tIns="143200" rIns="87097" bIns="143200" numCol="1" spcCol="1270" anchor="ctr" anchorCtr="0">
          <a:noAutofit/>
        </a:bodyPr>
        <a:lstStyle/>
        <a:p>
          <a:pPr marL="0" lvl="0" indent="0" algn="ctr" defTabSz="1244600">
            <a:lnSpc>
              <a:spcPct val="90000"/>
            </a:lnSpc>
            <a:spcBef>
              <a:spcPct val="0"/>
            </a:spcBef>
            <a:spcAft>
              <a:spcPct val="35000"/>
            </a:spcAft>
            <a:buNone/>
          </a:pPr>
          <a:r>
            <a:rPr lang="en-US" sz="2800" kern="1200"/>
            <a:t>Pair</a:t>
          </a:r>
        </a:p>
      </dsp:txBody>
      <dsp:txXfrm>
        <a:off x="0" y="1414"/>
        <a:ext cx="1645920" cy="1449722"/>
      </dsp:txXfrm>
    </dsp:sp>
    <dsp:sp modelId="{1B767DA3-02CC-4F4E-BD0A-ABE257551189}">
      <dsp:nvSpPr>
        <dsp:cNvPr id="0" name=""/>
        <dsp:cNvSpPr/>
      </dsp:nvSpPr>
      <dsp:spPr>
        <a:xfrm>
          <a:off x="1645920" y="1538120"/>
          <a:ext cx="6583680" cy="14497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42" tIns="368230" rIns="127742" bIns="368230" numCol="1" spcCol="1270" anchor="ctr" anchorCtr="0">
          <a:noAutofit/>
        </a:bodyPr>
        <a:lstStyle/>
        <a:p>
          <a:pPr marL="0" lvl="0" indent="0" algn="l" defTabSz="1066800">
            <a:lnSpc>
              <a:spcPct val="90000"/>
            </a:lnSpc>
            <a:spcBef>
              <a:spcPct val="0"/>
            </a:spcBef>
            <a:spcAft>
              <a:spcPct val="35000"/>
            </a:spcAft>
            <a:buNone/>
          </a:pPr>
          <a:r>
            <a:rPr lang="en-US" sz="2400" kern="1200"/>
            <a:t>Protect workforce and service quality while stabilizing long-run costs.</a:t>
          </a:r>
        </a:p>
      </dsp:txBody>
      <dsp:txXfrm>
        <a:off x="1645920" y="1538120"/>
        <a:ext cx="6583680" cy="1449722"/>
      </dsp:txXfrm>
    </dsp:sp>
    <dsp:sp modelId="{95E429B7-D3F9-4756-8CA1-A23D1D5792A2}">
      <dsp:nvSpPr>
        <dsp:cNvPr id="0" name=""/>
        <dsp:cNvSpPr/>
      </dsp:nvSpPr>
      <dsp:spPr>
        <a:xfrm>
          <a:off x="0" y="1538120"/>
          <a:ext cx="1645920" cy="144972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97" tIns="143200" rIns="87097" bIns="143200" numCol="1" spcCol="1270" anchor="ctr" anchorCtr="0">
          <a:noAutofit/>
        </a:bodyPr>
        <a:lstStyle/>
        <a:p>
          <a:pPr marL="0" lvl="0" indent="0" algn="ctr" defTabSz="1244600">
            <a:lnSpc>
              <a:spcPct val="90000"/>
            </a:lnSpc>
            <a:spcBef>
              <a:spcPct val="0"/>
            </a:spcBef>
            <a:spcAft>
              <a:spcPct val="35000"/>
            </a:spcAft>
            <a:buNone/>
          </a:pPr>
          <a:r>
            <a:rPr lang="en-US" sz="2800" kern="1200"/>
            <a:t>Protect</a:t>
          </a:r>
        </a:p>
      </dsp:txBody>
      <dsp:txXfrm>
        <a:off x="0" y="1538120"/>
        <a:ext cx="1645920" cy="1449722"/>
      </dsp:txXfrm>
    </dsp:sp>
    <dsp:sp modelId="{DE82C7FD-7618-4DF1-9E2A-2F9C8F398DCB}">
      <dsp:nvSpPr>
        <dsp:cNvPr id="0" name=""/>
        <dsp:cNvSpPr/>
      </dsp:nvSpPr>
      <dsp:spPr>
        <a:xfrm>
          <a:off x="1645920" y="3074826"/>
          <a:ext cx="6583680" cy="144972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42" tIns="368230" rIns="127742" bIns="368230" numCol="1" spcCol="1270" anchor="ctr" anchorCtr="0">
          <a:noAutofit/>
        </a:bodyPr>
        <a:lstStyle/>
        <a:p>
          <a:pPr marL="0" lvl="0" indent="0" algn="l" defTabSz="1066800">
            <a:lnSpc>
              <a:spcPct val="90000"/>
            </a:lnSpc>
            <a:spcBef>
              <a:spcPct val="0"/>
            </a:spcBef>
            <a:spcAft>
              <a:spcPct val="35000"/>
            </a:spcAft>
            <a:buNone/>
          </a:pPr>
          <a:r>
            <a:rPr lang="en-US" sz="2400" kern="1200" dirty="0"/>
            <a:t>Integrate cost containment recommendations into financial planning.</a:t>
          </a:r>
        </a:p>
      </dsp:txBody>
      <dsp:txXfrm>
        <a:off x="1645920" y="3074826"/>
        <a:ext cx="6583680" cy="1449722"/>
      </dsp:txXfrm>
    </dsp:sp>
    <dsp:sp modelId="{B6E3D035-C474-475B-96D2-6599DD05700F}">
      <dsp:nvSpPr>
        <dsp:cNvPr id="0" name=""/>
        <dsp:cNvSpPr/>
      </dsp:nvSpPr>
      <dsp:spPr>
        <a:xfrm>
          <a:off x="0" y="3074826"/>
          <a:ext cx="1645920" cy="144972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97" tIns="143200" rIns="87097" bIns="143200" numCol="1" spcCol="1270" anchor="ctr" anchorCtr="0">
          <a:noAutofit/>
        </a:bodyPr>
        <a:lstStyle/>
        <a:p>
          <a:pPr marL="0" lvl="0" indent="0" algn="ctr" defTabSz="1244600">
            <a:lnSpc>
              <a:spcPct val="90000"/>
            </a:lnSpc>
            <a:spcBef>
              <a:spcPct val="0"/>
            </a:spcBef>
            <a:spcAft>
              <a:spcPct val="35000"/>
            </a:spcAft>
            <a:buNone/>
          </a:pPr>
          <a:r>
            <a:rPr lang="en-US" sz="2800" kern="1200"/>
            <a:t>Integrate</a:t>
          </a:r>
        </a:p>
      </dsp:txBody>
      <dsp:txXfrm>
        <a:off x="0" y="3074826"/>
        <a:ext cx="1645920" cy="1449722"/>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0D18D6-7C68-834E-99CA-DA0F4354CF79}" type="datetimeFigureOut">
              <a:rPr lang="en-US" smtClean="0"/>
              <a:t>11/13/2025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A7A077-E79B-A644-BB18-BD8F9A5215D2}" type="slidenum">
              <a:rPr lang="en-US" smtClean="0"/>
              <a:t>‹#›</a:t>
            </a:fld>
            <a:endParaRPr lang="en-US"/>
          </a:p>
        </p:txBody>
      </p:sp>
    </p:spTree>
    <p:extLst>
      <p:ext uri="{BB962C8B-B14F-4D97-AF65-F5344CB8AC3E}">
        <p14:creationId xmlns:p14="http://schemas.microsoft.com/office/powerpoint/2010/main" val="272347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40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Misc</a:t>
            </a:r>
            <a:r>
              <a:rPr lang="en-US" dirty="0"/>
              <a:t> revenue=$8.5, Other=$10.8. Now only ‘Other Revenue’=$4.2</a:t>
            </a:r>
          </a:p>
        </p:txBody>
      </p:sp>
      <p:sp>
        <p:nvSpPr>
          <p:cNvPr id="4" name="Slide Number Placeholder 3"/>
          <p:cNvSpPr>
            <a:spLocks noGrp="1"/>
          </p:cNvSpPr>
          <p:nvPr>
            <p:ph type="sldNum" sz="quarter" idx="5"/>
          </p:nvPr>
        </p:nvSpPr>
        <p:spPr/>
        <p:txBody>
          <a:bodyPr/>
          <a:lstStyle/>
          <a:p>
            <a:fld id="{C2A7A077-E79B-A644-BB18-BD8F9A5215D2}" type="slidenum">
              <a:rPr lang="en-US" smtClean="0"/>
              <a:t>11</a:t>
            </a:fld>
            <a:endParaRPr lang="en-US"/>
          </a:p>
        </p:txBody>
      </p:sp>
    </p:spTree>
    <p:extLst>
      <p:ext uri="{BB962C8B-B14F-4D97-AF65-F5344CB8AC3E}">
        <p14:creationId xmlns:p14="http://schemas.microsoft.com/office/powerpoint/2010/main" val="338362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7A077-E79B-A644-BB18-BD8F9A5215D2}" type="slidenum">
              <a:rPr lang="en-US" smtClean="0"/>
              <a:t>12</a:t>
            </a:fld>
            <a:endParaRPr lang="en-US"/>
          </a:p>
        </p:txBody>
      </p:sp>
    </p:spTree>
    <p:extLst>
      <p:ext uri="{BB962C8B-B14F-4D97-AF65-F5344CB8AC3E}">
        <p14:creationId xmlns:p14="http://schemas.microsoft.com/office/powerpoint/2010/main" val="115419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7A077-E79B-A644-BB18-BD8F9A5215D2}" type="slidenum">
              <a:rPr lang="en-US" smtClean="0"/>
              <a:t>13</a:t>
            </a:fld>
            <a:endParaRPr lang="en-US"/>
          </a:p>
        </p:txBody>
      </p:sp>
    </p:spTree>
    <p:extLst>
      <p:ext uri="{BB962C8B-B14F-4D97-AF65-F5344CB8AC3E}">
        <p14:creationId xmlns:p14="http://schemas.microsoft.com/office/powerpoint/2010/main" val="94794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BD99-DED7-878B-9069-0D5DA4D23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A39E5-A066-2A86-9441-60CAD51F9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69CBF-BE9F-2F9A-19D2-86DB69CF13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9BC726-5625-8441-A0EA-0EF7EC07D997}"/>
              </a:ext>
            </a:extLst>
          </p:cNvPr>
          <p:cNvSpPr>
            <a:spLocks noGrp="1"/>
          </p:cNvSpPr>
          <p:nvPr>
            <p:ph type="sldNum" sz="quarter" idx="5"/>
          </p:nvPr>
        </p:nvSpPr>
        <p:spPr/>
        <p:txBody>
          <a:bodyPr/>
          <a:lstStyle/>
          <a:p>
            <a:fld id="{C2A7A077-E79B-A644-BB18-BD8F9A5215D2}" type="slidenum">
              <a:rPr lang="en-US" smtClean="0"/>
              <a:t>14</a:t>
            </a:fld>
            <a:endParaRPr lang="en-US"/>
          </a:p>
        </p:txBody>
      </p:sp>
    </p:spTree>
    <p:extLst>
      <p:ext uri="{BB962C8B-B14F-4D97-AF65-F5344CB8AC3E}">
        <p14:creationId xmlns:p14="http://schemas.microsoft.com/office/powerpoint/2010/main" val="171679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D652-654B-5D60-F5A3-FE68D069B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3FDAE-CBA5-B853-7E23-9E1D7F44C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FE3C5-D5CB-2239-2D66-35690ACF5E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7B0A9-33A4-7C60-A3F8-74242B73ED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0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B2A4227-7AEA-C115-9C03-7EFACF259D46}"/>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A891B208-59CD-D09E-D11B-CC4E24023B3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FC7A4068-9E1E-850F-07AC-F868C37018D8}"/>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0EF54C32-A8B3-67D2-21B6-CC6F7E885AA9}"/>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067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E285F-0B2D-467D-80DD-5E51E6C7F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71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E285F-0B2D-467D-80DD-5E51E6C7F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59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E285F-0B2D-467D-80DD-5E51E6C7F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635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E285F-0B2D-467D-80DD-5E51E6C7F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10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58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E285F-0B2D-467D-80DD-5E51E6C7F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313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75327-0089-8BE6-1F45-F21763E2A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046F7-2B03-C97F-5B0A-BFA10454F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F4CCD-FA7E-9800-296B-8EEAAEEC73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BA82B2-4BCA-4ED0-11F3-4792E5C33579}"/>
              </a:ext>
            </a:extLst>
          </p:cNvPr>
          <p:cNvSpPr>
            <a:spLocks noGrp="1"/>
          </p:cNvSpPr>
          <p:nvPr>
            <p:ph type="sldNum" sz="quarter" idx="5"/>
          </p:nvPr>
        </p:nvSpPr>
        <p:spPr/>
        <p:txBody>
          <a:bodyPr/>
          <a:lstStyle/>
          <a:p>
            <a:fld id="{C2A7A077-E79B-A644-BB18-BD8F9A5215D2}" type="slidenum">
              <a:rPr lang="en-US" smtClean="0"/>
              <a:t>49</a:t>
            </a:fld>
            <a:endParaRPr lang="en-US"/>
          </a:p>
        </p:txBody>
      </p:sp>
    </p:spTree>
    <p:extLst>
      <p:ext uri="{BB962C8B-B14F-4D97-AF65-F5344CB8AC3E}">
        <p14:creationId xmlns:p14="http://schemas.microsoft.com/office/powerpoint/2010/main" val="8917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28239C0-5A13-D4AA-48C0-8A66B955F509}"/>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7C6F481E-0AB1-7AAE-9806-F45BE13DEE2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9B58C5B2-4613-0A71-1D50-4599A88E578C}"/>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B13092A3-352E-0D0F-614E-A36A0970C332}"/>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036273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659409A-3CBB-B548-2972-6E51E067C044}"/>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9C27DCAF-E309-AB8A-C2B8-1FD564E0382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5C7FD85E-34C6-2259-7FDE-AD407E2B4246}"/>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1895655B-05FB-6383-0B74-58342A44A6C9}"/>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566146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7228ad287e_0_3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r>
              <a:rPr lang="en-US" sz="1200" b="1" i="0" u="none" strike="noStrike" cap="none" dirty="0">
                <a:solidFill>
                  <a:schemeClr val="dk1"/>
                </a:solidFill>
                <a:effectLst/>
                <a:latin typeface="Calibri"/>
                <a:ea typeface="Calibri"/>
                <a:cs typeface="Calibri"/>
                <a:sym typeface="Calibri"/>
              </a:rPr>
              <a:t>High Impact, Easy to Implement:</a:t>
            </a:r>
            <a:r>
              <a:rPr lang="en-US" sz="1200" b="0" i="0" u="none" strike="noStrike" cap="none" dirty="0">
                <a:solidFill>
                  <a:schemeClr val="dk1"/>
                </a:solidFill>
                <a:effectLst/>
                <a:latin typeface="Calibri"/>
                <a:ea typeface="Calibri"/>
                <a:cs typeface="Calibri"/>
                <a:sym typeface="Calibri"/>
              </a:rPr>
              <a:t> Quick wins, prioritized for immediate action.</a:t>
            </a:r>
          </a:p>
          <a:p>
            <a:r>
              <a:rPr lang="en-US" sz="1200" b="1" i="0" u="none" strike="noStrike" cap="none" dirty="0">
                <a:solidFill>
                  <a:schemeClr val="dk1"/>
                </a:solidFill>
                <a:effectLst/>
                <a:latin typeface="Calibri"/>
                <a:ea typeface="Calibri"/>
                <a:cs typeface="Calibri"/>
                <a:sym typeface="Calibri"/>
              </a:rPr>
              <a:t>High Impact, Hard to Implement:</a:t>
            </a:r>
            <a:r>
              <a:rPr lang="en-US" sz="1200" b="0" i="0" u="none" strike="noStrike" cap="none" dirty="0">
                <a:solidFill>
                  <a:schemeClr val="dk1"/>
                </a:solidFill>
                <a:effectLst/>
                <a:latin typeface="Calibri"/>
                <a:ea typeface="Calibri"/>
                <a:cs typeface="Calibri"/>
                <a:sym typeface="Calibri"/>
              </a:rPr>
              <a:t> Strategic initiatives requiring significant resources, requiring careful planning and management.</a:t>
            </a:r>
          </a:p>
          <a:p>
            <a:r>
              <a:rPr lang="en-US" sz="1200" b="1" i="0" u="none" strike="noStrike" cap="none" dirty="0">
                <a:solidFill>
                  <a:schemeClr val="dk1"/>
                </a:solidFill>
                <a:effectLst/>
                <a:latin typeface="Calibri"/>
                <a:ea typeface="Calibri"/>
                <a:cs typeface="Calibri"/>
                <a:sym typeface="Calibri"/>
              </a:rPr>
              <a:t>Low Impact, Easy to Implement:</a:t>
            </a:r>
            <a:r>
              <a:rPr lang="en-US" sz="1200" b="0" i="0" u="none" strike="noStrike" cap="none" dirty="0">
                <a:solidFill>
                  <a:schemeClr val="dk1"/>
                </a:solidFill>
                <a:effectLst/>
                <a:latin typeface="Calibri"/>
                <a:ea typeface="Calibri"/>
                <a:cs typeface="Calibri"/>
                <a:sym typeface="Calibri"/>
              </a:rPr>
              <a:t> Low-effort tasks, considered only if resources are available.</a:t>
            </a:r>
          </a:p>
          <a:p>
            <a:r>
              <a:rPr lang="en-US" sz="1200" b="1" i="0" u="none" strike="noStrike" cap="none" dirty="0">
                <a:solidFill>
                  <a:schemeClr val="dk1"/>
                </a:solidFill>
                <a:effectLst/>
                <a:latin typeface="Calibri"/>
                <a:ea typeface="Calibri"/>
                <a:cs typeface="Calibri"/>
                <a:sym typeface="Calibri"/>
              </a:rPr>
              <a:t>Low Impact, Hard to Implement:</a:t>
            </a:r>
            <a:r>
              <a:rPr lang="en-US" sz="1200" b="0" i="0" u="none" strike="noStrike" cap="none" dirty="0">
                <a:solidFill>
                  <a:schemeClr val="dk1"/>
                </a:solidFill>
                <a:effectLst/>
                <a:latin typeface="Calibri"/>
                <a:ea typeface="Calibri"/>
                <a:cs typeface="Calibri"/>
                <a:sym typeface="Calibri"/>
              </a:rPr>
              <a:t> Projects to avoid or eliminate. </a:t>
            </a:r>
          </a:p>
          <a:p>
            <a:pPr marL="0" lvl="0" indent="0" algn="l" rtl="0">
              <a:spcBef>
                <a:spcPts val="0"/>
              </a:spcBef>
              <a:spcAft>
                <a:spcPts val="0"/>
              </a:spcAft>
              <a:buNone/>
            </a:pPr>
            <a:endParaRPr dirty="0"/>
          </a:p>
        </p:txBody>
      </p:sp>
      <p:sp>
        <p:nvSpPr>
          <p:cNvPr id="105" name="Google Shape;105;g37228ad287e_0_31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B2A4227-7AEA-C115-9C03-7EFACF259D46}"/>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A891B208-59CD-D09E-D11B-CC4E24023B3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FC7A4068-9E1E-850F-07AC-F868C37018D8}"/>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0EF54C32-A8B3-67D2-21B6-CC6F7E885AA9}"/>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62067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D3971F1-73D5-99D1-671B-71D8927FEBB8}"/>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CFF56EC5-ABE1-A108-9310-87F4DFB1561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838413E6-A72A-7B07-27ED-075569317554}"/>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Can Treasurer estimate how much revenue upside there might be to increasing that Department’s budget?</a:t>
            </a:r>
            <a:endParaRPr dirty="0"/>
          </a:p>
        </p:txBody>
      </p:sp>
      <p:sp>
        <p:nvSpPr>
          <p:cNvPr id="105" name="Google Shape;105;g37228ad287e_0_312:notes">
            <a:extLst>
              <a:ext uri="{FF2B5EF4-FFF2-40B4-BE49-F238E27FC236}">
                <a16:creationId xmlns:a16="http://schemas.microsoft.com/office/drawing/2014/main" id="{6EDE8A2F-0E20-5239-16C4-242AA53DB24B}"/>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2201251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F4E9212-47A1-15F2-276B-086D09995039}"/>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1D6553F9-9860-6B16-94F6-72B1A3F5E85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7142DB87-4BAC-DD2C-8D73-71DDED95A4CD}"/>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2388DF8C-7F5A-0A27-AA7A-B4760F6947B4}"/>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446562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ED29FAC-20D4-A1C7-CD03-25223CF2A678}"/>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C970A35E-01CB-6F11-8EDB-0CC0FBB9F33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C99EF1F6-7315-2574-9443-6256F54C860D}"/>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8FF0E4DE-BB41-E31F-EECF-9179F3E8487D}"/>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192760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BD8384B8-8421-EE03-B861-39F71144D08C}"/>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539D8404-9C03-3332-97FC-B684D4F3C36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B79B848E-DBC9-884A-8C85-DD75DE702734}"/>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Can Treasury provide data on how often </a:t>
            </a:r>
            <a:r>
              <a:rPr lang="en-US" dirty="0" err="1"/>
              <a:t>munis</a:t>
            </a:r>
            <a:r>
              <a:rPr lang="en-US" dirty="0"/>
              <a:t> do not remit permits? How many properties are reassessed each year due to permits for improvements?</a:t>
            </a:r>
            <a:endParaRPr dirty="0"/>
          </a:p>
        </p:txBody>
      </p:sp>
      <p:sp>
        <p:nvSpPr>
          <p:cNvPr id="105" name="Google Shape;105;g37228ad287e_0_312:notes">
            <a:extLst>
              <a:ext uri="{FF2B5EF4-FFF2-40B4-BE49-F238E27FC236}">
                <a16:creationId xmlns:a16="http://schemas.microsoft.com/office/drawing/2014/main" id="{70843CD6-B8CF-D9F6-D045-9200972EE3D7}"/>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75923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92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20728F6-21B2-0476-DD52-97CFE75E5915}"/>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822630B4-12D0-F413-1839-119B0D7865B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EC57B405-2EA7-E5DF-EA6B-B49B88E00723}"/>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Obtain some data from Treasurer about volume of appeals and cost</a:t>
            </a:r>
          </a:p>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B22A581D-CCDC-246E-4F09-592AC8939FE7}"/>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282597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AA1F80B-D2AB-CD5A-1F27-028461FF958A}"/>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B00BA624-389B-DF39-03CD-5D6C3249A51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8EFE437F-4AC1-40A7-C071-D751B98E191E}"/>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222D72F5-E001-E604-6E20-CFDDE6FFFCDC}"/>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967903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C8D3A5D-33C8-5B12-A995-F1D71C1574CB}"/>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57E47D61-74C0-EBC7-4FA9-C9989370CDB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E06E1957-345F-E7AD-D091-6021BC8A8D12}"/>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93735B1E-383E-3B59-1FA9-9B92F68F5D45}"/>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95996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1BDFA61-F88C-493D-0F75-3F5E6D090336}"/>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AC70A629-4C8F-6C38-AA4B-09B9E110B8A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508D5658-CD3E-916F-91DA-91B8F2EE8D30}"/>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FF32AB16-3A68-2ACE-7460-C16FAE7AB5E3}"/>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1234144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41DFD8CE-BCDE-14C2-67D3-EF633C3C0EBD}"/>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7B30AC6A-73DB-EF24-022F-5A58DCDFA01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51009060-64AD-35A0-8930-3D812269CEEC}"/>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0F7EAE0C-59F5-F643-CD8A-133203546498}"/>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3940628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7E8324C-F8D9-A32A-93A1-6B1D47333515}"/>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8D2274D6-F256-49FF-1006-7F633B17C7A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A0004FE7-7BAC-0946-C3AE-BEE2FA128F1E}"/>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52CEEAC3-42A2-B369-09DF-44505DD332C8}"/>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1190668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494DC569-6175-713F-4B8E-96FEA9B03E3E}"/>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520679FD-FFF1-1D15-190E-B2DA9EFBF59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074B98E3-AE19-922A-DC72-1CE75401362B}"/>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B913D457-29A7-88A5-C32C-C1AEE4D45431}"/>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2608795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7D9336C-8923-475A-D8EC-D69D3A61FD0E}"/>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B765E570-5A4D-535A-DCC2-91B16AE0F29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F26F15D7-4BF6-FFF0-85AA-6F3A3D42E5CF}"/>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D6D486D5-E039-6736-BEAD-F404C2E8D75E}"/>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274131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6F8DD41-4AB9-9F10-9C39-7D16BEBEFF5F}"/>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22717671-C425-EC02-052C-940F67372B4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5238CB93-6098-A97C-7C22-2155025DC112}"/>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371640D8-0A88-81F2-7CE3-4315D56231B3}"/>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2749332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3E68845-B3A2-E773-39CE-AA9A4E456F37}"/>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94A71E64-D3A6-E0BB-8FFD-4B01005B61B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E8F02882-2E15-FB92-BFC7-EBB89D9B6A9E}"/>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2FBF8B84-575E-A598-683B-27672F817F5F}"/>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1268427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63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285F6C0-941D-D85E-6652-F3DA9C737BB7}"/>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7600F246-F683-7FFD-8B67-D8D6CE25F6AB}"/>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D666AB7C-9587-9955-A622-BC411CEC960F}"/>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3BFD45A2-732C-A8AC-19B2-0EF66A08ADB7}"/>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1434716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F4B55E6-7BE9-D4A5-146F-A5E44242910D}"/>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7BE57D76-08CE-163F-4959-E51B0D175CD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F09BEC14-7A59-0808-1829-3B02D1F0CBF3}"/>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g37228ad287e_0_312:notes">
            <a:extLst>
              <a:ext uri="{FF2B5EF4-FFF2-40B4-BE49-F238E27FC236}">
                <a16:creationId xmlns:a16="http://schemas.microsoft.com/office/drawing/2014/main" id="{46B88499-C826-7F3E-1FC5-87AA45EC4F9B}"/>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2726921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BB83CC36-0C67-D9F2-CC2D-306CAFFB58EC}"/>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6C9FC99F-A37D-C542-73F6-4656EDBEC86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6F6EE0EE-02B7-B499-2D00-6A412AA08480}"/>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C225F346-EF4E-1434-6DA7-072F0840AC17}"/>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621445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F2D5E961-6291-F1A8-63B7-AC88AE61E5D7}"/>
            </a:ext>
          </a:extLst>
        </p:cNvPr>
        <p:cNvGrpSpPr/>
        <p:nvPr/>
      </p:nvGrpSpPr>
      <p:grpSpPr>
        <a:xfrm>
          <a:off x="0" y="0"/>
          <a:ext cx="0" cy="0"/>
          <a:chOff x="0" y="0"/>
          <a:chExt cx="0" cy="0"/>
        </a:xfrm>
      </p:grpSpPr>
      <p:sp>
        <p:nvSpPr>
          <p:cNvPr id="103" name="Google Shape;103;g37228ad287e_0_312:notes">
            <a:extLst>
              <a:ext uri="{FF2B5EF4-FFF2-40B4-BE49-F238E27FC236}">
                <a16:creationId xmlns:a16="http://schemas.microsoft.com/office/drawing/2014/main" id="{31EB9523-6392-15E6-F4E1-D7A66518320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228ad287e_0_312:notes">
            <a:extLst>
              <a:ext uri="{FF2B5EF4-FFF2-40B4-BE49-F238E27FC236}">
                <a16:creationId xmlns:a16="http://schemas.microsoft.com/office/drawing/2014/main" id="{BF38CBC4-5BDF-32DD-DE7C-855B4F6F49E3}"/>
              </a:ext>
            </a:extLst>
          </p:cNvPr>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g37228ad287e_0_312:notes">
            <a:extLst>
              <a:ext uri="{FF2B5EF4-FFF2-40B4-BE49-F238E27FC236}">
                <a16:creationId xmlns:a16="http://schemas.microsoft.com/office/drawing/2014/main" id="{E2C93510-87E4-F8B3-FFCE-3872FA68A21E}"/>
              </a:ext>
            </a:extLst>
          </p:cNvPr>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2910380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409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3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07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32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7A077-E79B-A644-BB18-BD8F9A521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4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7A077-E79B-A644-BB18-BD8F9A5215D2}" type="slidenum">
              <a:rPr lang="en-US" smtClean="0"/>
              <a:t>8</a:t>
            </a:fld>
            <a:endParaRPr lang="en-US"/>
          </a:p>
        </p:txBody>
      </p:sp>
    </p:spTree>
    <p:extLst>
      <p:ext uri="{BB962C8B-B14F-4D97-AF65-F5344CB8AC3E}">
        <p14:creationId xmlns:p14="http://schemas.microsoft.com/office/powerpoint/2010/main" val="368134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7A077-E79B-A644-BB18-BD8F9A5215D2}" type="slidenum">
              <a:rPr lang="en-US" smtClean="0"/>
              <a:t>9</a:t>
            </a:fld>
            <a:endParaRPr lang="en-US"/>
          </a:p>
        </p:txBody>
      </p:sp>
    </p:spTree>
    <p:extLst>
      <p:ext uri="{BB962C8B-B14F-4D97-AF65-F5344CB8AC3E}">
        <p14:creationId xmlns:p14="http://schemas.microsoft.com/office/powerpoint/2010/main" val="199274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A7A077-E79B-A644-BB18-BD8F9A5215D2}" type="slidenum">
              <a:rPr lang="en-US" smtClean="0"/>
              <a:t>10</a:t>
            </a:fld>
            <a:endParaRPr lang="en-US"/>
          </a:p>
        </p:txBody>
      </p:sp>
    </p:spTree>
    <p:extLst>
      <p:ext uri="{BB962C8B-B14F-4D97-AF65-F5344CB8AC3E}">
        <p14:creationId xmlns:p14="http://schemas.microsoft.com/office/powerpoint/2010/main" val="2864115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24B3-5393-9842-89F1-3B1ADD4A8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9E5D8-E8F5-5749-8648-50635F01B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3C15F-9A0F-7E48-A8CC-6716E4B1AFE1}"/>
              </a:ext>
            </a:extLst>
          </p:cNvPr>
          <p:cNvSpPr>
            <a:spLocks noGrp="1"/>
          </p:cNvSpPr>
          <p:nvPr>
            <p:ph type="dt" sz="half" idx="10"/>
          </p:nvPr>
        </p:nvSpPr>
        <p:spPr/>
        <p:txBody>
          <a:bodyPr/>
          <a:lstStyle/>
          <a:p>
            <a:fld id="{3A607AFC-BB17-42D9-8B5C-A7F9B3DDD000}" type="datetime1">
              <a:rPr lang="en-US" smtClean="0"/>
              <a:t>11/13/2025</a:t>
            </a:fld>
            <a:endParaRPr lang="en-US"/>
          </a:p>
        </p:txBody>
      </p:sp>
      <p:sp>
        <p:nvSpPr>
          <p:cNvPr id="5" name="Footer Placeholder 4">
            <a:extLst>
              <a:ext uri="{FF2B5EF4-FFF2-40B4-BE49-F238E27FC236}">
                <a16:creationId xmlns:a16="http://schemas.microsoft.com/office/drawing/2014/main" id="{0222ADDE-280A-5D47-B986-0FE4DAF53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92AE0-A71F-9E46-B587-85E74D802867}"/>
              </a:ext>
            </a:extLst>
          </p:cNvPr>
          <p:cNvSpPr>
            <a:spLocks noGrp="1"/>
          </p:cNvSpPr>
          <p:nvPr>
            <p:ph type="sldNum" sz="quarter" idx="12"/>
          </p:nvPr>
        </p:nvSpPr>
        <p:spPr/>
        <p:txBody>
          <a:bodyPr/>
          <a:lstStyle/>
          <a:p>
            <a:fld id="{AF3AD76D-903D-4942-9C8A-A1017EA64259}" type="slidenum">
              <a:rPr lang="en-US" smtClean="0"/>
              <a:t>‹#›</a:t>
            </a:fld>
            <a:endParaRPr lang="en-US"/>
          </a:p>
        </p:txBody>
      </p:sp>
      <p:sp>
        <p:nvSpPr>
          <p:cNvPr id="7" name="Rectangle 6">
            <a:extLst>
              <a:ext uri="{FF2B5EF4-FFF2-40B4-BE49-F238E27FC236}">
                <a16:creationId xmlns:a16="http://schemas.microsoft.com/office/drawing/2014/main" id="{9B2CCCA6-BF52-4E3F-9FA1-83E6987D29D7}"/>
              </a:ext>
            </a:extLst>
          </p:cNvPr>
          <p:cNvSpPr/>
          <p:nvPr userDrawn="1"/>
        </p:nvSpPr>
        <p:spPr>
          <a:xfrm>
            <a:off x="1" y="6310784"/>
            <a:ext cx="12192000" cy="588781"/>
          </a:xfrm>
          <a:prstGeom prst="rect">
            <a:avLst/>
          </a:prstGeom>
          <a:gradFill flip="none" rotWithShape="1">
            <a:gsLst>
              <a:gs pos="0">
                <a:schemeClr val="accent1">
                  <a:lumMod val="5000"/>
                  <a:lumOff val="95000"/>
                </a:schemeClr>
              </a:gs>
              <a:gs pos="20000">
                <a:srgbClr val="FFFFFF"/>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laware County, Pennsylvania County Seal. | Delaware county, Pennsylvania,  Delaware">
            <a:extLst>
              <a:ext uri="{FF2B5EF4-FFF2-40B4-BE49-F238E27FC236}">
                <a16:creationId xmlns:a16="http://schemas.microsoft.com/office/drawing/2014/main" id="{6D646A7F-8F62-4A0A-86BE-C0D7048DBEB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782764"/>
            <a:ext cx="1135144" cy="1114424"/>
          </a:xfrm>
          <a:prstGeom prst="rect">
            <a:avLst/>
          </a:prstGeom>
          <a:noFill/>
          <a:ln>
            <a:noFill/>
          </a:ln>
        </p:spPr>
      </p:pic>
    </p:spTree>
    <p:extLst>
      <p:ext uri="{BB962C8B-B14F-4D97-AF65-F5344CB8AC3E}">
        <p14:creationId xmlns:p14="http://schemas.microsoft.com/office/powerpoint/2010/main" val="105196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CB37-6509-0549-9A6F-A7EF2B7731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8F582-07B4-A741-8E84-8C2D4F06B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BB283-256B-414C-BF21-5C07A1DB9563}"/>
              </a:ext>
            </a:extLst>
          </p:cNvPr>
          <p:cNvSpPr>
            <a:spLocks noGrp="1"/>
          </p:cNvSpPr>
          <p:nvPr>
            <p:ph type="dt" sz="half" idx="10"/>
          </p:nvPr>
        </p:nvSpPr>
        <p:spPr/>
        <p:txBody>
          <a:bodyPr/>
          <a:lstStyle/>
          <a:p>
            <a:fld id="{9FF19C02-B852-4CE9-AB89-2F8B6E28CF4C}" type="datetime1">
              <a:rPr lang="en-US" smtClean="0"/>
              <a:t>11/13/2025</a:t>
            </a:fld>
            <a:endParaRPr lang="en-US"/>
          </a:p>
        </p:txBody>
      </p:sp>
      <p:sp>
        <p:nvSpPr>
          <p:cNvPr id="5" name="Footer Placeholder 4">
            <a:extLst>
              <a:ext uri="{FF2B5EF4-FFF2-40B4-BE49-F238E27FC236}">
                <a16:creationId xmlns:a16="http://schemas.microsoft.com/office/drawing/2014/main" id="{F4BD6E6C-EFF6-3748-B546-AD25AF2DA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8CA1-F17F-CD4B-BA46-2CCB91A88A8F}"/>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3133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59541-B873-2E44-9483-490C0D50A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ED8F0-AAA1-2243-8894-BB0A8EEDED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C8323-F95C-8241-9D77-BDF7DFEC5399}"/>
              </a:ext>
            </a:extLst>
          </p:cNvPr>
          <p:cNvSpPr>
            <a:spLocks noGrp="1"/>
          </p:cNvSpPr>
          <p:nvPr>
            <p:ph type="dt" sz="half" idx="10"/>
          </p:nvPr>
        </p:nvSpPr>
        <p:spPr/>
        <p:txBody>
          <a:bodyPr/>
          <a:lstStyle/>
          <a:p>
            <a:fld id="{5CBF6B58-C599-414C-8A45-E0F6954BA0B1}" type="datetime1">
              <a:rPr lang="en-US" smtClean="0"/>
              <a:t>11/13/2025</a:t>
            </a:fld>
            <a:endParaRPr lang="en-US"/>
          </a:p>
        </p:txBody>
      </p:sp>
      <p:sp>
        <p:nvSpPr>
          <p:cNvPr id="5" name="Footer Placeholder 4">
            <a:extLst>
              <a:ext uri="{FF2B5EF4-FFF2-40B4-BE49-F238E27FC236}">
                <a16:creationId xmlns:a16="http://schemas.microsoft.com/office/drawing/2014/main" id="{679A7AA4-AFCC-D24C-96F2-CB6099CF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95B82-355D-F240-BB80-594712B8194C}"/>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110833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200539-111E-414B-AD61-A6311BF39FF2}" type="datetime1">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54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E9BD6-13BC-4F32-9F70-B286EEF8B5A4}" type="datetime1">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6704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6A417D-C525-4A44-90C9-4DA2E80C90A1}" type="datetime1">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310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17C0C9-4956-4B1D-8CE4-E1994E77653F}" type="datetime1">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5098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101134-5E77-470B-A272-E031277CE8C5}" type="datetime1">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728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7C5366-CDF0-4B22-8F07-B77323080300}" type="datetime1">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877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3FC4D-6DBD-46EF-9174-A936AEBBAF3B}" type="datetime1">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6704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EC8097-D639-4A61-B3CB-25BB0115206D}" type="datetime1">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844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680B-04F2-9A49-B922-762ECC763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A0F4F-A88E-BF47-9AB6-0F264FCD0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DA307-7586-F44C-B2AE-51B8D6635D5B}"/>
              </a:ext>
            </a:extLst>
          </p:cNvPr>
          <p:cNvSpPr>
            <a:spLocks noGrp="1"/>
          </p:cNvSpPr>
          <p:nvPr>
            <p:ph type="dt" sz="half" idx="10"/>
          </p:nvPr>
        </p:nvSpPr>
        <p:spPr/>
        <p:txBody>
          <a:bodyPr/>
          <a:lstStyle/>
          <a:p>
            <a:fld id="{73469A07-9122-45DE-AB38-3ACADB8C4693}" type="datetime1">
              <a:rPr lang="en-US" smtClean="0"/>
              <a:t>11/13/2025</a:t>
            </a:fld>
            <a:endParaRPr lang="en-US"/>
          </a:p>
        </p:txBody>
      </p:sp>
      <p:sp>
        <p:nvSpPr>
          <p:cNvPr id="5" name="Footer Placeholder 4">
            <a:extLst>
              <a:ext uri="{FF2B5EF4-FFF2-40B4-BE49-F238E27FC236}">
                <a16:creationId xmlns:a16="http://schemas.microsoft.com/office/drawing/2014/main" id="{C9F6219F-E530-614A-AD26-CE9737287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BBC7F-09DA-3148-9FBB-AFAB35EEF4C3}"/>
              </a:ext>
            </a:extLst>
          </p:cNvPr>
          <p:cNvSpPr>
            <a:spLocks noGrp="1"/>
          </p:cNvSpPr>
          <p:nvPr>
            <p:ph type="sldNum" sz="quarter" idx="12"/>
          </p:nvPr>
        </p:nvSpPr>
        <p:spPr/>
        <p:txBody>
          <a:bodyPr/>
          <a:lstStyle/>
          <a:p>
            <a:fld id="{AF3AD76D-903D-4942-9C8A-A1017EA64259}" type="slidenum">
              <a:rPr lang="en-US" smtClean="0"/>
              <a:t>‹#›</a:t>
            </a:fld>
            <a:endParaRPr lang="en-US"/>
          </a:p>
        </p:txBody>
      </p:sp>
      <p:sp>
        <p:nvSpPr>
          <p:cNvPr id="7" name="Rectangle 6">
            <a:extLst>
              <a:ext uri="{FF2B5EF4-FFF2-40B4-BE49-F238E27FC236}">
                <a16:creationId xmlns:a16="http://schemas.microsoft.com/office/drawing/2014/main" id="{1CD955C7-C145-45FD-92F7-0E7EE4F50EFF}"/>
              </a:ext>
            </a:extLst>
          </p:cNvPr>
          <p:cNvSpPr/>
          <p:nvPr userDrawn="1"/>
        </p:nvSpPr>
        <p:spPr>
          <a:xfrm>
            <a:off x="1" y="6317531"/>
            <a:ext cx="12192000" cy="588781"/>
          </a:xfrm>
          <a:prstGeom prst="rect">
            <a:avLst/>
          </a:prstGeom>
          <a:gradFill flip="none" rotWithShape="1">
            <a:gsLst>
              <a:gs pos="0">
                <a:schemeClr val="accent1">
                  <a:lumMod val="5000"/>
                  <a:lumOff val="95000"/>
                </a:schemeClr>
              </a:gs>
              <a:gs pos="20000">
                <a:srgbClr val="FFFFFF"/>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laware County, Pennsylvania County Seal. | Delaware county, Pennsylvania,  Delaware">
            <a:extLst>
              <a:ext uri="{FF2B5EF4-FFF2-40B4-BE49-F238E27FC236}">
                <a16:creationId xmlns:a16="http://schemas.microsoft.com/office/drawing/2014/main" id="{1DAE2F39-B94D-4843-8CD8-E513DA3DA1C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5782764"/>
            <a:ext cx="1135144" cy="1114424"/>
          </a:xfrm>
          <a:prstGeom prst="rect">
            <a:avLst/>
          </a:prstGeom>
          <a:noFill/>
          <a:ln>
            <a:noFill/>
          </a:ln>
        </p:spPr>
      </p:pic>
    </p:spTree>
    <p:extLst>
      <p:ext uri="{BB962C8B-B14F-4D97-AF65-F5344CB8AC3E}">
        <p14:creationId xmlns:p14="http://schemas.microsoft.com/office/powerpoint/2010/main" val="25956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F097B4-7D5C-4B4B-B336-7FC308D28A81}" type="datetime1">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1611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A0F7C-DC1E-42AB-BB6B-094EC8B93E32}" type="datetime1">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3265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D2C1B5-6A27-4B4C-8157-4D854BAC1D0B}" type="datetime1">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2838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1B3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a:solidFill>
            <a:srgbClr val="1B3966"/>
          </a:solidFill>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2874532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1B3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1B3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9602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1B3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1B3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28299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9"/>
          <p:cNvSpPr/>
          <p:nvPr/>
        </p:nvSpPr>
        <p:spPr>
          <a:xfrm>
            <a:off x="1" y="6310784"/>
            <a:ext cx="12192000" cy="588781"/>
          </a:xfrm>
          <a:prstGeom prst="rect">
            <a:avLst/>
          </a:prstGeom>
          <a:gradFill>
            <a:gsLst>
              <a:gs pos="0">
                <a:srgbClr val="F5F7FC"/>
              </a:gs>
              <a:gs pos="20000">
                <a:srgbClr val="FFFFFF"/>
              </a:gs>
              <a:gs pos="100000">
                <a:srgbClr val="2F5496"/>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19" descr="Delaware County, Pennsylvania County Seal. | Delaware county, Pennsylvania,  Delaware"/>
          <p:cNvPicPr preferRelativeResize="0"/>
          <p:nvPr/>
        </p:nvPicPr>
        <p:blipFill rotWithShape="1">
          <a:blip r:embed="rId2">
            <a:alphaModFix/>
          </a:blip>
          <a:srcRect/>
          <a:stretch/>
        </p:blipFill>
        <p:spPr>
          <a:xfrm>
            <a:off x="0" y="5782764"/>
            <a:ext cx="1135144" cy="11144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20"/>
          <p:cNvSpPr/>
          <p:nvPr/>
        </p:nvSpPr>
        <p:spPr>
          <a:xfrm>
            <a:off x="1" y="6317531"/>
            <a:ext cx="12192000" cy="588781"/>
          </a:xfrm>
          <a:prstGeom prst="rect">
            <a:avLst/>
          </a:prstGeom>
          <a:gradFill>
            <a:gsLst>
              <a:gs pos="0">
                <a:srgbClr val="F5F7FC"/>
              </a:gs>
              <a:gs pos="20000">
                <a:srgbClr val="FFFFFF"/>
              </a:gs>
              <a:gs pos="100000">
                <a:srgbClr val="2F5496"/>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 name="Google Shape;30;p20" descr="Delaware County, Pennsylvania County Seal. | Delaware county, Pennsylvania,  Delaware"/>
          <p:cNvPicPr preferRelativeResize="0"/>
          <p:nvPr/>
        </p:nvPicPr>
        <p:blipFill rotWithShape="1">
          <a:blip r:embed="rId2">
            <a:alphaModFix/>
          </a:blip>
          <a:srcRect/>
          <a:stretch/>
        </p:blipFill>
        <p:spPr>
          <a:xfrm>
            <a:off x="1" y="5782764"/>
            <a:ext cx="1135144" cy="11144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EF65-7402-C64B-88FA-44CE31031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93013-6E07-2C4E-8D9C-0631A4B78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16ED-7A0E-7049-BD10-6B9A5F5604F3}"/>
              </a:ext>
            </a:extLst>
          </p:cNvPr>
          <p:cNvSpPr>
            <a:spLocks noGrp="1"/>
          </p:cNvSpPr>
          <p:nvPr>
            <p:ph type="dt" sz="half" idx="10"/>
          </p:nvPr>
        </p:nvSpPr>
        <p:spPr/>
        <p:txBody>
          <a:bodyPr/>
          <a:lstStyle/>
          <a:p>
            <a:fld id="{4C542F7F-EE25-42ED-BAC7-F4ACCCE3D0A7}" type="datetime1">
              <a:rPr lang="en-US" smtClean="0"/>
              <a:t>11/13/2025</a:t>
            </a:fld>
            <a:endParaRPr lang="en-US"/>
          </a:p>
        </p:txBody>
      </p:sp>
      <p:sp>
        <p:nvSpPr>
          <p:cNvPr id="5" name="Footer Placeholder 4">
            <a:extLst>
              <a:ext uri="{FF2B5EF4-FFF2-40B4-BE49-F238E27FC236}">
                <a16:creationId xmlns:a16="http://schemas.microsoft.com/office/drawing/2014/main" id="{FEEC3ABF-7C40-7D40-A32C-4F3E8998A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87D4B-E6B4-774A-8EA2-934F611ED2F4}"/>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431591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7"/>
          <p:cNvSpPr>
            <a:spLocks noGrp="1"/>
          </p:cNvSpPr>
          <p:nvPr>
            <p:ph type="pic" idx="2"/>
          </p:nvPr>
        </p:nvSpPr>
        <p:spPr>
          <a:xfrm>
            <a:off x="5183188" y="987425"/>
            <a:ext cx="6172200" cy="4873625"/>
          </a:xfrm>
          <a:prstGeom prst="rect">
            <a:avLst/>
          </a:prstGeom>
          <a:noFill/>
          <a:ln>
            <a:noFill/>
          </a:ln>
        </p:spPr>
      </p:sp>
      <p:sp>
        <p:nvSpPr>
          <p:cNvPr id="72" name="Google Shape;72;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9487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5435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3119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4D61-035A-C241-AB03-96C2EBC16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C97B1-E248-E24F-888A-128E23DDEC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FBE6E-BDA5-A541-A197-F5F52FC0DD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01DB8-D852-EA4F-BDF5-4BA45DE58204}"/>
              </a:ext>
            </a:extLst>
          </p:cNvPr>
          <p:cNvSpPr>
            <a:spLocks noGrp="1"/>
          </p:cNvSpPr>
          <p:nvPr>
            <p:ph type="dt" sz="half" idx="10"/>
          </p:nvPr>
        </p:nvSpPr>
        <p:spPr/>
        <p:txBody>
          <a:bodyPr/>
          <a:lstStyle/>
          <a:p>
            <a:fld id="{22074240-D3F8-47C3-84BE-06FCA6B67CA1}" type="datetime1">
              <a:rPr lang="en-US" smtClean="0"/>
              <a:t>11/13/2025</a:t>
            </a:fld>
            <a:endParaRPr lang="en-US"/>
          </a:p>
        </p:txBody>
      </p:sp>
      <p:sp>
        <p:nvSpPr>
          <p:cNvPr id="6" name="Footer Placeholder 5">
            <a:extLst>
              <a:ext uri="{FF2B5EF4-FFF2-40B4-BE49-F238E27FC236}">
                <a16:creationId xmlns:a16="http://schemas.microsoft.com/office/drawing/2014/main" id="{8434292D-6561-2941-B838-8A1A6BECB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8AB9B-FF59-C740-A738-2B070ACF5B6E}"/>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1636914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59287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65478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0927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09875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119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3270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52445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24935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24B3-5393-9842-89F1-3B1ADD4A8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9E5D8-E8F5-5749-8648-50635F01B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3C15F-9A0F-7E48-A8CC-6716E4B1AFE1}"/>
              </a:ext>
            </a:extLst>
          </p:cNvPr>
          <p:cNvSpPr>
            <a:spLocks noGrp="1"/>
          </p:cNvSpPr>
          <p:nvPr>
            <p:ph type="dt" sz="half" idx="10"/>
          </p:nvPr>
        </p:nvSpPr>
        <p:spPr/>
        <p:txBody>
          <a:bodyPr/>
          <a:lstStyle/>
          <a:p>
            <a:fld id="{3A607AFC-BB17-42D9-8B5C-A7F9B3DDD000}" type="datetime1">
              <a:rPr lang="en-US" smtClean="0"/>
              <a:t>11/13/2025</a:t>
            </a:fld>
            <a:endParaRPr lang="en-US"/>
          </a:p>
        </p:txBody>
      </p:sp>
      <p:sp>
        <p:nvSpPr>
          <p:cNvPr id="5" name="Footer Placeholder 4">
            <a:extLst>
              <a:ext uri="{FF2B5EF4-FFF2-40B4-BE49-F238E27FC236}">
                <a16:creationId xmlns:a16="http://schemas.microsoft.com/office/drawing/2014/main" id="{0222ADDE-280A-5D47-B986-0FE4DAF53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92AE0-A71F-9E46-B587-85E74D802867}"/>
              </a:ext>
            </a:extLst>
          </p:cNvPr>
          <p:cNvSpPr>
            <a:spLocks noGrp="1"/>
          </p:cNvSpPr>
          <p:nvPr>
            <p:ph type="sldNum" sz="quarter" idx="12"/>
          </p:nvPr>
        </p:nvSpPr>
        <p:spPr/>
        <p:txBody>
          <a:bodyPr/>
          <a:lstStyle/>
          <a:p>
            <a:fld id="{AF3AD76D-903D-4942-9C8A-A1017EA64259}" type="slidenum">
              <a:rPr lang="en-US" smtClean="0"/>
              <a:t>‹#›</a:t>
            </a:fld>
            <a:endParaRPr lang="en-US"/>
          </a:p>
        </p:txBody>
      </p:sp>
      <p:sp>
        <p:nvSpPr>
          <p:cNvPr id="7" name="Rectangle 6">
            <a:extLst>
              <a:ext uri="{FF2B5EF4-FFF2-40B4-BE49-F238E27FC236}">
                <a16:creationId xmlns:a16="http://schemas.microsoft.com/office/drawing/2014/main" id="{9B2CCCA6-BF52-4E3F-9FA1-83E6987D29D7}"/>
              </a:ext>
            </a:extLst>
          </p:cNvPr>
          <p:cNvSpPr/>
          <p:nvPr userDrawn="1"/>
        </p:nvSpPr>
        <p:spPr>
          <a:xfrm>
            <a:off x="1" y="6310784"/>
            <a:ext cx="12192000" cy="588781"/>
          </a:xfrm>
          <a:prstGeom prst="rect">
            <a:avLst/>
          </a:prstGeom>
          <a:gradFill flip="none" rotWithShape="1">
            <a:gsLst>
              <a:gs pos="0">
                <a:schemeClr val="accent1">
                  <a:lumMod val="5000"/>
                  <a:lumOff val="95000"/>
                </a:schemeClr>
              </a:gs>
              <a:gs pos="20000">
                <a:srgbClr val="FFFFFF"/>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laware County, Pennsylvania County Seal. | Delaware county, Pennsylvania,  Delaware">
            <a:extLst>
              <a:ext uri="{FF2B5EF4-FFF2-40B4-BE49-F238E27FC236}">
                <a16:creationId xmlns:a16="http://schemas.microsoft.com/office/drawing/2014/main" id="{6D646A7F-8F62-4A0A-86BE-C0D7048DBEB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782764"/>
            <a:ext cx="1135144" cy="1114424"/>
          </a:xfrm>
          <a:prstGeom prst="rect">
            <a:avLst/>
          </a:prstGeom>
          <a:noFill/>
          <a:ln>
            <a:noFill/>
          </a:ln>
        </p:spPr>
      </p:pic>
    </p:spTree>
    <p:extLst>
      <p:ext uri="{BB962C8B-B14F-4D97-AF65-F5344CB8AC3E}">
        <p14:creationId xmlns:p14="http://schemas.microsoft.com/office/powerpoint/2010/main" val="4248638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680B-04F2-9A49-B922-762ECC763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A0F4F-A88E-BF47-9AB6-0F264FCD0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DA307-7586-F44C-B2AE-51B8D6635D5B}"/>
              </a:ext>
            </a:extLst>
          </p:cNvPr>
          <p:cNvSpPr>
            <a:spLocks noGrp="1"/>
          </p:cNvSpPr>
          <p:nvPr>
            <p:ph type="dt" sz="half" idx="10"/>
          </p:nvPr>
        </p:nvSpPr>
        <p:spPr/>
        <p:txBody>
          <a:bodyPr/>
          <a:lstStyle/>
          <a:p>
            <a:fld id="{73469A07-9122-45DE-AB38-3ACADB8C4693}" type="datetime1">
              <a:rPr lang="en-US" smtClean="0"/>
              <a:t>11/13/2025</a:t>
            </a:fld>
            <a:endParaRPr lang="en-US"/>
          </a:p>
        </p:txBody>
      </p:sp>
      <p:sp>
        <p:nvSpPr>
          <p:cNvPr id="5" name="Footer Placeholder 4">
            <a:extLst>
              <a:ext uri="{FF2B5EF4-FFF2-40B4-BE49-F238E27FC236}">
                <a16:creationId xmlns:a16="http://schemas.microsoft.com/office/drawing/2014/main" id="{C9F6219F-E530-614A-AD26-CE9737287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BBC7F-09DA-3148-9FBB-AFAB35EEF4C3}"/>
              </a:ext>
            </a:extLst>
          </p:cNvPr>
          <p:cNvSpPr>
            <a:spLocks noGrp="1"/>
          </p:cNvSpPr>
          <p:nvPr>
            <p:ph type="sldNum" sz="quarter" idx="12"/>
          </p:nvPr>
        </p:nvSpPr>
        <p:spPr/>
        <p:txBody>
          <a:bodyPr/>
          <a:lstStyle/>
          <a:p>
            <a:fld id="{AF3AD76D-903D-4942-9C8A-A1017EA64259}" type="slidenum">
              <a:rPr lang="en-US" smtClean="0"/>
              <a:t>‹#›</a:t>
            </a:fld>
            <a:endParaRPr lang="en-US"/>
          </a:p>
        </p:txBody>
      </p:sp>
      <p:sp>
        <p:nvSpPr>
          <p:cNvPr id="7" name="Rectangle 6">
            <a:extLst>
              <a:ext uri="{FF2B5EF4-FFF2-40B4-BE49-F238E27FC236}">
                <a16:creationId xmlns:a16="http://schemas.microsoft.com/office/drawing/2014/main" id="{1CD955C7-C145-45FD-92F7-0E7EE4F50EFF}"/>
              </a:ext>
            </a:extLst>
          </p:cNvPr>
          <p:cNvSpPr/>
          <p:nvPr userDrawn="1"/>
        </p:nvSpPr>
        <p:spPr>
          <a:xfrm>
            <a:off x="1" y="6317531"/>
            <a:ext cx="12192000" cy="588781"/>
          </a:xfrm>
          <a:prstGeom prst="rect">
            <a:avLst/>
          </a:prstGeom>
          <a:gradFill flip="none" rotWithShape="1">
            <a:gsLst>
              <a:gs pos="0">
                <a:schemeClr val="accent1">
                  <a:lumMod val="5000"/>
                  <a:lumOff val="95000"/>
                </a:schemeClr>
              </a:gs>
              <a:gs pos="20000">
                <a:srgbClr val="FFFFFF"/>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none" spc="50">
                <a:ln w="9525" cmpd="sng">
                  <a:solidFill>
                    <a:schemeClr val="accent1"/>
                  </a:solidFill>
                  <a:prstDash val="solid"/>
                </a:ln>
                <a:solidFill>
                  <a:srgbClr val="70AD47">
                    <a:tint val="1000"/>
                  </a:srgbClr>
                </a:solidFill>
                <a:effectLst>
                  <a:glow rad="38100">
                    <a:schemeClr val="accent1">
                      <a:alpha val="40000"/>
                    </a:schemeClr>
                  </a:glow>
                </a:effectLst>
              </a:rPr>
              <a:t>Transparency – Accountability – Sustainability - Equity</a:t>
            </a:r>
          </a:p>
        </p:txBody>
      </p:sp>
      <p:pic>
        <p:nvPicPr>
          <p:cNvPr id="8" name="Picture 7" descr="Delaware County, Pennsylvania County Seal. | Delaware county, Pennsylvania,  Delaware">
            <a:extLst>
              <a:ext uri="{FF2B5EF4-FFF2-40B4-BE49-F238E27FC236}">
                <a16:creationId xmlns:a16="http://schemas.microsoft.com/office/drawing/2014/main" id="{1DAE2F39-B94D-4843-8CD8-E513DA3DA1C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5782764"/>
            <a:ext cx="1135144" cy="1114424"/>
          </a:xfrm>
          <a:prstGeom prst="rect">
            <a:avLst/>
          </a:prstGeom>
          <a:noFill/>
          <a:ln>
            <a:noFill/>
          </a:ln>
        </p:spPr>
      </p:pic>
    </p:spTree>
    <p:extLst>
      <p:ext uri="{BB962C8B-B14F-4D97-AF65-F5344CB8AC3E}">
        <p14:creationId xmlns:p14="http://schemas.microsoft.com/office/powerpoint/2010/main" val="406283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C207-5EDE-1447-BB0D-1C5FAECCF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5A5B91-C66F-364E-9E8C-39EBEEF9B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A3C3B-5404-034E-92B9-897800B0F5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B2BA-E05F-AD43-A520-C7346E84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DD157-6592-DF49-B8E0-F95C4E95CF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1EDC65-DD76-B04D-85D7-DB36E0D4671C}"/>
              </a:ext>
            </a:extLst>
          </p:cNvPr>
          <p:cNvSpPr>
            <a:spLocks noGrp="1"/>
          </p:cNvSpPr>
          <p:nvPr>
            <p:ph type="dt" sz="half" idx="10"/>
          </p:nvPr>
        </p:nvSpPr>
        <p:spPr/>
        <p:txBody>
          <a:bodyPr/>
          <a:lstStyle/>
          <a:p>
            <a:fld id="{FF1957C3-9FA6-4CE6-BE1B-1536091A0200}" type="datetime1">
              <a:rPr lang="en-US" smtClean="0"/>
              <a:t>11/13/2025</a:t>
            </a:fld>
            <a:endParaRPr lang="en-US"/>
          </a:p>
        </p:txBody>
      </p:sp>
      <p:sp>
        <p:nvSpPr>
          <p:cNvPr id="8" name="Footer Placeholder 7">
            <a:extLst>
              <a:ext uri="{FF2B5EF4-FFF2-40B4-BE49-F238E27FC236}">
                <a16:creationId xmlns:a16="http://schemas.microsoft.com/office/drawing/2014/main" id="{B894D16C-D946-434B-B88F-FFFBC2502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8C476C-8D7F-2A45-983D-C0FF56639A83}"/>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081472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EF65-7402-C64B-88FA-44CE31031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93013-6E07-2C4E-8D9C-0631A4B78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16ED-7A0E-7049-BD10-6B9A5F5604F3}"/>
              </a:ext>
            </a:extLst>
          </p:cNvPr>
          <p:cNvSpPr>
            <a:spLocks noGrp="1"/>
          </p:cNvSpPr>
          <p:nvPr>
            <p:ph type="dt" sz="half" idx="10"/>
          </p:nvPr>
        </p:nvSpPr>
        <p:spPr/>
        <p:txBody>
          <a:bodyPr/>
          <a:lstStyle/>
          <a:p>
            <a:fld id="{4C542F7F-EE25-42ED-BAC7-F4ACCCE3D0A7}" type="datetime1">
              <a:rPr lang="en-US" smtClean="0"/>
              <a:t>11/13/2025</a:t>
            </a:fld>
            <a:endParaRPr lang="en-US"/>
          </a:p>
        </p:txBody>
      </p:sp>
      <p:sp>
        <p:nvSpPr>
          <p:cNvPr id="5" name="Footer Placeholder 4">
            <a:extLst>
              <a:ext uri="{FF2B5EF4-FFF2-40B4-BE49-F238E27FC236}">
                <a16:creationId xmlns:a16="http://schemas.microsoft.com/office/drawing/2014/main" id="{FEEC3ABF-7C40-7D40-A32C-4F3E8998A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87D4B-E6B4-774A-8EA2-934F611ED2F4}"/>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623184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4D61-035A-C241-AB03-96C2EBC16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C97B1-E248-E24F-888A-128E23DDEC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FBE6E-BDA5-A541-A197-F5F52FC0DD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01DB8-D852-EA4F-BDF5-4BA45DE58204}"/>
              </a:ext>
            </a:extLst>
          </p:cNvPr>
          <p:cNvSpPr>
            <a:spLocks noGrp="1"/>
          </p:cNvSpPr>
          <p:nvPr>
            <p:ph type="dt" sz="half" idx="10"/>
          </p:nvPr>
        </p:nvSpPr>
        <p:spPr/>
        <p:txBody>
          <a:bodyPr/>
          <a:lstStyle/>
          <a:p>
            <a:fld id="{22074240-D3F8-47C3-84BE-06FCA6B67CA1}" type="datetime1">
              <a:rPr lang="en-US" smtClean="0"/>
              <a:t>11/13/2025</a:t>
            </a:fld>
            <a:endParaRPr lang="en-US"/>
          </a:p>
        </p:txBody>
      </p:sp>
      <p:sp>
        <p:nvSpPr>
          <p:cNvPr id="6" name="Footer Placeholder 5">
            <a:extLst>
              <a:ext uri="{FF2B5EF4-FFF2-40B4-BE49-F238E27FC236}">
                <a16:creationId xmlns:a16="http://schemas.microsoft.com/office/drawing/2014/main" id="{8434292D-6561-2941-B838-8A1A6BECB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8AB9B-FF59-C740-A738-2B070ACF5B6E}"/>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734913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C207-5EDE-1447-BB0D-1C5FAECCF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5A5B91-C66F-364E-9E8C-39EBEEF9B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A3C3B-5404-034E-92B9-897800B0F5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B2BA-E05F-AD43-A520-C7346E84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DD157-6592-DF49-B8E0-F95C4E95CF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1EDC65-DD76-B04D-85D7-DB36E0D4671C}"/>
              </a:ext>
            </a:extLst>
          </p:cNvPr>
          <p:cNvSpPr>
            <a:spLocks noGrp="1"/>
          </p:cNvSpPr>
          <p:nvPr>
            <p:ph type="dt" sz="half" idx="10"/>
          </p:nvPr>
        </p:nvSpPr>
        <p:spPr/>
        <p:txBody>
          <a:bodyPr/>
          <a:lstStyle/>
          <a:p>
            <a:fld id="{FF1957C3-9FA6-4CE6-BE1B-1536091A0200}" type="datetime1">
              <a:rPr lang="en-US" smtClean="0"/>
              <a:t>11/13/2025</a:t>
            </a:fld>
            <a:endParaRPr lang="en-US"/>
          </a:p>
        </p:txBody>
      </p:sp>
      <p:sp>
        <p:nvSpPr>
          <p:cNvPr id="8" name="Footer Placeholder 7">
            <a:extLst>
              <a:ext uri="{FF2B5EF4-FFF2-40B4-BE49-F238E27FC236}">
                <a16:creationId xmlns:a16="http://schemas.microsoft.com/office/drawing/2014/main" id="{B894D16C-D946-434B-B88F-FFFBC2502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8C476C-8D7F-2A45-983D-C0FF56639A83}"/>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503566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0149-5956-0246-AD6F-AA649EF617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DB45F-6A21-DA46-86DF-633158419290}"/>
              </a:ext>
            </a:extLst>
          </p:cNvPr>
          <p:cNvSpPr>
            <a:spLocks noGrp="1"/>
          </p:cNvSpPr>
          <p:nvPr>
            <p:ph type="dt" sz="half" idx="10"/>
          </p:nvPr>
        </p:nvSpPr>
        <p:spPr/>
        <p:txBody>
          <a:bodyPr/>
          <a:lstStyle/>
          <a:p>
            <a:fld id="{3C30F304-3A36-4D07-91B8-E325F85EA9D0}" type="datetime1">
              <a:rPr lang="en-US" smtClean="0"/>
              <a:t>11/13/2025</a:t>
            </a:fld>
            <a:endParaRPr lang="en-US"/>
          </a:p>
        </p:txBody>
      </p:sp>
      <p:sp>
        <p:nvSpPr>
          <p:cNvPr id="4" name="Footer Placeholder 3">
            <a:extLst>
              <a:ext uri="{FF2B5EF4-FFF2-40B4-BE49-F238E27FC236}">
                <a16:creationId xmlns:a16="http://schemas.microsoft.com/office/drawing/2014/main" id="{10C7D2CE-B380-344A-8218-5CA815D90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FE751-E190-5E4C-8A45-3D2864DC4508}"/>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5260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0157B-0F0E-3943-8A79-ECDB770FB683}"/>
              </a:ext>
            </a:extLst>
          </p:cNvPr>
          <p:cNvSpPr>
            <a:spLocks noGrp="1"/>
          </p:cNvSpPr>
          <p:nvPr>
            <p:ph type="dt" sz="half" idx="10"/>
          </p:nvPr>
        </p:nvSpPr>
        <p:spPr/>
        <p:txBody>
          <a:bodyPr/>
          <a:lstStyle/>
          <a:p>
            <a:fld id="{D2182554-CE8D-4F02-9197-9B4E3E7FAADB}" type="datetime1">
              <a:rPr lang="en-US" smtClean="0"/>
              <a:t>11/13/2025</a:t>
            </a:fld>
            <a:endParaRPr lang="en-US"/>
          </a:p>
        </p:txBody>
      </p:sp>
      <p:sp>
        <p:nvSpPr>
          <p:cNvPr id="3" name="Footer Placeholder 2">
            <a:extLst>
              <a:ext uri="{FF2B5EF4-FFF2-40B4-BE49-F238E27FC236}">
                <a16:creationId xmlns:a16="http://schemas.microsoft.com/office/drawing/2014/main" id="{AFF50BD5-80F2-E74F-841A-C1A71D699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EFBEAD-47B2-814E-ACC0-78A17A15F2B0}"/>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919237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EF1A-E4C9-F54B-8CC1-6FA88EBF9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795A3-321D-9C4C-8910-5FFCD52D2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25CC0-441B-7D4C-B2E0-9A7686AA5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B3F4B-EC3A-1847-B12D-8424CB15D896}"/>
              </a:ext>
            </a:extLst>
          </p:cNvPr>
          <p:cNvSpPr>
            <a:spLocks noGrp="1"/>
          </p:cNvSpPr>
          <p:nvPr>
            <p:ph type="dt" sz="half" idx="10"/>
          </p:nvPr>
        </p:nvSpPr>
        <p:spPr/>
        <p:txBody>
          <a:bodyPr/>
          <a:lstStyle/>
          <a:p>
            <a:fld id="{72683A10-60AF-4B77-9C40-0CEFA7479693}" type="datetime1">
              <a:rPr lang="en-US" smtClean="0"/>
              <a:t>11/13/2025</a:t>
            </a:fld>
            <a:endParaRPr lang="en-US"/>
          </a:p>
        </p:txBody>
      </p:sp>
      <p:sp>
        <p:nvSpPr>
          <p:cNvPr id="6" name="Footer Placeholder 5">
            <a:extLst>
              <a:ext uri="{FF2B5EF4-FFF2-40B4-BE49-F238E27FC236}">
                <a16:creationId xmlns:a16="http://schemas.microsoft.com/office/drawing/2014/main" id="{568F255D-88E5-7247-9DD5-57A7E00FE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38781-D799-494A-A12D-418D47ECE854}"/>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2819653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E870-7D00-684E-98B7-CB2DE300D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8C1410-4F99-DF49-AF44-E6FEDCA0F4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C796A-A9EE-3A4A-8D6A-7E2550F24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CA35-7987-1544-AC26-35214ABDBAA4}"/>
              </a:ext>
            </a:extLst>
          </p:cNvPr>
          <p:cNvSpPr>
            <a:spLocks noGrp="1"/>
          </p:cNvSpPr>
          <p:nvPr>
            <p:ph type="dt" sz="half" idx="10"/>
          </p:nvPr>
        </p:nvSpPr>
        <p:spPr/>
        <p:txBody>
          <a:bodyPr/>
          <a:lstStyle/>
          <a:p>
            <a:fld id="{0C931F08-77D0-4DD2-AF98-3E2C8BD599A9}" type="datetime1">
              <a:rPr lang="en-US" smtClean="0"/>
              <a:t>11/13/2025</a:t>
            </a:fld>
            <a:endParaRPr lang="en-US"/>
          </a:p>
        </p:txBody>
      </p:sp>
      <p:sp>
        <p:nvSpPr>
          <p:cNvPr id="6" name="Footer Placeholder 5">
            <a:extLst>
              <a:ext uri="{FF2B5EF4-FFF2-40B4-BE49-F238E27FC236}">
                <a16:creationId xmlns:a16="http://schemas.microsoft.com/office/drawing/2014/main" id="{204A3850-D252-B04B-8BB8-15F8ACF97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20A68-8ECD-AC4C-A6F5-8B8D5E042899}"/>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1503118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CB37-6509-0549-9A6F-A7EF2B7731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8F582-07B4-A741-8E84-8C2D4F06B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BB283-256B-414C-BF21-5C07A1DB9563}"/>
              </a:ext>
            </a:extLst>
          </p:cNvPr>
          <p:cNvSpPr>
            <a:spLocks noGrp="1"/>
          </p:cNvSpPr>
          <p:nvPr>
            <p:ph type="dt" sz="half" idx="10"/>
          </p:nvPr>
        </p:nvSpPr>
        <p:spPr/>
        <p:txBody>
          <a:bodyPr/>
          <a:lstStyle/>
          <a:p>
            <a:fld id="{9FF19C02-B852-4CE9-AB89-2F8B6E28CF4C}" type="datetime1">
              <a:rPr lang="en-US" smtClean="0"/>
              <a:t>11/13/2025</a:t>
            </a:fld>
            <a:endParaRPr lang="en-US"/>
          </a:p>
        </p:txBody>
      </p:sp>
      <p:sp>
        <p:nvSpPr>
          <p:cNvPr id="5" name="Footer Placeholder 4">
            <a:extLst>
              <a:ext uri="{FF2B5EF4-FFF2-40B4-BE49-F238E27FC236}">
                <a16:creationId xmlns:a16="http://schemas.microsoft.com/office/drawing/2014/main" id="{F4BD6E6C-EFF6-3748-B546-AD25AF2DA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8CA1-F17F-CD4B-BA46-2CCB91A88A8F}"/>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438419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59541-B873-2E44-9483-490C0D50A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4ED8F0-AAA1-2243-8894-BB0A8EEDED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C8323-F95C-8241-9D77-BDF7DFEC5399}"/>
              </a:ext>
            </a:extLst>
          </p:cNvPr>
          <p:cNvSpPr>
            <a:spLocks noGrp="1"/>
          </p:cNvSpPr>
          <p:nvPr>
            <p:ph type="dt" sz="half" idx="10"/>
          </p:nvPr>
        </p:nvSpPr>
        <p:spPr/>
        <p:txBody>
          <a:bodyPr/>
          <a:lstStyle/>
          <a:p>
            <a:fld id="{5CBF6B58-C599-414C-8A45-E0F6954BA0B1}" type="datetime1">
              <a:rPr lang="en-US" smtClean="0"/>
              <a:t>11/13/2025</a:t>
            </a:fld>
            <a:endParaRPr lang="en-US"/>
          </a:p>
        </p:txBody>
      </p:sp>
      <p:sp>
        <p:nvSpPr>
          <p:cNvPr id="5" name="Footer Placeholder 4">
            <a:extLst>
              <a:ext uri="{FF2B5EF4-FFF2-40B4-BE49-F238E27FC236}">
                <a16:creationId xmlns:a16="http://schemas.microsoft.com/office/drawing/2014/main" id="{679A7AA4-AFCC-D24C-96F2-CB6099CF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95B82-355D-F240-BB80-594712B8194C}"/>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521457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C92F-A110-4174-9B3A-B9C57F2DA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D53AFD-22D2-4AB3-A950-801C26D69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ACCE24-0212-430C-8073-95A036211C09}"/>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3BFD71C7-E838-4BB5-8CDD-9A5633064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30A83-B337-4E9D-9456-78DF8DB01267}"/>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6414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0149-5956-0246-AD6F-AA649EF617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DB45F-6A21-DA46-86DF-633158419290}"/>
              </a:ext>
            </a:extLst>
          </p:cNvPr>
          <p:cNvSpPr>
            <a:spLocks noGrp="1"/>
          </p:cNvSpPr>
          <p:nvPr>
            <p:ph type="dt" sz="half" idx="10"/>
          </p:nvPr>
        </p:nvSpPr>
        <p:spPr/>
        <p:txBody>
          <a:bodyPr/>
          <a:lstStyle/>
          <a:p>
            <a:fld id="{3C30F304-3A36-4D07-91B8-E325F85EA9D0}" type="datetime1">
              <a:rPr lang="en-US" smtClean="0"/>
              <a:t>11/13/2025</a:t>
            </a:fld>
            <a:endParaRPr lang="en-US"/>
          </a:p>
        </p:txBody>
      </p:sp>
      <p:sp>
        <p:nvSpPr>
          <p:cNvPr id="4" name="Footer Placeholder 3">
            <a:extLst>
              <a:ext uri="{FF2B5EF4-FFF2-40B4-BE49-F238E27FC236}">
                <a16:creationId xmlns:a16="http://schemas.microsoft.com/office/drawing/2014/main" id="{10C7D2CE-B380-344A-8218-5CA815D90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FE751-E190-5E4C-8A45-3D2864DC4508}"/>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605773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E325-CF7C-4E5F-83BF-9E203E2BA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5E866-ED85-4F63-9B8F-836C0236D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74858-8DB5-4490-9347-4DA47B0A1F88}"/>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372880C8-D03A-4848-A5DE-8CC5DD977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8D384-D030-4081-A466-096E33D019B3}"/>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178853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0662-7E89-49FF-AF04-281B1783FF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33AA58-CCDA-4549-9497-879FADFCE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8678E-D3BD-4519-BF4D-85D0A1061921}"/>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02587CE7-64BD-487C-A4E3-8974603E8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BF2BF-79E2-4B2A-8D73-4ED4FDADE835}"/>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2523141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31CA-FDB3-4985-A263-74F871295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FD90B-E17C-4B5C-9B6F-A9D897E9C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8F0F6C-A877-438E-98FD-F8D196AAC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2E1402-C914-4F45-9503-88E1EF5B3ED7}"/>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6" name="Footer Placeholder 5">
            <a:extLst>
              <a:ext uri="{FF2B5EF4-FFF2-40B4-BE49-F238E27FC236}">
                <a16:creationId xmlns:a16="http://schemas.microsoft.com/office/drawing/2014/main" id="{A85868AC-E289-43C6-B459-7913133E8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D5897-931C-4125-B2B2-679554557E54}"/>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1207851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29C6-44DB-4ACC-9359-3777205C6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18697-5FA4-468C-A384-8422C3E21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A065-ACAA-472D-B8B3-84EE5081C8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ADC0AE-3307-46BB-AB1F-F5F234B0C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FCF781-2032-47F6-BEAD-779AAE6C34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56E43-C803-49D6-8ACA-10248D5F08A4}"/>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8" name="Footer Placeholder 7">
            <a:extLst>
              <a:ext uri="{FF2B5EF4-FFF2-40B4-BE49-F238E27FC236}">
                <a16:creationId xmlns:a16="http://schemas.microsoft.com/office/drawing/2014/main" id="{6321A978-A8CE-403A-AB19-153A2800F3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77BD52-CCC3-4B70-AD4F-C0BF0EBFCFDF}"/>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2112093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0332-3DCD-43A7-A382-D4E822A3A4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40FAC-434A-4DA5-B133-7D4C14A47D63}"/>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4" name="Footer Placeholder 3">
            <a:extLst>
              <a:ext uri="{FF2B5EF4-FFF2-40B4-BE49-F238E27FC236}">
                <a16:creationId xmlns:a16="http://schemas.microsoft.com/office/drawing/2014/main" id="{FEC45D6C-89F2-488B-B8B1-3A646A067E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C61426-BD66-402E-AA9B-CDBABD0CB6D7}"/>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204566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6153F-5CCF-4B47-8398-45629B8FAFFC}"/>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3" name="Footer Placeholder 2">
            <a:extLst>
              <a:ext uri="{FF2B5EF4-FFF2-40B4-BE49-F238E27FC236}">
                <a16:creationId xmlns:a16="http://schemas.microsoft.com/office/drawing/2014/main" id="{28DFB305-57FA-451C-895A-FAC7C7557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1CCD7C-3726-4841-B241-BAB627BE6A3D}"/>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12524528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3E88-B099-4941-99FD-4D5658ADF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F5D896-788B-4CB4-BB56-4E53FBFDA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47661-011A-4EE6-95ED-E1472256A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CDE242-C421-48AA-97C2-35DF8ED5D102}"/>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6" name="Footer Placeholder 5">
            <a:extLst>
              <a:ext uri="{FF2B5EF4-FFF2-40B4-BE49-F238E27FC236}">
                <a16:creationId xmlns:a16="http://schemas.microsoft.com/office/drawing/2014/main" id="{BDAF30D9-F6B2-4E2F-8686-5DBC7C7C3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2CE6E-16E2-49D1-B8C8-030245B81508}"/>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4193891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F53-1708-4D4E-8E4E-E86FB85A5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466E2-80C1-49F2-8E22-EB20D15E8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CEA2A2-67C5-4BE2-8003-D3345B690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4BA73D-1BD8-4729-9DD7-14EC497DDD18}"/>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6" name="Footer Placeholder 5">
            <a:extLst>
              <a:ext uri="{FF2B5EF4-FFF2-40B4-BE49-F238E27FC236}">
                <a16:creationId xmlns:a16="http://schemas.microsoft.com/office/drawing/2014/main" id="{C7173A1C-AEFB-41EA-B6CF-B15FBCC1F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886E9-1E4D-4D87-9B8D-873E154D10CF}"/>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2485872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7F95-107F-49EE-BC14-0AAC2A5FCB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D500EF-AF53-4A0E-A671-08AB334B4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876A5-90C9-4F01-9904-08C12358A517}"/>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5BC65D6A-A2B3-4CB9-92D5-2377AEE57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8B1A8-BC08-4771-A729-7716271D98F1}"/>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3401754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1BF6D-79B5-4596-8567-927C332CB8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2BFDF4-1810-4B19-A865-DE97D5472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3B961-161F-4A5B-8F61-79C3372C4861}"/>
              </a:ext>
            </a:extLst>
          </p:cNvPr>
          <p:cNvSpPr>
            <a:spLocks noGrp="1"/>
          </p:cNvSpPr>
          <p:nvPr>
            <p:ph type="dt" sz="half" idx="10"/>
          </p:nvPr>
        </p:nvSpPr>
        <p:spPr/>
        <p:txBody>
          <a:body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F64AD3F7-6564-43EB-B983-BE04C77B8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4955C-A639-4ED3-80B6-B5735CA71AD2}"/>
              </a:ext>
            </a:extLst>
          </p:cNvPr>
          <p:cNvSpPr>
            <a:spLocks noGrp="1"/>
          </p:cNvSpPr>
          <p:nvPr>
            <p:ph type="sldNum" sz="quarter" idx="12"/>
          </p:nvPr>
        </p:nvSpPr>
        <p:spPr/>
        <p:txBody>
          <a:bodyPr/>
          <a:lstStyle/>
          <a:p>
            <a:fld id="{7561BDFB-E385-4019-AC78-A9C0BA4BFBD7}" type="slidenum">
              <a:rPr lang="en-US" smtClean="0"/>
              <a:t>‹#›</a:t>
            </a:fld>
            <a:endParaRPr lang="en-US"/>
          </a:p>
        </p:txBody>
      </p:sp>
    </p:spTree>
    <p:extLst>
      <p:ext uri="{BB962C8B-B14F-4D97-AF65-F5344CB8AC3E}">
        <p14:creationId xmlns:p14="http://schemas.microsoft.com/office/powerpoint/2010/main" val="6908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0157B-0F0E-3943-8A79-ECDB770FB683}"/>
              </a:ext>
            </a:extLst>
          </p:cNvPr>
          <p:cNvSpPr>
            <a:spLocks noGrp="1"/>
          </p:cNvSpPr>
          <p:nvPr>
            <p:ph type="dt" sz="half" idx="10"/>
          </p:nvPr>
        </p:nvSpPr>
        <p:spPr/>
        <p:txBody>
          <a:bodyPr/>
          <a:lstStyle/>
          <a:p>
            <a:fld id="{D2182554-CE8D-4F02-9197-9B4E3E7FAADB}" type="datetime1">
              <a:rPr lang="en-US" smtClean="0"/>
              <a:t>11/13/2025</a:t>
            </a:fld>
            <a:endParaRPr lang="en-US"/>
          </a:p>
        </p:txBody>
      </p:sp>
      <p:sp>
        <p:nvSpPr>
          <p:cNvPr id="3" name="Footer Placeholder 2">
            <a:extLst>
              <a:ext uri="{FF2B5EF4-FFF2-40B4-BE49-F238E27FC236}">
                <a16:creationId xmlns:a16="http://schemas.microsoft.com/office/drawing/2014/main" id="{AFF50BD5-80F2-E74F-841A-C1A71D699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EFBEAD-47B2-814E-ACC0-78A17A15F2B0}"/>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1356674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roject Photograph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4"/>
          <p:cNvSpPr>
            <a:spLocks noGrp="1"/>
          </p:cNvSpPr>
          <p:nvPr>
            <p:ph type="body" sz="quarter" idx="11" hasCustomPrompt="1"/>
          </p:nvPr>
        </p:nvSpPr>
        <p:spPr>
          <a:xfrm>
            <a:off x="6096002" y="6309360"/>
            <a:ext cx="6099175" cy="548640"/>
          </a:xfrm>
          <a:solidFill>
            <a:srgbClr val="000000">
              <a:alpha val="50196"/>
            </a:srgbClr>
          </a:solidFill>
        </p:spPr>
        <p:txBody>
          <a:bodyPr anchor="ctr">
            <a:normAutofit/>
          </a:bodyPr>
          <a:lstStyle>
            <a:lvl1pPr marL="0" indent="0" algn="r">
              <a:lnSpc>
                <a:spcPct val="100000"/>
              </a:lnSpc>
              <a:spcBef>
                <a:spcPts val="0"/>
              </a:spcBef>
              <a:buNone/>
              <a:defRPr sz="1083" baseline="0">
                <a:solidFill>
                  <a:schemeClr val="bg1"/>
                </a:solidFill>
              </a:defRPr>
            </a:lvl1pPr>
            <a:lvl2pPr marL="457159" indent="0" algn="r">
              <a:buNone/>
              <a:defRPr/>
            </a:lvl2pPr>
            <a:lvl3pPr marL="914318" indent="0" algn="r">
              <a:buNone/>
              <a:defRPr/>
            </a:lvl3pPr>
            <a:lvl4pPr marL="1371477" indent="0" algn="r">
              <a:buNone/>
              <a:defRPr/>
            </a:lvl4pPr>
            <a:lvl5pPr marL="1828635" indent="0" algn="r">
              <a:buNone/>
              <a:defRPr/>
            </a:lvl5pPr>
          </a:lstStyle>
          <a:p>
            <a:pPr lvl="0"/>
            <a:r>
              <a:rPr lang="en-US"/>
              <a:t>Name of Project</a:t>
            </a:r>
          </a:p>
          <a:p>
            <a:pPr lvl="0"/>
            <a:r>
              <a:rPr lang="en-US"/>
              <a:t>City, State, Country</a:t>
            </a:r>
          </a:p>
        </p:txBody>
      </p:sp>
    </p:spTree>
    <p:extLst>
      <p:ext uri="{BB962C8B-B14F-4D97-AF65-F5344CB8AC3E}">
        <p14:creationId xmlns:p14="http://schemas.microsoft.com/office/powerpoint/2010/main" val="351083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EF1A-E4C9-F54B-8CC1-6FA88EBF9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795A3-321D-9C4C-8910-5FFCD52D2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25CC0-441B-7D4C-B2E0-9A7686AA5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B3F4B-EC3A-1847-B12D-8424CB15D896}"/>
              </a:ext>
            </a:extLst>
          </p:cNvPr>
          <p:cNvSpPr>
            <a:spLocks noGrp="1"/>
          </p:cNvSpPr>
          <p:nvPr>
            <p:ph type="dt" sz="half" idx="10"/>
          </p:nvPr>
        </p:nvSpPr>
        <p:spPr/>
        <p:txBody>
          <a:bodyPr/>
          <a:lstStyle/>
          <a:p>
            <a:fld id="{72683A10-60AF-4B77-9C40-0CEFA7479693}" type="datetime1">
              <a:rPr lang="en-US" smtClean="0"/>
              <a:t>11/13/2025</a:t>
            </a:fld>
            <a:endParaRPr lang="en-US"/>
          </a:p>
        </p:txBody>
      </p:sp>
      <p:sp>
        <p:nvSpPr>
          <p:cNvPr id="6" name="Footer Placeholder 5">
            <a:extLst>
              <a:ext uri="{FF2B5EF4-FFF2-40B4-BE49-F238E27FC236}">
                <a16:creationId xmlns:a16="http://schemas.microsoft.com/office/drawing/2014/main" id="{568F255D-88E5-7247-9DD5-57A7E00FE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38781-D799-494A-A12D-418D47ECE854}"/>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338439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E870-7D00-684E-98B7-CB2DE300D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8C1410-4F99-DF49-AF44-E6FEDCA0F4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C796A-A9EE-3A4A-8D6A-7E2550F24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CA35-7987-1544-AC26-35214ABDBAA4}"/>
              </a:ext>
            </a:extLst>
          </p:cNvPr>
          <p:cNvSpPr>
            <a:spLocks noGrp="1"/>
          </p:cNvSpPr>
          <p:nvPr>
            <p:ph type="dt" sz="half" idx="10"/>
          </p:nvPr>
        </p:nvSpPr>
        <p:spPr/>
        <p:txBody>
          <a:bodyPr/>
          <a:lstStyle/>
          <a:p>
            <a:fld id="{0C931F08-77D0-4DD2-AF98-3E2C8BD599A9}" type="datetime1">
              <a:rPr lang="en-US" smtClean="0"/>
              <a:t>11/13/2025</a:t>
            </a:fld>
            <a:endParaRPr lang="en-US"/>
          </a:p>
        </p:txBody>
      </p:sp>
      <p:sp>
        <p:nvSpPr>
          <p:cNvPr id="6" name="Footer Placeholder 5">
            <a:extLst>
              <a:ext uri="{FF2B5EF4-FFF2-40B4-BE49-F238E27FC236}">
                <a16:creationId xmlns:a16="http://schemas.microsoft.com/office/drawing/2014/main" id="{204A3850-D252-B04B-8BB8-15F8ACF97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20A68-8ECD-AC4C-A6F5-8B8D5E042899}"/>
              </a:ext>
            </a:extLst>
          </p:cNvPr>
          <p:cNvSpPr>
            <a:spLocks noGrp="1"/>
          </p:cNvSpPr>
          <p:nvPr>
            <p:ph type="sldNum" sz="quarter" idx="12"/>
          </p:nvPr>
        </p:nvSpPr>
        <p:spPr/>
        <p:txBody>
          <a:bodyPr/>
          <a:lstStyle/>
          <a:p>
            <a:fld id="{AF3AD76D-903D-4942-9C8A-A1017EA64259}" type="slidenum">
              <a:rPr lang="en-US" smtClean="0"/>
              <a:t>‹#›</a:t>
            </a:fld>
            <a:endParaRPr lang="en-US"/>
          </a:p>
        </p:txBody>
      </p:sp>
    </p:spTree>
    <p:extLst>
      <p:ext uri="{BB962C8B-B14F-4D97-AF65-F5344CB8AC3E}">
        <p14:creationId xmlns:p14="http://schemas.microsoft.com/office/powerpoint/2010/main" val="147199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7A60D-96E2-274B-A895-F425B91458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F6BB1-357A-1042-9B07-DE097C3B6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385C6-3FDE-B049-912E-B9DDB5D9C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F4D65-09A0-451A-AD3D-DFD3AE35D564}" type="datetime1">
              <a:rPr lang="en-US" smtClean="0"/>
              <a:t>11/13/2025</a:t>
            </a:fld>
            <a:endParaRPr lang="en-US"/>
          </a:p>
        </p:txBody>
      </p:sp>
      <p:sp>
        <p:nvSpPr>
          <p:cNvPr id="5" name="Footer Placeholder 4">
            <a:extLst>
              <a:ext uri="{FF2B5EF4-FFF2-40B4-BE49-F238E27FC236}">
                <a16:creationId xmlns:a16="http://schemas.microsoft.com/office/drawing/2014/main" id="{7785E737-EFF7-384A-86C1-2ACC1A801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64F0F-9DAC-044D-954B-4867CB800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AD76D-903D-4942-9C8A-A1017EA64259}" type="slidenum">
              <a:rPr lang="en-US" smtClean="0"/>
              <a:t>‹#›</a:t>
            </a:fld>
            <a:endParaRPr lang="en-US"/>
          </a:p>
        </p:txBody>
      </p:sp>
    </p:spTree>
    <p:extLst>
      <p:ext uri="{BB962C8B-B14F-4D97-AF65-F5344CB8AC3E}">
        <p14:creationId xmlns:p14="http://schemas.microsoft.com/office/powerpoint/2010/main" val="3034152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64386-9830-4CAC-B183-9E77A372084E}" type="datetime1">
              <a:rPr lang="en-US" smtClean="0"/>
              <a:t>11/13/2025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258417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0441827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7A60D-96E2-274B-A895-F425B91458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F6BB1-357A-1042-9B07-DE097C3B6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385C6-3FDE-B049-912E-B9DDB5D9C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F4D65-09A0-451A-AD3D-DFD3AE35D564}" type="datetime1">
              <a:rPr lang="en-US" smtClean="0"/>
              <a:t>11/13/2025</a:t>
            </a:fld>
            <a:endParaRPr lang="en-US"/>
          </a:p>
        </p:txBody>
      </p:sp>
      <p:sp>
        <p:nvSpPr>
          <p:cNvPr id="5" name="Footer Placeholder 4">
            <a:extLst>
              <a:ext uri="{FF2B5EF4-FFF2-40B4-BE49-F238E27FC236}">
                <a16:creationId xmlns:a16="http://schemas.microsoft.com/office/drawing/2014/main" id="{7785E737-EFF7-384A-86C1-2ACC1A801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64F0F-9DAC-044D-954B-4867CB800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AD76D-903D-4942-9C8A-A1017EA64259}" type="slidenum">
              <a:rPr lang="en-US" smtClean="0"/>
              <a:t>‹#›</a:t>
            </a:fld>
            <a:endParaRPr lang="en-US"/>
          </a:p>
        </p:txBody>
      </p:sp>
    </p:spTree>
    <p:extLst>
      <p:ext uri="{BB962C8B-B14F-4D97-AF65-F5344CB8AC3E}">
        <p14:creationId xmlns:p14="http://schemas.microsoft.com/office/powerpoint/2010/main" val="5326473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5766E-2AAE-48C8-BD91-FEF352ED8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A9452-9E9F-4887-BED0-58177724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2B991-3A04-452D-A2E4-08CDC5BAF5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6BAD8-E41F-4757-AB32-2CFC93778DBD}" type="datetimeFigureOut">
              <a:rPr lang="en-US" smtClean="0"/>
              <a:t>11/13/2025</a:t>
            </a:fld>
            <a:endParaRPr lang="en-US"/>
          </a:p>
        </p:txBody>
      </p:sp>
      <p:sp>
        <p:nvSpPr>
          <p:cNvPr id="5" name="Footer Placeholder 4">
            <a:extLst>
              <a:ext uri="{FF2B5EF4-FFF2-40B4-BE49-F238E27FC236}">
                <a16:creationId xmlns:a16="http://schemas.microsoft.com/office/drawing/2014/main" id="{316CB8E8-4857-4F78-AF5C-847D67A79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50293B-BC3D-4944-A47D-2C7D7C79A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1BDFB-E385-4019-AC78-A9C0BA4BFBD7}" type="slidenum">
              <a:rPr lang="en-US" smtClean="0"/>
              <a:t>‹#›</a:t>
            </a:fld>
            <a:endParaRPr lang="en-US"/>
          </a:p>
        </p:txBody>
      </p:sp>
    </p:spTree>
    <p:extLst>
      <p:ext uri="{BB962C8B-B14F-4D97-AF65-F5344CB8AC3E}">
        <p14:creationId xmlns:p14="http://schemas.microsoft.com/office/powerpoint/2010/main" val="145507143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60.xml"/><Relationship Id="rId6" Type="http://schemas.openxmlformats.org/officeDocument/2006/relationships/image" Target="../media/image12.jpeg"/><Relationship Id="rId11" Type="http://schemas.openxmlformats.org/officeDocument/2006/relationships/image" Target="../media/image1.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png"/><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8.png"/><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8.png"/><Relationship Id="rId2" Type="http://schemas.openxmlformats.org/officeDocument/2006/relationships/diagramData" Target="../diagrams/data8.xml"/><Relationship Id="rId1" Type="http://schemas.openxmlformats.org/officeDocument/2006/relationships/slideLayout" Target="../slideLayouts/slideLayout3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videos.cleargov.com/watch/Q8CBzbSL7i3iCQFsTYx8e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A73B913-F79A-4A46-811D-F284B2FE78B7}"/>
              </a:ext>
            </a:extLst>
          </p:cNvPr>
          <p:cNvPicPr>
            <a:picLocks noChangeAspect="1"/>
          </p:cNvPicPr>
          <p:nvPr/>
        </p:nvPicPr>
        <p:blipFill>
          <a:blip r:embed="rId2"/>
          <a:stretch>
            <a:fillRect/>
          </a:stretch>
        </p:blipFill>
        <p:spPr>
          <a:xfrm>
            <a:off x="7599618" y="195574"/>
            <a:ext cx="4594865" cy="3509415"/>
          </a:xfrm>
          <a:prstGeom prst="rect">
            <a:avLst/>
          </a:prstGeom>
        </p:spPr>
      </p:pic>
      <p:sp>
        <p:nvSpPr>
          <p:cNvPr id="5" name="Title 4">
            <a:extLst>
              <a:ext uri="{FF2B5EF4-FFF2-40B4-BE49-F238E27FC236}">
                <a16:creationId xmlns:a16="http://schemas.microsoft.com/office/drawing/2014/main" id="{13E5A25B-25D5-E2C6-9D12-659896461C3E}"/>
              </a:ext>
            </a:extLst>
          </p:cNvPr>
          <p:cNvSpPr>
            <a:spLocks noGrp="1"/>
          </p:cNvSpPr>
          <p:nvPr>
            <p:ph type="ctrTitle"/>
          </p:nvPr>
        </p:nvSpPr>
        <p:spPr>
          <a:xfrm>
            <a:off x="417483" y="2297515"/>
            <a:ext cx="8683753" cy="2814948"/>
          </a:xfrm>
        </p:spPr>
        <p:txBody>
          <a:bodyPr>
            <a:normAutofit fontScale="90000"/>
          </a:bodyPr>
          <a:lstStyle/>
          <a:p>
            <a:pPr algn="l"/>
            <a:br>
              <a:rPr lang="en-US" b="1" dirty="0">
                <a:ea typeface="Calibri Light"/>
                <a:cs typeface="Calibri Light"/>
              </a:rPr>
            </a:br>
            <a:r>
              <a:rPr lang="en-US" b="1" dirty="0">
                <a:ea typeface="Calibri Light"/>
                <a:cs typeface="Calibri Light"/>
              </a:rPr>
              <a:t>Delaware County</a:t>
            </a:r>
            <a:br>
              <a:rPr lang="en-US" b="1" dirty="0">
                <a:ea typeface="Calibri Light"/>
                <a:cs typeface="Calibri Light"/>
              </a:rPr>
            </a:br>
            <a:r>
              <a:rPr lang="en-US" b="1" dirty="0">
                <a:ea typeface="Calibri Light"/>
                <a:cs typeface="Calibri Light"/>
              </a:rPr>
              <a:t>Budget Task Force</a:t>
            </a:r>
            <a:br>
              <a:rPr lang="en-US" b="1" dirty="0">
                <a:ea typeface="Calibri Light"/>
                <a:cs typeface="Calibri Light"/>
              </a:rPr>
            </a:br>
            <a:r>
              <a:rPr lang="en-US" b="1" dirty="0">
                <a:ea typeface="Calibri Light"/>
                <a:cs typeface="Calibri Light"/>
              </a:rPr>
              <a:t>Public Presentation</a:t>
            </a:r>
            <a:br>
              <a:rPr lang="en-US" b="1" dirty="0">
                <a:ea typeface="Calibri Light"/>
                <a:cs typeface="Calibri Light"/>
              </a:rPr>
            </a:br>
            <a:r>
              <a:rPr lang="en-US" b="1" dirty="0">
                <a:ea typeface="Calibri Light"/>
                <a:cs typeface="Calibri Light"/>
              </a:rPr>
              <a:t>November 10, 2025</a:t>
            </a:r>
            <a:br>
              <a:rPr lang="en-US" dirty="0">
                <a:ea typeface="Calibri Light"/>
                <a:cs typeface="Calibri Light"/>
              </a:rPr>
            </a:br>
            <a:br>
              <a:rPr lang="en-US" dirty="0">
                <a:ea typeface="Calibri Light"/>
                <a:cs typeface="Calibri Light"/>
              </a:rPr>
            </a:br>
            <a:endParaRPr lang="en-US" dirty="0">
              <a:ea typeface="Calibri Light"/>
              <a:cs typeface="Calibri Light"/>
            </a:endParaRPr>
          </a:p>
        </p:txBody>
      </p:sp>
      <p:sp>
        <p:nvSpPr>
          <p:cNvPr id="10" name="TextBox 9">
            <a:extLst>
              <a:ext uri="{FF2B5EF4-FFF2-40B4-BE49-F238E27FC236}">
                <a16:creationId xmlns:a16="http://schemas.microsoft.com/office/drawing/2014/main" id="{9431B248-27CE-D7A4-1CF3-8453561CD4C9}"/>
              </a:ext>
            </a:extLst>
          </p:cNvPr>
          <p:cNvSpPr txBox="1"/>
          <p:nvPr/>
        </p:nvSpPr>
        <p:spPr>
          <a:xfrm>
            <a:off x="7901353" y="4489938"/>
            <a:ext cx="429064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Council:​</a:t>
            </a:r>
            <a:br>
              <a:rPr lang="en-US" dirty="0"/>
            </a:br>
            <a:r>
              <a:rPr lang="en-US" dirty="0"/>
              <a:t>Dr. Monica Taylor, Chair​</a:t>
            </a:r>
            <a:br>
              <a:rPr lang="en-US" dirty="0"/>
            </a:br>
            <a:r>
              <a:rPr lang="en-US" dirty="0"/>
              <a:t>Richard R. Womack, Vice-Chair​</a:t>
            </a:r>
            <a:br>
              <a:rPr lang="en-US" dirty="0"/>
            </a:br>
            <a:r>
              <a:rPr lang="en-US" dirty="0"/>
              <a:t>Kevin M. Madden, Council Member​</a:t>
            </a:r>
            <a:br>
              <a:rPr lang="en-US" dirty="0"/>
            </a:br>
            <a:r>
              <a:rPr lang="en-US" dirty="0"/>
              <a:t>Elaine Paul Schaefer, Council Member​</a:t>
            </a:r>
            <a:br>
              <a:rPr lang="en-US" dirty="0"/>
            </a:br>
            <a:r>
              <a:rPr lang="en-US" dirty="0"/>
              <a:t>Christine A. Reuther, Council Member​</a:t>
            </a:r>
            <a:br>
              <a:rPr lang="en-US" dirty="0"/>
            </a:br>
            <a:r>
              <a:rPr lang="en-US" dirty="0"/>
              <a:t>​</a:t>
            </a:r>
          </a:p>
        </p:txBody>
      </p:sp>
    </p:spTree>
    <p:extLst>
      <p:ext uri="{BB962C8B-B14F-4D97-AF65-F5344CB8AC3E}">
        <p14:creationId xmlns:p14="http://schemas.microsoft.com/office/powerpoint/2010/main" val="155250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Budget Presentation Subcommittee</a:t>
            </a:r>
            <a:br>
              <a:rPr lang="en-US" sz="4000" dirty="0">
                <a:solidFill>
                  <a:schemeClr val="bg1"/>
                </a:solidFill>
              </a:rPr>
            </a:br>
            <a:r>
              <a:rPr lang="en-US" sz="4000" dirty="0">
                <a:solidFill>
                  <a:schemeClr val="bg1"/>
                </a:solidFill>
              </a:rPr>
              <a:t>New Categories for Expenditures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1475854" y="1825625"/>
            <a:ext cx="5163591" cy="4737837"/>
          </a:xfrm>
        </p:spPr>
        <p:txBody>
          <a:bodyPr>
            <a:normAutofit fontScale="92500" lnSpcReduction="20000"/>
          </a:bodyPr>
          <a:lstStyle/>
          <a:p>
            <a:pPr marL="0" indent="0">
              <a:buNone/>
            </a:pPr>
            <a:r>
              <a:rPr lang="en-US" sz="3000" b="1" dirty="0"/>
              <a:t>Previous Categories</a:t>
            </a:r>
          </a:p>
          <a:p>
            <a:r>
              <a:rPr lang="en-US" sz="2200" dirty="0"/>
              <a:t>General Government</a:t>
            </a:r>
          </a:p>
          <a:p>
            <a:r>
              <a:rPr lang="en-US" sz="2200" dirty="0"/>
              <a:t>Finance and Budget</a:t>
            </a:r>
          </a:p>
          <a:p>
            <a:r>
              <a:rPr lang="en-US" sz="2200" dirty="0"/>
              <a:t>Information Technology</a:t>
            </a:r>
          </a:p>
          <a:p>
            <a:r>
              <a:rPr lang="en-US" sz="2200" dirty="0"/>
              <a:t>Community Justice and Rehabilitation</a:t>
            </a:r>
          </a:p>
          <a:p>
            <a:r>
              <a:rPr lang="en-US" sz="2200" dirty="0"/>
              <a:t>Community Supports and Services</a:t>
            </a:r>
          </a:p>
          <a:p>
            <a:r>
              <a:rPr lang="en-US" sz="2200" dirty="0"/>
              <a:t>Emergency Services</a:t>
            </a:r>
          </a:p>
          <a:p>
            <a:r>
              <a:rPr lang="en-US" sz="2200" dirty="0"/>
              <a:t>County Court System</a:t>
            </a:r>
          </a:p>
          <a:p>
            <a:r>
              <a:rPr lang="en-US" sz="2200" dirty="0"/>
              <a:t>Debt Service</a:t>
            </a:r>
          </a:p>
          <a:p>
            <a:r>
              <a:rPr lang="en-US" sz="2200" dirty="0"/>
              <a:t>Employee Benefits</a:t>
            </a:r>
          </a:p>
          <a:p>
            <a:r>
              <a:rPr lang="en-US" sz="2200" dirty="0"/>
              <a:t>Insurance</a:t>
            </a:r>
          </a:p>
          <a:p>
            <a:r>
              <a:rPr lang="en-US" sz="2200" dirty="0"/>
              <a:t>Other County Expenditure</a:t>
            </a:r>
          </a:p>
          <a:p>
            <a:r>
              <a:rPr lang="en-US" sz="2200" dirty="0"/>
              <a:t>Other Subsidies</a:t>
            </a:r>
          </a:p>
          <a:p>
            <a:endParaRPr lang="en-US" dirty="0"/>
          </a:p>
          <a:p>
            <a:endParaRPr lang="en-US" dirty="0"/>
          </a:p>
          <a:p>
            <a:endParaRPr lang="en-US" dirty="0"/>
          </a:p>
        </p:txBody>
      </p:sp>
      <p:sp>
        <p:nvSpPr>
          <p:cNvPr id="12" name="Content Placeholder 5">
            <a:extLst>
              <a:ext uri="{FF2B5EF4-FFF2-40B4-BE49-F238E27FC236}">
                <a16:creationId xmlns:a16="http://schemas.microsoft.com/office/drawing/2014/main" id="{9B5BEDB1-3385-4A8F-B153-16E6D340CB51}"/>
              </a:ext>
            </a:extLst>
          </p:cNvPr>
          <p:cNvSpPr txBox="1">
            <a:spLocks/>
          </p:cNvSpPr>
          <p:nvPr/>
        </p:nvSpPr>
        <p:spPr>
          <a:xfrm>
            <a:off x="6954274" y="1717594"/>
            <a:ext cx="4411717" cy="473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New Categories</a:t>
            </a:r>
          </a:p>
          <a:p>
            <a:r>
              <a:rPr lang="en-US" sz="2200" dirty="0"/>
              <a:t>Government &amp; Administration</a:t>
            </a:r>
          </a:p>
          <a:p>
            <a:r>
              <a:rPr lang="en-US" sz="2200" dirty="0"/>
              <a:t>County Services</a:t>
            </a:r>
          </a:p>
          <a:p>
            <a:r>
              <a:rPr lang="en-US" sz="2200" dirty="0"/>
              <a:t>Prison</a:t>
            </a:r>
          </a:p>
          <a:p>
            <a:r>
              <a:rPr lang="en-US" sz="2200" dirty="0"/>
              <a:t>County Court System</a:t>
            </a:r>
          </a:p>
          <a:p>
            <a:r>
              <a:rPr lang="en-US" sz="2200" dirty="0"/>
              <a:t>Debt Service</a:t>
            </a:r>
          </a:p>
          <a:p>
            <a:r>
              <a:rPr lang="en-US" sz="2200" dirty="0"/>
              <a:t>Employee Benefits</a:t>
            </a:r>
          </a:p>
          <a:p>
            <a:r>
              <a:rPr lang="en-US" sz="2200" dirty="0"/>
              <a:t>Insurance</a:t>
            </a:r>
          </a:p>
          <a:p>
            <a:r>
              <a:rPr lang="en-US" sz="2200" dirty="0"/>
              <a:t>Tax Refunds</a:t>
            </a:r>
          </a:p>
          <a:p>
            <a:r>
              <a:rPr lang="en-US" sz="2200" dirty="0"/>
              <a:t>Subsidies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96788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Budget Presentation Subcommittee</a:t>
            </a:r>
            <a:br>
              <a:rPr lang="en-US" sz="4000" dirty="0">
                <a:solidFill>
                  <a:schemeClr val="bg1"/>
                </a:solidFill>
              </a:rPr>
            </a:br>
            <a:r>
              <a:rPr lang="en-US" sz="4000" dirty="0">
                <a:solidFill>
                  <a:schemeClr val="bg1"/>
                </a:solidFill>
              </a:rPr>
              <a:t>New Categories for Revenue</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1475854" y="1825625"/>
            <a:ext cx="5163591" cy="4737837"/>
          </a:xfrm>
        </p:spPr>
        <p:txBody>
          <a:bodyPr>
            <a:normAutofit/>
          </a:bodyPr>
          <a:lstStyle/>
          <a:p>
            <a:pPr marL="0" indent="0">
              <a:buNone/>
            </a:pPr>
            <a:r>
              <a:rPr lang="en-US" sz="3000" b="1" dirty="0"/>
              <a:t>Previous Categories</a:t>
            </a:r>
          </a:p>
          <a:p>
            <a:r>
              <a:rPr lang="en-US" sz="2200" dirty="0"/>
              <a:t>Taxes</a:t>
            </a:r>
          </a:p>
          <a:p>
            <a:r>
              <a:rPr lang="en-US" sz="2200" dirty="0"/>
              <a:t>Licenses and Permits</a:t>
            </a:r>
          </a:p>
          <a:p>
            <a:r>
              <a:rPr lang="en-US" sz="2200" dirty="0"/>
              <a:t>Intergovernmental Revenues</a:t>
            </a:r>
          </a:p>
          <a:p>
            <a:r>
              <a:rPr lang="en-US" sz="2200" dirty="0"/>
              <a:t>Charges for Services</a:t>
            </a:r>
          </a:p>
          <a:p>
            <a:r>
              <a:rPr lang="en-US" sz="2200" dirty="0"/>
              <a:t>Fines and Forfeits</a:t>
            </a:r>
          </a:p>
          <a:p>
            <a:r>
              <a:rPr lang="en-US" sz="2200" dirty="0"/>
              <a:t>Miscellaneous Revenue</a:t>
            </a:r>
          </a:p>
          <a:p>
            <a:r>
              <a:rPr lang="en-US" sz="2200" dirty="0"/>
              <a:t>Other Revenue</a:t>
            </a:r>
          </a:p>
          <a:p>
            <a:pPr marL="0" indent="0">
              <a:buNone/>
            </a:pPr>
            <a:endParaRPr lang="en-US" dirty="0"/>
          </a:p>
          <a:p>
            <a:endParaRPr lang="en-US" dirty="0"/>
          </a:p>
          <a:p>
            <a:endParaRPr lang="en-US" dirty="0"/>
          </a:p>
        </p:txBody>
      </p:sp>
      <p:sp>
        <p:nvSpPr>
          <p:cNvPr id="12" name="Content Placeholder 5">
            <a:extLst>
              <a:ext uri="{FF2B5EF4-FFF2-40B4-BE49-F238E27FC236}">
                <a16:creationId xmlns:a16="http://schemas.microsoft.com/office/drawing/2014/main" id="{9B5BEDB1-3385-4A8F-B153-16E6D340CB51}"/>
              </a:ext>
            </a:extLst>
          </p:cNvPr>
          <p:cNvSpPr txBox="1">
            <a:spLocks/>
          </p:cNvSpPr>
          <p:nvPr/>
        </p:nvSpPr>
        <p:spPr>
          <a:xfrm>
            <a:off x="6954274" y="1717594"/>
            <a:ext cx="4411717" cy="473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New Categories</a:t>
            </a:r>
          </a:p>
          <a:p>
            <a:r>
              <a:rPr lang="en-US" sz="2200" dirty="0"/>
              <a:t>Taxes</a:t>
            </a:r>
          </a:p>
          <a:p>
            <a:r>
              <a:rPr lang="en-US" sz="2200" dirty="0"/>
              <a:t>Gaming Revenue</a:t>
            </a:r>
          </a:p>
          <a:p>
            <a:r>
              <a:rPr lang="en-US" sz="2200" dirty="0"/>
              <a:t>Local, State, Federal Funding</a:t>
            </a:r>
          </a:p>
          <a:p>
            <a:r>
              <a:rPr lang="en-US" sz="2200" dirty="0"/>
              <a:t>Charges for Services</a:t>
            </a:r>
          </a:p>
          <a:p>
            <a:r>
              <a:rPr lang="en-US" sz="2200" dirty="0"/>
              <a:t>Fines and Forfeits</a:t>
            </a:r>
          </a:p>
          <a:p>
            <a:r>
              <a:rPr lang="en-US" sz="2200" dirty="0"/>
              <a:t>Rental Income</a:t>
            </a:r>
          </a:p>
          <a:p>
            <a:r>
              <a:rPr lang="en-US" sz="2200" dirty="0"/>
              <a:t>Opioid Trust Funding</a:t>
            </a:r>
          </a:p>
          <a:p>
            <a:r>
              <a:rPr lang="en-US" sz="2200" dirty="0"/>
              <a:t>Other Revenue</a:t>
            </a:r>
          </a:p>
          <a:p>
            <a:endParaRPr lang="en-US" sz="22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7990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972659" y="294539"/>
            <a:ext cx="10688710" cy="1033669"/>
          </a:xfrm>
        </p:spPr>
        <p:txBody>
          <a:bodyPr>
            <a:noAutofit/>
          </a:bodyPr>
          <a:lstStyle/>
          <a:p>
            <a:pPr algn="ctr"/>
            <a:r>
              <a:rPr lang="en-US" sz="3600" b="1" dirty="0">
                <a:solidFill>
                  <a:schemeClr val="bg1"/>
                </a:solidFill>
              </a:rPr>
              <a:t>Budget Presentation Subcommittee Recommendations: Public Engagement</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1015331" y="1657513"/>
            <a:ext cx="10866120" cy="4737837"/>
          </a:xfrm>
        </p:spPr>
        <p:txBody>
          <a:bodyPr>
            <a:normAutofit/>
          </a:bodyPr>
          <a:lstStyle/>
          <a:p>
            <a:r>
              <a:rPr lang="en-US" dirty="0"/>
              <a:t>Create online opportunities for residents to ask questions and receive answers regarding the budget</a:t>
            </a:r>
          </a:p>
          <a:p>
            <a:r>
              <a:rPr lang="en-US" dirty="0"/>
              <a:t>Create manual/paper format to ask questions and receive answers regarding the budget</a:t>
            </a:r>
          </a:p>
          <a:p>
            <a:r>
              <a:rPr lang="en-US" dirty="0"/>
              <a:t>Create a Citizens Budget 101 Program</a:t>
            </a:r>
          </a:p>
          <a:p>
            <a:r>
              <a:rPr lang="en-US" dirty="0"/>
              <a:t>Consider purchase of </a:t>
            </a:r>
            <a:r>
              <a:rPr lang="en-US" dirty="0" err="1"/>
              <a:t>ClearGov</a:t>
            </a:r>
            <a:r>
              <a:rPr lang="en-US" dirty="0"/>
              <a:t> or similar transparent reporting tool </a:t>
            </a:r>
          </a:p>
          <a:p>
            <a:r>
              <a:rPr lang="en-US" dirty="0"/>
              <a:t>Promote budget and budget Q&amp;A on social media</a:t>
            </a:r>
          </a:p>
          <a:p>
            <a:r>
              <a:rPr lang="en-US" dirty="0"/>
              <a:t>Conduct public engagement regarding budget</a:t>
            </a:r>
          </a:p>
          <a:p>
            <a:r>
              <a:rPr lang="en-US" dirty="0"/>
              <a:t>Conduct public engagement regarding county operations and topics of interest (how taxes work, budget process, etc.)</a:t>
            </a:r>
          </a:p>
          <a:p>
            <a:endParaRPr lang="en-US" dirty="0"/>
          </a:p>
          <a:p>
            <a:endParaRPr lang="en-US" dirty="0"/>
          </a:p>
        </p:txBody>
      </p:sp>
    </p:spTree>
    <p:extLst>
      <p:ext uri="{BB962C8B-B14F-4D97-AF65-F5344CB8AC3E}">
        <p14:creationId xmlns:p14="http://schemas.microsoft.com/office/powerpoint/2010/main" val="3056129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r>
              <a:rPr lang="en-US" sz="3600" b="1" dirty="0">
                <a:solidFill>
                  <a:schemeClr val="bg1"/>
                </a:solidFill>
              </a:rPr>
              <a:t>Delaware County One-Page Profiles </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825624"/>
            <a:ext cx="10866120" cy="4737837"/>
          </a:xfrm>
        </p:spPr>
        <p:txBody>
          <a:bodyPr>
            <a:normAutofit/>
          </a:bodyPr>
          <a:lstStyle/>
          <a:p>
            <a:endParaRPr lang="en-US" dirty="0"/>
          </a:p>
          <a:p>
            <a:endParaRPr lang="en-US" dirty="0"/>
          </a:p>
        </p:txBody>
      </p:sp>
      <p:pic>
        <p:nvPicPr>
          <p:cNvPr id="12" name="Content Placeholder 4" descr="Timeline&#10;&#10;Description automatically generated">
            <a:extLst>
              <a:ext uri="{FF2B5EF4-FFF2-40B4-BE49-F238E27FC236}">
                <a16:creationId xmlns:a16="http://schemas.microsoft.com/office/drawing/2014/main" id="{4673E6B4-F87C-4917-A2BF-91A6C467E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835" y="1530770"/>
            <a:ext cx="4076697" cy="5277279"/>
          </a:xfrm>
          <a:prstGeom prst="rect">
            <a:avLst/>
          </a:prstGeom>
        </p:spPr>
      </p:pic>
      <p:sp>
        <p:nvSpPr>
          <p:cNvPr id="3" name="TextBox 2">
            <a:extLst>
              <a:ext uri="{FF2B5EF4-FFF2-40B4-BE49-F238E27FC236}">
                <a16:creationId xmlns:a16="http://schemas.microsoft.com/office/drawing/2014/main" id="{FFA4AE4D-3837-495D-BBF1-A2C4D60FFC1B}"/>
              </a:ext>
            </a:extLst>
          </p:cNvPr>
          <p:cNvSpPr txBox="1"/>
          <p:nvPr/>
        </p:nvSpPr>
        <p:spPr>
          <a:xfrm>
            <a:off x="1160368" y="2587752"/>
            <a:ext cx="1947672" cy="1077218"/>
          </a:xfrm>
          <a:prstGeom prst="rect">
            <a:avLst/>
          </a:prstGeom>
          <a:noFill/>
        </p:spPr>
        <p:txBody>
          <a:bodyPr wrap="square" rtlCol="0">
            <a:spAutoFit/>
          </a:bodyPr>
          <a:lstStyle/>
          <a:p>
            <a:r>
              <a:rPr lang="en-US" sz="3200" dirty="0"/>
              <a:t>Sample Profile</a:t>
            </a:r>
          </a:p>
        </p:txBody>
      </p:sp>
    </p:spTree>
    <p:extLst>
      <p:ext uri="{BB962C8B-B14F-4D97-AF65-F5344CB8AC3E}">
        <p14:creationId xmlns:p14="http://schemas.microsoft.com/office/powerpoint/2010/main" val="1285097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5EF48C-2184-DBB1-5E64-865A2D74467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089F4A-4364-65E0-9BC4-3D5C121A4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7053DA-D781-F5B5-002C-A15804616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B5C04E-CFCC-2DDE-4D60-2A9A4AEDF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74A5AC6-F55E-6C35-9A83-27B80C9F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ED0C2DF-D4B7-ED0B-BD49-B1EF187B6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9A7C41-07DF-26F9-CCE2-04D471C8AB2E}"/>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Capital Investments Subcommittee</a:t>
            </a:r>
            <a:br>
              <a:rPr lang="en-US" sz="4000" dirty="0">
                <a:solidFill>
                  <a:schemeClr val="bg1"/>
                </a:solidFill>
              </a:rPr>
            </a:br>
            <a:r>
              <a:rPr lang="en-US" sz="4000" dirty="0">
                <a:solidFill>
                  <a:schemeClr val="bg1"/>
                </a:solidFill>
              </a:rPr>
              <a:t>Composition and Operation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1792693C-8EFD-08F4-E7CC-160FC7025BE1}"/>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51FEE371-0857-F0B0-A194-0E6D1B13F8DE}"/>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8A5CE5E-2E83-A86E-EEAA-CD3024A4E360}"/>
              </a:ext>
            </a:extLst>
          </p:cNvPr>
          <p:cNvSpPr>
            <a:spLocks noGrp="1"/>
          </p:cNvSpPr>
          <p:nvPr>
            <p:ph idx="1"/>
          </p:nvPr>
        </p:nvSpPr>
        <p:spPr>
          <a:xfrm>
            <a:off x="838200" y="1825624"/>
            <a:ext cx="10866120" cy="4737837"/>
          </a:xfrm>
        </p:spPr>
        <p:txBody>
          <a:bodyPr vert="horz" lIns="91440" tIns="45720" rIns="91440" bIns="45720" rtlCol="0" anchor="t">
            <a:normAutofit/>
          </a:bodyPr>
          <a:lstStyle/>
          <a:p>
            <a:pPr marL="0" indent="0">
              <a:buNone/>
            </a:pPr>
            <a:r>
              <a:rPr lang="en-US" sz="2700" b="1" dirty="0">
                <a:latin typeface="Calibri"/>
                <a:ea typeface="Calibri"/>
                <a:cs typeface="Calibri"/>
              </a:rPr>
              <a:t>The capital subcommittee is comprised of 15 members. </a:t>
            </a:r>
            <a:endParaRPr lang="en-US" sz="2700" dirty="0">
              <a:latin typeface="Calibri"/>
              <a:ea typeface="Calibri"/>
              <a:cs typeface="Calibri"/>
            </a:endParaRPr>
          </a:p>
          <a:p>
            <a:pPr>
              <a:buFont typeface="Arial"/>
              <a:buChar char="•"/>
            </a:pPr>
            <a:r>
              <a:rPr lang="en-US" sz="2700" dirty="0">
                <a:latin typeface="Calibri"/>
                <a:ea typeface="Calibri"/>
                <a:cs typeface="Calibri"/>
              </a:rPr>
              <a:t>The committee learned about the County’s infrastructure needs, reviewed how the capital budget is developed and projects prioritized for inclusion in the budget, and discussed opportunities for process improvements. </a:t>
            </a:r>
          </a:p>
          <a:p>
            <a:pPr>
              <a:buFont typeface="Arial"/>
              <a:buChar char="•"/>
            </a:pPr>
            <a:r>
              <a:rPr lang="en-US" sz="2700" dirty="0">
                <a:latin typeface="Calibri"/>
                <a:ea typeface="Calibri"/>
                <a:cs typeface="Calibri"/>
              </a:rPr>
              <a:t>Guest speakers included the FCNA (Facilities Condition Needs Assessment) Project Manager, Financial Consultants from Keystone Municipal Services, and the Public Works Finance Manager.</a:t>
            </a:r>
          </a:p>
          <a:p>
            <a:pPr>
              <a:buFont typeface="Arial"/>
              <a:buChar char="•"/>
            </a:pPr>
            <a:r>
              <a:rPr lang="en-US" sz="2700" dirty="0">
                <a:latin typeface="Calibri"/>
                <a:ea typeface="Calibri"/>
                <a:cs typeface="Calibri"/>
              </a:rPr>
              <a:t>Meetings were in-person and virtual via Zoom. </a:t>
            </a:r>
            <a:endParaRPr lang="en-US" dirty="0"/>
          </a:p>
          <a:p>
            <a:endParaRPr lang="en-US" dirty="0">
              <a:ea typeface="Calibri" panose="020F0502020204030204"/>
              <a:cs typeface="Calibri" panose="020F0502020204030204"/>
            </a:endParaRPr>
          </a:p>
          <a:p>
            <a:endParaRPr lang="en-US" dirty="0"/>
          </a:p>
          <a:p>
            <a:endParaRPr lang="en-US" dirty="0"/>
          </a:p>
        </p:txBody>
      </p:sp>
    </p:spTree>
    <p:extLst>
      <p:ext uri="{BB962C8B-B14F-4D97-AF65-F5344CB8AC3E}">
        <p14:creationId xmlns:p14="http://schemas.microsoft.com/office/powerpoint/2010/main" val="324376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rmAutofit fontScale="90000"/>
          </a:bodyPr>
          <a:lstStyle/>
          <a:p>
            <a:r>
              <a:rPr lang="en-US" sz="4000" b="1" dirty="0">
                <a:solidFill>
                  <a:srgbClr val="FFFFFF"/>
                </a:solidFill>
              </a:rPr>
              <a:t>The Capital Subcommittee held 7 meetings from April through August. </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2"/>
          <a:stretch>
            <a:fillRect/>
          </a:stretch>
        </p:blipFill>
        <p:spPr>
          <a:xfrm>
            <a:off x="94890" y="5594230"/>
            <a:ext cx="1161692" cy="1132937"/>
          </a:xfrm>
          <a:prstGeom prst="rect">
            <a:avLst/>
          </a:prstGeom>
        </p:spPr>
      </p:pic>
      <p:graphicFrame>
        <p:nvGraphicFramePr>
          <p:cNvPr id="21" name="Content Placeholder 2">
            <a:extLst>
              <a:ext uri="{FF2B5EF4-FFF2-40B4-BE49-F238E27FC236}">
                <a16:creationId xmlns:a16="http://schemas.microsoft.com/office/drawing/2014/main" id="{E5D0610C-C423-484D-ADAB-9A7A92BBFDEB}"/>
              </a:ext>
            </a:extLst>
          </p:cNvPr>
          <p:cNvGraphicFramePr>
            <a:graphicFrameLocks noGrp="1"/>
          </p:cNvGraphicFramePr>
          <p:nvPr>
            <p:ph idx="1"/>
          </p:nvPr>
        </p:nvGraphicFramePr>
        <p:xfrm>
          <a:off x="459350" y="1622745"/>
          <a:ext cx="11529450" cy="5104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747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01BF6E-B081-43F9-92EA-722AACC23AF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6B0B65-7AA3-9D50-FC86-73FC72D09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1DD8F27-C75E-F2BC-950A-1FD34FAE0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18439C1-8EBC-FD4B-2DBA-26A88A7AB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67E756-18C2-79BF-4732-EB0FC2CC6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076A912-D4A9-6BB0-F9ED-264D2E44D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F32F98-BFEA-D40F-7D9A-B3EB19A866A1}"/>
              </a:ext>
            </a:extLst>
          </p:cNvPr>
          <p:cNvSpPr>
            <a:spLocks noGrp="1"/>
          </p:cNvSpPr>
          <p:nvPr>
            <p:ph type="title"/>
          </p:nvPr>
        </p:nvSpPr>
        <p:spPr>
          <a:xfrm>
            <a:off x="578841" y="294538"/>
            <a:ext cx="10688710" cy="1033669"/>
          </a:xfrm>
        </p:spPr>
        <p:txBody>
          <a:bodyPr>
            <a:noAutofit/>
          </a:bodyPr>
          <a:lstStyle/>
          <a:p>
            <a:pPr algn="ctr"/>
            <a:r>
              <a:rPr lang="en-US" sz="4000" b="1" dirty="0">
                <a:solidFill>
                  <a:schemeClr val="bg1"/>
                </a:solidFill>
              </a:rPr>
              <a:t>County Facilities Tour </a:t>
            </a:r>
          </a:p>
        </p:txBody>
      </p:sp>
      <p:sp>
        <p:nvSpPr>
          <p:cNvPr id="4" name="Slide Number Placeholder 3">
            <a:extLst>
              <a:ext uri="{FF2B5EF4-FFF2-40B4-BE49-F238E27FC236}">
                <a16:creationId xmlns:a16="http://schemas.microsoft.com/office/drawing/2014/main" id="{6FEB78D1-839C-6BC2-4412-9E092EA1D86D}"/>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AD7D0E2A-77C3-3D87-91AA-BC73E3F8AF42}"/>
              </a:ext>
            </a:extLst>
          </p:cNvPr>
          <p:cNvSpPr>
            <a:spLocks noGrp="1"/>
          </p:cNvSpPr>
          <p:nvPr>
            <p:ph idx="1"/>
          </p:nvPr>
        </p:nvSpPr>
        <p:spPr>
          <a:xfrm>
            <a:off x="838200" y="1825624"/>
            <a:ext cx="10866120" cy="4737837"/>
          </a:xfrm>
        </p:spPr>
        <p:txBody>
          <a:bodyPr>
            <a:normAutofit/>
          </a:bodyPr>
          <a:lstStyle/>
          <a:p>
            <a:pPr marL="0" indent="0">
              <a:buNone/>
            </a:pPr>
            <a:r>
              <a:rPr lang="en-US" b="1" dirty="0"/>
              <a:t>On June 3, 2025, representatives from the Budget Taskforce toured select County facilities to gain a deeper understanding of the County’s capital needs. </a:t>
            </a:r>
          </a:p>
          <a:p>
            <a:pPr lvl="1"/>
            <a:r>
              <a:rPr lang="en-US" dirty="0"/>
              <a:t>Delaware County Health Department in Yeadon </a:t>
            </a:r>
          </a:p>
          <a:p>
            <a:pPr lvl="1"/>
            <a:r>
              <a:rPr lang="en-US" dirty="0"/>
              <a:t>Fair Acres Geriatric Center </a:t>
            </a:r>
          </a:p>
          <a:p>
            <a:pPr lvl="1"/>
            <a:r>
              <a:rPr lang="en-US" dirty="0"/>
              <a:t>Office of the Medical Examiner </a:t>
            </a:r>
          </a:p>
          <a:p>
            <a:pPr lvl="1"/>
            <a:r>
              <a:rPr lang="en-US" dirty="0"/>
              <a:t>Rose Tree Park (County Parks Headquarters) </a:t>
            </a:r>
          </a:p>
          <a:p>
            <a:pPr lvl="1"/>
            <a:endParaRPr lang="en-US" dirty="0"/>
          </a:p>
        </p:txBody>
      </p:sp>
      <p:pic>
        <p:nvPicPr>
          <p:cNvPr id="3" name="Picture 2">
            <a:extLst>
              <a:ext uri="{FF2B5EF4-FFF2-40B4-BE49-F238E27FC236}">
                <a16:creationId xmlns:a16="http://schemas.microsoft.com/office/drawing/2014/main" id="{4E8C2A62-3B3A-0ACF-0BCC-C2DF60052D02}"/>
              </a:ext>
            </a:extLst>
          </p:cNvPr>
          <p:cNvPicPr>
            <a:picLocks noChangeAspect="1"/>
          </p:cNvPicPr>
          <p:nvPr/>
        </p:nvPicPr>
        <p:blipFill>
          <a:blip r:embed="rId3"/>
          <a:stretch>
            <a:fillRect/>
          </a:stretch>
        </p:blipFill>
        <p:spPr>
          <a:xfrm>
            <a:off x="9433560" y="4643221"/>
            <a:ext cx="1920240" cy="1920240"/>
          </a:xfrm>
          <a:prstGeom prst="rect">
            <a:avLst/>
          </a:prstGeom>
        </p:spPr>
      </p:pic>
      <p:pic>
        <p:nvPicPr>
          <p:cNvPr id="7" name="Picture 6">
            <a:extLst>
              <a:ext uri="{FF2B5EF4-FFF2-40B4-BE49-F238E27FC236}">
                <a16:creationId xmlns:a16="http://schemas.microsoft.com/office/drawing/2014/main" id="{4584C978-BEB9-DB2D-F7BE-5564ED32976A}"/>
              </a:ext>
            </a:extLst>
          </p:cNvPr>
          <p:cNvPicPr>
            <a:picLocks noChangeAspect="1"/>
          </p:cNvPicPr>
          <p:nvPr/>
        </p:nvPicPr>
        <p:blipFill>
          <a:blip r:embed="rId4"/>
          <a:stretch>
            <a:fillRect/>
          </a:stretch>
        </p:blipFill>
        <p:spPr>
          <a:xfrm>
            <a:off x="3783281" y="5353717"/>
            <a:ext cx="2143125" cy="847725"/>
          </a:xfrm>
          <a:prstGeom prst="rect">
            <a:avLst/>
          </a:prstGeom>
        </p:spPr>
      </p:pic>
      <p:pic>
        <p:nvPicPr>
          <p:cNvPr id="8" name="Picture 7">
            <a:extLst>
              <a:ext uri="{FF2B5EF4-FFF2-40B4-BE49-F238E27FC236}">
                <a16:creationId xmlns:a16="http://schemas.microsoft.com/office/drawing/2014/main" id="{459A12BA-098C-E0A8-22EF-4A8783C38C2A}"/>
              </a:ext>
            </a:extLst>
          </p:cNvPr>
          <p:cNvPicPr>
            <a:picLocks noChangeAspect="1"/>
          </p:cNvPicPr>
          <p:nvPr/>
        </p:nvPicPr>
        <p:blipFill>
          <a:blip r:embed="rId5"/>
          <a:stretch>
            <a:fillRect/>
          </a:stretch>
        </p:blipFill>
        <p:spPr>
          <a:xfrm>
            <a:off x="7040880" y="4769506"/>
            <a:ext cx="1905000" cy="1685925"/>
          </a:xfrm>
          <a:prstGeom prst="rect">
            <a:avLst/>
          </a:prstGeom>
        </p:spPr>
      </p:pic>
      <p:pic>
        <p:nvPicPr>
          <p:cNvPr id="12" name="Picture 11">
            <a:extLst>
              <a:ext uri="{FF2B5EF4-FFF2-40B4-BE49-F238E27FC236}">
                <a16:creationId xmlns:a16="http://schemas.microsoft.com/office/drawing/2014/main" id="{18818F34-3D70-6899-E15D-ACC08CA0CEC9}"/>
              </a:ext>
            </a:extLst>
          </p:cNvPr>
          <p:cNvPicPr>
            <a:picLocks noChangeAspect="1"/>
          </p:cNvPicPr>
          <p:nvPr/>
        </p:nvPicPr>
        <p:blipFill>
          <a:blip r:embed="rId6"/>
          <a:srcRect r="64311" b="-14"/>
          <a:stretch>
            <a:fillRect/>
          </a:stretch>
        </p:blipFill>
        <p:spPr>
          <a:xfrm>
            <a:off x="948686" y="4809193"/>
            <a:ext cx="1727170" cy="1828800"/>
          </a:xfrm>
          <a:prstGeom prst="rect">
            <a:avLst/>
          </a:prstGeom>
        </p:spPr>
      </p:pic>
    </p:spTree>
    <p:extLst>
      <p:ext uri="{BB962C8B-B14F-4D97-AF65-F5344CB8AC3E}">
        <p14:creationId xmlns:p14="http://schemas.microsoft.com/office/powerpoint/2010/main" val="10429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148335" y="136525"/>
            <a:ext cx="11675533" cy="1325563"/>
          </a:xfrm>
        </p:spPr>
        <p:txBody>
          <a:bodyPr>
            <a:normAutofit/>
          </a:bodyPr>
          <a:lstStyle/>
          <a:p>
            <a:r>
              <a:rPr lang="en-US" sz="4000" b="1" dirty="0"/>
              <a:t>What is the capital budget? </a:t>
            </a:r>
          </a:p>
        </p:txBody>
      </p:sp>
      <p:sp>
        <p:nvSpPr>
          <p:cNvPr id="3" name="Content Placeholder 2">
            <a:extLst>
              <a:ext uri="{FF2B5EF4-FFF2-40B4-BE49-F238E27FC236}">
                <a16:creationId xmlns:a16="http://schemas.microsoft.com/office/drawing/2014/main" id="{45B07732-93A5-4F08-8917-95B8EB5F8053}"/>
              </a:ext>
            </a:extLst>
          </p:cNvPr>
          <p:cNvSpPr>
            <a:spLocks noGrp="1"/>
          </p:cNvSpPr>
          <p:nvPr>
            <p:ph idx="1"/>
          </p:nvPr>
        </p:nvSpPr>
        <p:spPr>
          <a:xfrm>
            <a:off x="838200" y="1560449"/>
            <a:ext cx="10515600" cy="4050242"/>
          </a:xfrm>
        </p:spPr>
        <p:txBody>
          <a:bodyPr vert="horz" lIns="91440" tIns="45720" rIns="91440" bIns="45720" rtlCol="0" anchor="t">
            <a:normAutofit fontScale="85000" lnSpcReduction="20000"/>
          </a:bodyPr>
          <a:lstStyle/>
          <a:p>
            <a:r>
              <a:rPr lang="en-US" dirty="0"/>
              <a:t>The capital budget is a financial plan that details how the County will invest to sustain operations at its 85 facilities and 15 parks. </a:t>
            </a:r>
          </a:p>
          <a:p>
            <a:pPr marL="0" indent="0">
              <a:buNone/>
            </a:pPr>
            <a:endParaRPr lang="en-US" sz="1200" dirty="0"/>
          </a:p>
          <a:p>
            <a:pPr lvl="1"/>
            <a:r>
              <a:rPr lang="en-US" dirty="0"/>
              <a:t>The budget is informed by data from the Facilities Condition &amp; Needs Assessment that was completed in 2021/22. </a:t>
            </a:r>
          </a:p>
          <a:p>
            <a:pPr lvl="1"/>
            <a:r>
              <a:rPr lang="en-US" dirty="0"/>
              <a:t>The budget supports County strategic initiatives, replacement of critical building systems, the purchase of new equipment and software to support the delivery of services to County residents.  </a:t>
            </a:r>
          </a:p>
          <a:p>
            <a:pPr marL="457200" lvl="1" indent="0">
              <a:buNone/>
            </a:pPr>
            <a:endParaRPr lang="en-US" sz="1200" dirty="0">
              <a:cs typeface="Calibri"/>
            </a:endParaRPr>
          </a:p>
          <a:p>
            <a:r>
              <a:rPr lang="en-US" dirty="0"/>
              <a:t>The capital budget is/will be funded using the proceeds from general obligation debt.   </a:t>
            </a:r>
          </a:p>
          <a:p>
            <a:pPr marL="0" indent="0">
              <a:buNone/>
            </a:pPr>
            <a:endParaRPr lang="en-US" dirty="0"/>
          </a:p>
          <a:p>
            <a:r>
              <a:rPr lang="en-US" dirty="0"/>
              <a:t>The budget is adopted by County Council annually in December per the County administrative code.</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AD76D-903D-4942-9C8A-A1017EA6425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38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1068087-4B46-430C-BB71-8F16BDE32116}"/>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08" r="9893"/>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3F4037B6-3428-4E2F-AAE7-C71FE7CFF3C6}"/>
              </a:ext>
            </a:extLst>
          </p:cNvPr>
          <p:cNvSpPr/>
          <p:nvPr/>
        </p:nvSpPr>
        <p:spPr>
          <a:xfrm>
            <a:off x="2157253" y="89860"/>
            <a:ext cx="7557224" cy="6676596"/>
          </a:xfrm>
          <a:custGeom>
            <a:avLst/>
            <a:gdLst>
              <a:gd name="connsiteX0" fmla="*/ 4000500 w 6408420"/>
              <a:gd name="connsiteY0" fmla="*/ 0 h 5661660"/>
              <a:gd name="connsiteX1" fmla="*/ 4663440 w 6408420"/>
              <a:gd name="connsiteY1" fmla="*/ 1089660 h 5661660"/>
              <a:gd name="connsiteX2" fmla="*/ 4808220 w 6408420"/>
              <a:gd name="connsiteY2" fmla="*/ 1043940 h 5661660"/>
              <a:gd name="connsiteX3" fmla="*/ 5417820 w 6408420"/>
              <a:gd name="connsiteY3" fmla="*/ 1912620 h 5661660"/>
              <a:gd name="connsiteX4" fmla="*/ 5356860 w 6408420"/>
              <a:gd name="connsiteY4" fmla="*/ 2004060 h 5661660"/>
              <a:gd name="connsiteX5" fmla="*/ 5417820 w 6408420"/>
              <a:gd name="connsiteY5" fmla="*/ 2072640 h 5661660"/>
              <a:gd name="connsiteX6" fmla="*/ 5570220 w 6408420"/>
              <a:gd name="connsiteY6" fmla="*/ 2202180 h 5661660"/>
              <a:gd name="connsiteX7" fmla="*/ 5669280 w 6408420"/>
              <a:gd name="connsiteY7" fmla="*/ 2194560 h 5661660"/>
              <a:gd name="connsiteX8" fmla="*/ 5707380 w 6408420"/>
              <a:gd name="connsiteY8" fmla="*/ 2225040 h 5661660"/>
              <a:gd name="connsiteX9" fmla="*/ 5814060 w 6408420"/>
              <a:gd name="connsiteY9" fmla="*/ 2202180 h 5661660"/>
              <a:gd name="connsiteX10" fmla="*/ 5875020 w 6408420"/>
              <a:gd name="connsiteY10" fmla="*/ 2240280 h 5661660"/>
              <a:gd name="connsiteX11" fmla="*/ 5852160 w 6408420"/>
              <a:gd name="connsiteY11" fmla="*/ 2324100 h 5661660"/>
              <a:gd name="connsiteX12" fmla="*/ 5836920 w 6408420"/>
              <a:gd name="connsiteY12" fmla="*/ 2369820 h 5661660"/>
              <a:gd name="connsiteX13" fmla="*/ 5836920 w 6408420"/>
              <a:gd name="connsiteY13" fmla="*/ 2461260 h 5661660"/>
              <a:gd name="connsiteX14" fmla="*/ 5814060 w 6408420"/>
              <a:gd name="connsiteY14" fmla="*/ 2575560 h 5661660"/>
              <a:gd name="connsiteX15" fmla="*/ 5882640 w 6408420"/>
              <a:gd name="connsiteY15" fmla="*/ 2705100 h 5661660"/>
              <a:gd name="connsiteX16" fmla="*/ 5951220 w 6408420"/>
              <a:gd name="connsiteY16" fmla="*/ 2705100 h 5661660"/>
              <a:gd name="connsiteX17" fmla="*/ 6035040 w 6408420"/>
              <a:gd name="connsiteY17" fmla="*/ 2743200 h 5661660"/>
              <a:gd name="connsiteX18" fmla="*/ 6073140 w 6408420"/>
              <a:gd name="connsiteY18" fmla="*/ 2796540 h 5661660"/>
              <a:gd name="connsiteX19" fmla="*/ 6050280 w 6408420"/>
              <a:gd name="connsiteY19" fmla="*/ 2872740 h 5661660"/>
              <a:gd name="connsiteX20" fmla="*/ 6019800 w 6408420"/>
              <a:gd name="connsiteY20" fmla="*/ 2910840 h 5661660"/>
              <a:gd name="connsiteX21" fmla="*/ 5958840 w 6408420"/>
              <a:gd name="connsiteY21" fmla="*/ 2941320 h 5661660"/>
              <a:gd name="connsiteX22" fmla="*/ 5913120 w 6408420"/>
              <a:gd name="connsiteY22" fmla="*/ 3124200 h 5661660"/>
              <a:gd name="connsiteX23" fmla="*/ 5882640 w 6408420"/>
              <a:gd name="connsiteY23" fmla="*/ 3352800 h 5661660"/>
              <a:gd name="connsiteX24" fmla="*/ 5814060 w 6408420"/>
              <a:gd name="connsiteY24" fmla="*/ 3474720 h 5661660"/>
              <a:gd name="connsiteX25" fmla="*/ 5806440 w 6408420"/>
              <a:gd name="connsiteY25" fmla="*/ 3558540 h 5661660"/>
              <a:gd name="connsiteX26" fmla="*/ 5699760 w 6408420"/>
              <a:gd name="connsiteY26" fmla="*/ 3710940 h 5661660"/>
              <a:gd name="connsiteX27" fmla="*/ 5638800 w 6408420"/>
              <a:gd name="connsiteY27" fmla="*/ 3832860 h 5661660"/>
              <a:gd name="connsiteX28" fmla="*/ 5615940 w 6408420"/>
              <a:gd name="connsiteY28" fmla="*/ 3947160 h 5661660"/>
              <a:gd name="connsiteX29" fmla="*/ 5615940 w 6408420"/>
              <a:gd name="connsiteY29" fmla="*/ 4023360 h 5661660"/>
              <a:gd name="connsiteX30" fmla="*/ 5615940 w 6408420"/>
              <a:gd name="connsiteY30" fmla="*/ 4137660 h 5661660"/>
              <a:gd name="connsiteX31" fmla="*/ 5707380 w 6408420"/>
              <a:gd name="connsiteY31" fmla="*/ 4152900 h 5661660"/>
              <a:gd name="connsiteX32" fmla="*/ 5791200 w 6408420"/>
              <a:gd name="connsiteY32" fmla="*/ 4160520 h 5661660"/>
              <a:gd name="connsiteX33" fmla="*/ 5791200 w 6408420"/>
              <a:gd name="connsiteY33" fmla="*/ 4160520 h 5661660"/>
              <a:gd name="connsiteX34" fmla="*/ 5859780 w 6408420"/>
              <a:gd name="connsiteY34" fmla="*/ 4137660 h 5661660"/>
              <a:gd name="connsiteX35" fmla="*/ 5951220 w 6408420"/>
              <a:gd name="connsiteY35" fmla="*/ 4191000 h 5661660"/>
              <a:gd name="connsiteX36" fmla="*/ 5989320 w 6408420"/>
              <a:gd name="connsiteY36" fmla="*/ 4221480 h 5661660"/>
              <a:gd name="connsiteX37" fmla="*/ 6035040 w 6408420"/>
              <a:gd name="connsiteY37" fmla="*/ 4198620 h 5661660"/>
              <a:gd name="connsiteX38" fmla="*/ 6073140 w 6408420"/>
              <a:gd name="connsiteY38" fmla="*/ 4130040 h 5661660"/>
              <a:gd name="connsiteX39" fmla="*/ 6141720 w 6408420"/>
              <a:gd name="connsiteY39" fmla="*/ 4114800 h 5661660"/>
              <a:gd name="connsiteX40" fmla="*/ 6240780 w 6408420"/>
              <a:gd name="connsiteY40" fmla="*/ 4137660 h 5661660"/>
              <a:gd name="connsiteX41" fmla="*/ 6324600 w 6408420"/>
              <a:gd name="connsiteY41" fmla="*/ 4145280 h 5661660"/>
              <a:gd name="connsiteX42" fmla="*/ 6393180 w 6408420"/>
              <a:gd name="connsiteY42" fmla="*/ 4152900 h 5661660"/>
              <a:gd name="connsiteX43" fmla="*/ 6408420 w 6408420"/>
              <a:gd name="connsiteY43" fmla="*/ 4152900 h 5661660"/>
              <a:gd name="connsiteX44" fmla="*/ 6393180 w 6408420"/>
              <a:gd name="connsiteY44" fmla="*/ 4251960 h 5661660"/>
              <a:gd name="connsiteX45" fmla="*/ 6286500 w 6408420"/>
              <a:gd name="connsiteY45" fmla="*/ 4312920 h 5661660"/>
              <a:gd name="connsiteX46" fmla="*/ 6179820 w 6408420"/>
              <a:gd name="connsiteY46" fmla="*/ 4351020 h 5661660"/>
              <a:gd name="connsiteX47" fmla="*/ 6080760 w 6408420"/>
              <a:gd name="connsiteY47" fmla="*/ 4434840 h 5661660"/>
              <a:gd name="connsiteX48" fmla="*/ 6050280 w 6408420"/>
              <a:gd name="connsiteY48" fmla="*/ 4472940 h 5661660"/>
              <a:gd name="connsiteX49" fmla="*/ 5951220 w 6408420"/>
              <a:gd name="connsiteY49" fmla="*/ 4503420 h 5661660"/>
              <a:gd name="connsiteX50" fmla="*/ 5821680 w 6408420"/>
              <a:gd name="connsiteY50" fmla="*/ 4564380 h 5661660"/>
              <a:gd name="connsiteX51" fmla="*/ 5783580 w 6408420"/>
              <a:gd name="connsiteY51" fmla="*/ 4579620 h 5661660"/>
              <a:gd name="connsiteX52" fmla="*/ 5608320 w 6408420"/>
              <a:gd name="connsiteY52" fmla="*/ 4632960 h 5661660"/>
              <a:gd name="connsiteX53" fmla="*/ 5494020 w 6408420"/>
              <a:gd name="connsiteY53" fmla="*/ 4663440 h 5661660"/>
              <a:gd name="connsiteX54" fmla="*/ 5295900 w 6408420"/>
              <a:gd name="connsiteY54" fmla="*/ 4671060 h 5661660"/>
              <a:gd name="connsiteX55" fmla="*/ 5135880 w 6408420"/>
              <a:gd name="connsiteY55" fmla="*/ 4686300 h 5661660"/>
              <a:gd name="connsiteX56" fmla="*/ 5013960 w 6408420"/>
              <a:gd name="connsiteY56" fmla="*/ 4663440 h 5661660"/>
              <a:gd name="connsiteX57" fmla="*/ 4899660 w 6408420"/>
              <a:gd name="connsiteY57" fmla="*/ 4648200 h 5661660"/>
              <a:gd name="connsiteX58" fmla="*/ 4640580 w 6408420"/>
              <a:gd name="connsiteY58" fmla="*/ 4572000 h 5661660"/>
              <a:gd name="connsiteX59" fmla="*/ 4457700 w 6408420"/>
              <a:gd name="connsiteY59" fmla="*/ 4640580 h 5661660"/>
              <a:gd name="connsiteX60" fmla="*/ 4274820 w 6408420"/>
              <a:gd name="connsiteY60" fmla="*/ 4739640 h 5661660"/>
              <a:gd name="connsiteX61" fmla="*/ 4091940 w 6408420"/>
              <a:gd name="connsiteY61" fmla="*/ 4861560 h 5661660"/>
              <a:gd name="connsiteX62" fmla="*/ 3939540 w 6408420"/>
              <a:gd name="connsiteY62" fmla="*/ 4953000 h 5661660"/>
              <a:gd name="connsiteX63" fmla="*/ 3802380 w 6408420"/>
              <a:gd name="connsiteY63" fmla="*/ 5052060 h 5661660"/>
              <a:gd name="connsiteX64" fmla="*/ 3619500 w 6408420"/>
              <a:gd name="connsiteY64" fmla="*/ 5196840 h 5661660"/>
              <a:gd name="connsiteX65" fmla="*/ 3505200 w 6408420"/>
              <a:gd name="connsiteY65" fmla="*/ 5303520 h 5661660"/>
              <a:gd name="connsiteX66" fmla="*/ 3246120 w 6408420"/>
              <a:gd name="connsiteY66" fmla="*/ 5494020 h 5661660"/>
              <a:gd name="connsiteX67" fmla="*/ 3086100 w 6408420"/>
              <a:gd name="connsiteY67" fmla="*/ 5585460 h 5661660"/>
              <a:gd name="connsiteX68" fmla="*/ 2979420 w 6408420"/>
              <a:gd name="connsiteY68" fmla="*/ 5661660 h 5661660"/>
              <a:gd name="connsiteX69" fmla="*/ 2857500 w 6408420"/>
              <a:gd name="connsiteY69" fmla="*/ 5577840 h 5661660"/>
              <a:gd name="connsiteX70" fmla="*/ 2651760 w 6408420"/>
              <a:gd name="connsiteY70" fmla="*/ 5455920 h 5661660"/>
              <a:gd name="connsiteX71" fmla="*/ 2423160 w 6408420"/>
              <a:gd name="connsiteY71" fmla="*/ 5334000 h 5661660"/>
              <a:gd name="connsiteX72" fmla="*/ 2141220 w 6408420"/>
              <a:gd name="connsiteY72" fmla="*/ 5219700 h 5661660"/>
              <a:gd name="connsiteX73" fmla="*/ 1905000 w 6408420"/>
              <a:gd name="connsiteY73" fmla="*/ 5128260 h 5661660"/>
              <a:gd name="connsiteX74" fmla="*/ 1539240 w 6408420"/>
              <a:gd name="connsiteY74" fmla="*/ 5036820 h 5661660"/>
              <a:gd name="connsiteX75" fmla="*/ 1143000 w 6408420"/>
              <a:gd name="connsiteY75" fmla="*/ 4968240 h 5661660"/>
              <a:gd name="connsiteX76" fmla="*/ 845820 w 6408420"/>
              <a:gd name="connsiteY76" fmla="*/ 4937760 h 5661660"/>
              <a:gd name="connsiteX77" fmla="*/ 563880 w 6408420"/>
              <a:gd name="connsiteY77" fmla="*/ 4945380 h 5661660"/>
              <a:gd name="connsiteX78" fmla="*/ 373380 w 6408420"/>
              <a:gd name="connsiteY78" fmla="*/ 4960620 h 5661660"/>
              <a:gd name="connsiteX79" fmla="*/ 213360 w 6408420"/>
              <a:gd name="connsiteY79" fmla="*/ 4960620 h 5661660"/>
              <a:gd name="connsiteX80" fmla="*/ 137160 w 6408420"/>
              <a:gd name="connsiteY80" fmla="*/ 4975860 h 5661660"/>
              <a:gd name="connsiteX81" fmla="*/ 83820 w 6408420"/>
              <a:gd name="connsiteY81" fmla="*/ 4975860 h 5661660"/>
              <a:gd name="connsiteX82" fmla="*/ 83820 w 6408420"/>
              <a:gd name="connsiteY82" fmla="*/ 4975860 h 5661660"/>
              <a:gd name="connsiteX83" fmla="*/ 68580 w 6408420"/>
              <a:gd name="connsiteY83" fmla="*/ 4861560 h 5661660"/>
              <a:gd name="connsiteX84" fmla="*/ 99060 w 6408420"/>
              <a:gd name="connsiteY84" fmla="*/ 4754880 h 5661660"/>
              <a:gd name="connsiteX85" fmla="*/ 114300 w 6408420"/>
              <a:gd name="connsiteY85" fmla="*/ 4709160 h 5661660"/>
              <a:gd name="connsiteX86" fmla="*/ 137160 w 6408420"/>
              <a:gd name="connsiteY86" fmla="*/ 4663440 h 5661660"/>
              <a:gd name="connsiteX87" fmla="*/ 0 w 6408420"/>
              <a:gd name="connsiteY87" fmla="*/ 4579620 h 5661660"/>
              <a:gd name="connsiteX88" fmla="*/ 53340 w 6408420"/>
              <a:gd name="connsiteY88" fmla="*/ 4404360 h 5661660"/>
              <a:gd name="connsiteX89" fmla="*/ 91440 w 6408420"/>
              <a:gd name="connsiteY89" fmla="*/ 4343400 h 5661660"/>
              <a:gd name="connsiteX90" fmla="*/ 121920 w 6408420"/>
              <a:gd name="connsiteY90" fmla="*/ 4312920 h 5661660"/>
              <a:gd name="connsiteX91" fmla="*/ 144780 w 6408420"/>
              <a:gd name="connsiteY91" fmla="*/ 4221480 h 5661660"/>
              <a:gd name="connsiteX92" fmla="*/ 53340 w 6408420"/>
              <a:gd name="connsiteY92" fmla="*/ 4175760 h 5661660"/>
              <a:gd name="connsiteX93" fmla="*/ 266700 w 6408420"/>
              <a:gd name="connsiteY93" fmla="*/ 4038600 h 5661660"/>
              <a:gd name="connsiteX94" fmla="*/ 228600 w 6408420"/>
              <a:gd name="connsiteY94" fmla="*/ 3977640 h 5661660"/>
              <a:gd name="connsiteX95" fmla="*/ 312420 w 6408420"/>
              <a:gd name="connsiteY95" fmla="*/ 3931920 h 5661660"/>
              <a:gd name="connsiteX96" fmla="*/ 350520 w 6408420"/>
              <a:gd name="connsiteY96" fmla="*/ 3985260 h 5661660"/>
              <a:gd name="connsiteX97" fmla="*/ 495300 w 6408420"/>
              <a:gd name="connsiteY97" fmla="*/ 3893820 h 5661660"/>
              <a:gd name="connsiteX98" fmla="*/ 457200 w 6408420"/>
              <a:gd name="connsiteY98" fmla="*/ 3794760 h 5661660"/>
              <a:gd name="connsiteX99" fmla="*/ 480060 w 6408420"/>
              <a:gd name="connsiteY99" fmla="*/ 3771900 h 5661660"/>
              <a:gd name="connsiteX100" fmla="*/ 457200 w 6408420"/>
              <a:gd name="connsiteY100" fmla="*/ 3703320 h 5661660"/>
              <a:gd name="connsiteX101" fmla="*/ 693420 w 6408420"/>
              <a:gd name="connsiteY101" fmla="*/ 3543300 h 5661660"/>
              <a:gd name="connsiteX102" fmla="*/ 662940 w 6408420"/>
              <a:gd name="connsiteY102" fmla="*/ 3482340 h 5661660"/>
              <a:gd name="connsiteX103" fmla="*/ 701040 w 6408420"/>
              <a:gd name="connsiteY103" fmla="*/ 3444240 h 5661660"/>
              <a:gd name="connsiteX104" fmla="*/ 762000 w 6408420"/>
              <a:gd name="connsiteY104" fmla="*/ 3497580 h 5661660"/>
              <a:gd name="connsiteX105" fmla="*/ 891540 w 6408420"/>
              <a:gd name="connsiteY105" fmla="*/ 3429000 h 5661660"/>
              <a:gd name="connsiteX106" fmla="*/ 845820 w 6408420"/>
              <a:gd name="connsiteY106" fmla="*/ 3314700 h 5661660"/>
              <a:gd name="connsiteX107" fmla="*/ 952500 w 6408420"/>
              <a:gd name="connsiteY107" fmla="*/ 3230880 h 5661660"/>
              <a:gd name="connsiteX108" fmla="*/ 944880 w 6408420"/>
              <a:gd name="connsiteY108" fmla="*/ 3162300 h 5661660"/>
              <a:gd name="connsiteX109" fmla="*/ 975360 w 6408420"/>
              <a:gd name="connsiteY109" fmla="*/ 3116580 h 5661660"/>
              <a:gd name="connsiteX110" fmla="*/ 982980 w 6408420"/>
              <a:gd name="connsiteY110" fmla="*/ 3070860 h 5661660"/>
              <a:gd name="connsiteX111" fmla="*/ 975360 w 6408420"/>
              <a:gd name="connsiteY111" fmla="*/ 3040380 h 5661660"/>
              <a:gd name="connsiteX112" fmla="*/ 1089660 w 6408420"/>
              <a:gd name="connsiteY112" fmla="*/ 2987040 h 5661660"/>
              <a:gd name="connsiteX113" fmla="*/ 1173480 w 6408420"/>
              <a:gd name="connsiteY113" fmla="*/ 3139440 h 5661660"/>
              <a:gd name="connsiteX114" fmla="*/ 1219200 w 6408420"/>
              <a:gd name="connsiteY114" fmla="*/ 3116580 h 5661660"/>
              <a:gd name="connsiteX115" fmla="*/ 1249680 w 6408420"/>
              <a:gd name="connsiteY115" fmla="*/ 3154680 h 5661660"/>
              <a:gd name="connsiteX116" fmla="*/ 1280160 w 6408420"/>
              <a:gd name="connsiteY116" fmla="*/ 3116580 h 5661660"/>
              <a:gd name="connsiteX117" fmla="*/ 1173480 w 6408420"/>
              <a:gd name="connsiteY117" fmla="*/ 2903220 h 5661660"/>
              <a:gd name="connsiteX118" fmla="*/ 1257300 w 6408420"/>
              <a:gd name="connsiteY118" fmla="*/ 2857500 h 5661660"/>
              <a:gd name="connsiteX119" fmla="*/ 1287780 w 6408420"/>
              <a:gd name="connsiteY119" fmla="*/ 2926080 h 5661660"/>
              <a:gd name="connsiteX120" fmla="*/ 1379220 w 6408420"/>
              <a:gd name="connsiteY120" fmla="*/ 2880360 h 5661660"/>
              <a:gd name="connsiteX121" fmla="*/ 1341120 w 6408420"/>
              <a:gd name="connsiteY121" fmla="*/ 2773680 h 5661660"/>
              <a:gd name="connsiteX122" fmla="*/ 1295400 w 6408420"/>
              <a:gd name="connsiteY122" fmla="*/ 2682240 h 5661660"/>
              <a:gd name="connsiteX123" fmla="*/ 2750820 w 6408420"/>
              <a:gd name="connsiteY123" fmla="*/ 1790700 h 5661660"/>
              <a:gd name="connsiteX124" fmla="*/ 2758440 w 6408420"/>
              <a:gd name="connsiteY124" fmla="*/ 1744980 h 5661660"/>
              <a:gd name="connsiteX125" fmla="*/ 2727960 w 6408420"/>
              <a:gd name="connsiteY125" fmla="*/ 1668780 h 5661660"/>
              <a:gd name="connsiteX126" fmla="*/ 2697480 w 6408420"/>
              <a:gd name="connsiteY126" fmla="*/ 1638300 h 5661660"/>
              <a:gd name="connsiteX127" fmla="*/ 2743200 w 6408420"/>
              <a:gd name="connsiteY127" fmla="*/ 1600200 h 5661660"/>
              <a:gd name="connsiteX128" fmla="*/ 2720340 w 6408420"/>
              <a:gd name="connsiteY128" fmla="*/ 1584960 h 5661660"/>
              <a:gd name="connsiteX129" fmla="*/ 2674620 w 6408420"/>
              <a:gd name="connsiteY129" fmla="*/ 1630680 h 5661660"/>
              <a:gd name="connsiteX130" fmla="*/ 2575560 w 6408420"/>
              <a:gd name="connsiteY130" fmla="*/ 1592580 h 5661660"/>
              <a:gd name="connsiteX131" fmla="*/ 2476500 w 6408420"/>
              <a:gd name="connsiteY131" fmla="*/ 1592580 h 5661660"/>
              <a:gd name="connsiteX132" fmla="*/ 3261360 w 6408420"/>
              <a:gd name="connsiteY132" fmla="*/ 868680 h 5661660"/>
              <a:gd name="connsiteX133" fmla="*/ 3116580 w 6408420"/>
              <a:gd name="connsiteY133" fmla="*/ 556260 h 5661660"/>
              <a:gd name="connsiteX134" fmla="*/ 4000500 w 6408420"/>
              <a:gd name="connsiteY134" fmla="*/ 0 h 56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408420" h="5661660">
                <a:moveTo>
                  <a:pt x="4000500" y="0"/>
                </a:moveTo>
                <a:lnTo>
                  <a:pt x="4663440" y="1089660"/>
                </a:lnTo>
                <a:lnTo>
                  <a:pt x="4808220" y="1043940"/>
                </a:lnTo>
                <a:lnTo>
                  <a:pt x="5417820" y="1912620"/>
                </a:lnTo>
                <a:lnTo>
                  <a:pt x="5356860" y="2004060"/>
                </a:lnTo>
                <a:lnTo>
                  <a:pt x="5417820" y="2072640"/>
                </a:lnTo>
                <a:lnTo>
                  <a:pt x="5570220" y="2202180"/>
                </a:lnTo>
                <a:lnTo>
                  <a:pt x="5669280" y="2194560"/>
                </a:lnTo>
                <a:lnTo>
                  <a:pt x="5707380" y="2225040"/>
                </a:lnTo>
                <a:lnTo>
                  <a:pt x="5814060" y="2202180"/>
                </a:lnTo>
                <a:lnTo>
                  <a:pt x="5875020" y="2240280"/>
                </a:lnTo>
                <a:lnTo>
                  <a:pt x="5852160" y="2324100"/>
                </a:lnTo>
                <a:lnTo>
                  <a:pt x="5836920" y="2369820"/>
                </a:lnTo>
                <a:lnTo>
                  <a:pt x="5836920" y="2461260"/>
                </a:lnTo>
                <a:lnTo>
                  <a:pt x="5814060" y="2575560"/>
                </a:lnTo>
                <a:lnTo>
                  <a:pt x="5882640" y="2705100"/>
                </a:lnTo>
                <a:lnTo>
                  <a:pt x="5951220" y="2705100"/>
                </a:lnTo>
                <a:lnTo>
                  <a:pt x="6035040" y="2743200"/>
                </a:lnTo>
                <a:lnTo>
                  <a:pt x="6073140" y="2796540"/>
                </a:lnTo>
                <a:lnTo>
                  <a:pt x="6050280" y="2872740"/>
                </a:lnTo>
                <a:lnTo>
                  <a:pt x="6019800" y="2910840"/>
                </a:lnTo>
                <a:lnTo>
                  <a:pt x="5958840" y="2941320"/>
                </a:lnTo>
                <a:lnTo>
                  <a:pt x="5913120" y="3124200"/>
                </a:lnTo>
                <a:lnTo>
                  <a:pt x="5882640" y="3352800"/>
                </a:lnTo>
                <a:lnTo>
                  <a:pt x="5814060" y="3474720"/>
                </a:lnTo>
                <a:lnTo>
                  <a:pt x="5806440" y="3558540"/>
                </a:lnTo>
                <a:lnTo>
                  <a:pt x="5699760" y="3710940"/>
                </a:lnTo>
                <a:lnTo>
                  <a:pt x="5638800" y="3832860"/>
                </a:lnTo>
                <a:lnTo>
                  <a:pt x="5615940" y="3947160"/>
                </a:lnTo>
                <a:lnTo>
                  <a:pt x="5615940" y="4023360"/>
                </a:lnTo>
                <a:lnTo>
                  <a:pt x="5615940" y="4137660"/>
                </a:lnTo>
                <a:lnTo>
                  <a:pt x="5707380" y="4152900"/>
                </a:lnTo>
                <a:lnTo>
                  <a:pt x="5791200" y="4160520"/>
                </a:lnTo>
                <a:lnTo>
                  <a:pt x="5791200" y="4160520"/>
                </a:lnTo>
                <a:lnTo>
                  <a:pt x="5859780" y="4137660"/>
                </a:lnTo>
                <a:lnTo>
                  <a:pt x="5951220" y="4191000"/>
                </a:lnTo>
                <a:lnTo>
                  <a:pt x="5989320" y="4221480"/>
                </a:lnTo>
                <a:lnTo>
                  <a:pt x="6035040" y="4198620"/>
                </a:lnTo>
                <a:lnTo>
                  <a:pt x="6073140" y="4130040"/>
                </a:lnTo>
                <a:lnTo>
                  <a:pt x="6141720" y="4114800"/>
                </a:lnTo>
                <a:lnTo>
                  <a:pt x="6240780" y="4137660"/>
                </a:lnTo>
                <a:lnTo>
                  <a:pt x="6324600" y="4145280"/>
                </a:lnTo>
                <a:lnTo>
                  <a:pt x="6393180" y="4152900"/>
                </a:lnTo>
                <a:lnTo>
                  <a:pt x="6408420" y="4152900"/>
                </a:lnTo>
                <a:lnTo>
                  <a:pt x="6393180" y="4251960"/>
                </a:lnTo>
                <a:lnTo>
                  <a:pt x="6286500" y="4312920"/>
                </a:lnTo>
                <a:lnTo>
                  <a:pt x="6179820" y="4351020"/>
                </a:lnTo>
                <a:lnTo>
                  <a:pt x="6080760" y="4434840"/>
                </a:lnTo>
                <a:lnTo>
                  <a:pt x="6050280" y="4472940"/>
                </a:lnTo>
                <a:lnTo>
                  <a:pt x="5951220" y="4503420"/>
                </a:lnTo>
                <a:lnTo>
                  <a:pt x="5821680" y="4564380"/>
                </a:lnTo>
                <a:lnTo>
                  <a:pt x="5783580" y="4579620"/>
                </a:lnTo>
                <a:lnTo>
                  <a:pt x="5608320" y="4632960"/>
                </a:lnTo>
                <a:lnTo>
                  <a:pt x="5494020" y="4663440"/>
                </a:lnTo>
                <a:lnTo>
                  <a:pt x="5295900" y="4671060"/>
                </a:lnTo>
                <a:lnTo>
                  <a:pt x="5135880" y="4686300"/>
                </a:lnTo>
                <a:lnTo>
                  <a:pt x="5013960" y="4663440"/>
                </a:lnTo>
                <a:lnTo>
                  <a:pt x="4899660" y="4648200"/>
                </a:lnTo>
                <a:lnTo>
                  <a:pt x="4640580" y="4572000"/>
                </a:lnTo>
                <a:lnTo>
                  <a:pt x="4457700" y="4640580"/>
                </a:lnTo>
                <a:lnTo>
                  <a:pt x="4274820" y="4739640"/>
                </a:lnTo>
                <a:lnTo>
                  <a:pt x="4091940" y="4861560"/>
                </a:lnTo>
                <a:lnTo>
                  <a:pt x="3939540" y="4953000"/>
                </a:lnTo>
                <a:lnTo>
                  <a:pt x="3802380" y="5052060"/>
                </a:lnTo>
                <a:lnTo>
                  <a:pt x="3619500" y="5196840"/>
                </a:lnTo>
                <a:lnTo>
                  <a:pt x="3505200" y="5303520"/>
                </a:lnTo>
                <a:lnTo>
                  <a:pt x="3246120" y="5494020"/>
                </a:lnTo>
                <a:lnTo>
                  <a:pt x="3086100" y="5585460"/>
                </a:lnTo>
                <a:lnTo>
                  <a:pt x="2979420" y="5661660"/>
                </a:lnTo>
                <a:lnTo>
                  <a:pt x="2857500" y="5577840"/>
                </a:lnTo>
                <a:lnTo>
                  <a:pt x="2651760" y="5455920"/>
                </a:lnTo>
                <a:lnTo>
                  <a:pt x="2423160" y="5334000"/>
                </a:lnTo>
                <a:lnTo>
                  <a:pt x="2141220" y="5219700"/>
                </a:lnTo>
                <a:lnTo>
                  <a:pt x="1905000" y="5128260"/>
                </a:lnTo>
                <a:lnTo>
                  <a:pt x="1539240" y="5036820"/>
                </a:lnTo>
                <a:lnTo>
                  <a:pt x="1143000" y="4968240"/>
                </a:lnTo>
                <a:lnTo>
                  <a:pt x="845820" y="4937760"/>
                </a:lnTo>
                <a:lnTo>
                  <a:pt x="563880" y="4945380"/>
                </a:lnTo>
                <a:lnTo>
                  <a:pt x="373380" y="4960620"/>
                </a:lnTo>
                <a:lnTo>
                  <a:pt x="213360" y="4960620"/>
                </a:lnTo>
                <a:lnTo>
                  <a:pt x="137160" y="4975860"/>
                </a:lnTo>
                <a:lnTo>
                  <a:pt x="83820" y="4975860"/>
                </a:lnTo>
                <a:lnTo>
                  <a:pt x="83820" y="4975860"/>
                </a:lnTo>
                <a:lnTo>
                  <a:pt x="68580" y="4861560"/>
                </a:lnTo>
                <a:lnTo>
                  <a:pt x="99060" y="4754880"/>
                </a:lnTo>
                <a:lnTo>
                  <a:pt x="114300" y="4709160"/>
                </a:lnTo>
                <a:lnTo>
                  <a:pt x="137160" y="4663440"/>
                </a:lnTo>
                <a:lnTo>
                  <a:pt x="0" y="4579620"/>
                </a:lnTo>
                <a:lnTo>
                  <a:pt x="53340" y="4404360"/>
                </a:lnTo>
                <a:lnTo>
                  <a:pt x="91440" y="4343400"/>
                </a:lnTo>
                <a:lnTo>
                  <a:pt x="121920" y="4312920"/>
                </a:lnTo>
                <a:lnTo>
                  <a:pt x="144780" y="4221480"/>
                </a:lnTo>
                <a:lnTo>
                  <a:pt x="53340" y="4175760"/>
                </a:lnTo>
                <a:lnTo>
                  <a:pt x="266700" y="4038600"/>
                </a:lnTo>
                <a:lnTo>
                  <a:pt x="228600" y="3977640"/>
                </a:lnTo>
                <a:lnTo>
                  <a:pt x="312420" y="3931920"/>
                </a:lnTo>
                <a:lnTo>
                  <a:pt x="350520" y="3985260"/>
                </a:lnTo>
                <a:lnTo>
                  <a:pt x="495300" y="3893820"/>
                </a:lnTo>
                <a:lnTo>
                  <a:pt x="457200" y="3794760"/>
                </a:lnTo>
                <a:lnTo>
                  <a:pt x="480060" y="3771900"/>
                </a:lnTo>
                <a:lnTo>
                  <a:pt x="457200" y="3703320"/>
                </a:lnTo>
                <a:lnTo>
                  <a:pt x="693420" y="3543300"/>
                </a:lnTo>
                <a:lnTo>
                  <a:pt x="662940" y="3482340"/>
                </a:lnTo>
                <a:lnTo>
                  <a:pt x="701040" y="3444240"/>
                </a:lnTo>
                <a:lnTo>
                  <a:pt x="762000" y="3497580"/>
                </a:lnTo>
                <a:lnTo>
                  <a:pt x="891540" y="3429000"/>
                </a:lnTo>
                <a:lnTo>
                  <a:pt x="845820" y="3314700"/>
                </a:lnTo>
                <a:lnTo>
                  <a:pt x="952500" y="3230880"/>
                </a:lnTo>
                <a:lnTo>
                  <a:pt x="944880" y="3162300"/>
                </a:lnTo>
                <a:lnTo>
                  <a:pt x="975360" y="3116580"/>
                </a:lnTo>
                <a:lnTo>
                  <a:pt x="982980" y="3070860"/>
                </a:lnTo>
                <a:lnTo>
                  <a:pt x="975360" y="3040380"/>
                </a:lnTo>
                <a:lnTo>
                  <a:pt x="1089660" y="2987040"/>
                </a:lnTo>
                <a:lnTo>
                  <a:pt x="1173480" y="3139440"/>
                </a:lnTo>
                <a:lnTo>
                  <a:pt x="1219200" y="3116580"/>
                </a:lnTo>
                <a:lnTo>
                  <a:pt x="1249680" y="3154680"/>
                </a:lnTo>
                <a:lnTo>
                  <a:pt x="1280160" y="3116580"/>
                </a:lnTo>
                <a:lnTo>
                  <a:pt x="1173480" y="2903220"/>
                </a:lnTo>
                <a:lnTo>
                  <a:pt x="1257300" y="2857500"/>
                </a:lnTo>
                <a:lnTo>
                  <a:pt x="1287780" y="2926080"/>
                </a:lnTo>
                <a:lnTo>
                  <a:pt x="1379220" y="2880360"/>
                </a:lnTo>
                <a:lnTo>
                  <a:pt x="1341120" y="2773680"/>
                </a:lnTo>
                <a:lnTo>
                  <a:pt x="1295400" y="2682240"/>
                </a:lnTo>
                <a:lnTo>
                  <a:pt x="2750820" y="1790700"/>
                </a:lnTo>
                <a:lnTo>
                  <a:pt x="2758440" y="1744980"/>
                </a:lnTo>
                <a:lnTo>
                  <a:pt x="2727960" y="1668780"/>
                </a:lnTo>
                <a:lnTo>
                  <a:pt x="2697480" y="1638300"/>
                </a:lnTo>
                <a:lnTo>
                  <a:pt x="2743200" y="1600200"/>
                </a:lnTo>
                <a:lnTo>
                  <a:pt x="2720340" y="1584960"/>
                </a:lnTo>
                <a:lnTo>
                  <a:pt x="2674620" y="1630680"/>
                </a:lnTo>
                <a:lnTo>
                  <a:pt x="2575560" y="1592580"/>
                </a:lnTo>
                <a:lnTo>
                  <a:pt x="2476500" y="1592580"/>
                </a:lnTo>
                <a:lnTo>
                  <a:pt x="3261360" y="868680"/>
                </a:lnTo>
                <a:lnTo>
                  <a:pt x="3116580" y="556260"/>
                </a:lnTo>
                <a:lnTo>
                  <a:pt x="4000500" y="0"/>
                </a:lnTo>
                <a:close/>
              </a:path>
            </a:pathLst>
          </a:custGeom>
          <a:noFill/>
          <a:ln w="82550">
            <a:solidFill>
              <a:schemeClr val="tx1">
                <a:lumMod val="65000"/>
                <a:lumOff val="3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CBE12943-CF35-464E-BFC5-D5466FC8DF1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2363" y="3629985"/>
            <a:ext cx="551442" cy="551442"/>
          </a:xfrm>
          <a:prstGeom prst="rect">
            <a:avLst/>
          </a:prstGeom>
        </p:spPr>
      </p:pic>
      <p:pic>
        <p:nvPicPr>
          <p:cNvPr id="9" name="Picture 8" descr="Icon&#10;&#10;Description automatically generated">
            <a:extLst>
              <a:ext uri="{FF2B5EF4-FFF2-40B4-BE49-F238E27FC236}">
                <a16:creationId xmlns:a16="http://schemas.microsoft.com/office/drawing/2014/main" id="{3A52855E-D321-4B37-AC1C-FA96A5895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8916" y="3820873"/>
            <a:ext cx="514350" cy="514350"/>
          </a:xfrm>
          <a:prstGeom prst="rect">
            <a:avLst/>
          </a:prstGeom>
        </p:spPr>
      </p:pic>
      <p:pic>
        <p:nvPicPr>
          <p:cNvPr id="10" name="Picture 9" descr="A picture containing wrench, tool&#10;&#10;Description automatically generated">
            <a:extLst>
              <a:ext uri="{FF2B5EF4-FFF2-40B4-BE49-F238E27FC236}">
                <a16:creationId xmlns:a16="http://schemas.microsoft.com/office/drawing/2014/main" id="{87C319FE-BFB3-4F57-9C84-E957EA1579F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3203" y="3377113"/>
            <a:ext cx="514350" cy="514350"/>
          </a:xfrm>
          <a:prstGeom prst="rect">
            <a:avLst/>
          </a:prstGeom>
        </p:spPr>
      </p:pic>
      <p:pic>
        <p:nvPicPr>
          <p:cNvPr id="11" name="Picture 10" descr="Shape, arrow&#10;&#10;Description automatically generated">
            <a:extLst>
              <a:ext uri="{FF2B5EF4-FFF2-40B4-BE49-F238E27FC236}">
                <a16:creationId xmlns:a16="http://schemas.microsoft.com/office/drawing/2014/main" id="{057FD375-618D-4D6B-9A56-EDCD154EFFE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2469" y="4262676"/>
            <a:ext cx="514350" cy="514350"/>
          </a:xfrm>
          <a:prstGeom prst="rect">
            <a:avLst/>
          </a:prstGeom>
        </p:spPr>
      </p:pic>
      <p:pic>
        <p:nvPicPr>
          <p:cNvPr id="12" name="Picture 11" descr="Text&#10;&#10;Description automatically generated">
            <a:extLst>
              <a:ext uri="{FF2B5EF4-FFF2-40B4-BE49-F238E27FC236}">
                <a16:creationId xmlns:a16="http://schemas.microsoft.com/office/drawing/2014/main" id="{4BC1A974-770D-4262-AEC6-F77B12D88C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8611" y="4335223"/>
            <a:ext cx="514350" cy="514350"/>
          </a:xfrm>
          <a:prstGeom prst="rect">
            <a:avLst/>
          </a:prstGeom>
        </p:spPr>
      </p:pic>
      <p:pic>
        <p:nvPicPr>
          <p:cNvPr id="13" name="Picture 12" descr="Chart, histogram&#10;&#10;Description automatically generated">
            <a:extLst>
              <a:ext uri="{FF2B5EF4-FFF2-40B4-BE49-F238E27FC236}">
                <a16:creationId xmlns:a16="http://schemas.microsoft.com/office/drawing/2014/main" id="{C007B187-3717-4878-9E11-C0447EA2FF2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7223" y="5232737"/>
            <a:ext cx="664104" cy="664104"/>
          </a:xfrm>
          <a:prstGeom prst="rect">
            <a:avLst/>
          </a:prstGeom>
        </p:spPr>
      </p:pic>
      <p:pic>
        <p:nvPicPr>
          <p:cNvPr id="14" name="Picture 13" descr="Icon&#10;&#10;Description automatically generated">
            <a:extLst>
              <a:ext uri="{FF2B5EF4-FFF2-40B4-BE49-F238E27FC236}">
                <a16:creationId xmlns:a16="http://schemas.microsoft.com/office/drawing/2014/main" id="{6C6724FC-9176-4FFE-85E3-777B9A85259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162" y="339142"/>
            <a:ext cx="551442" cy="551442"/>
          </a:xfrm>
          <a:prstGeom prst="rect">
            <a:avLst/>
          </a:prstGeom>
        </p:spPr>
      </p:pic>
      <p:sp>
        <p:nvSpPr>
          <p:cNvPr id="15" name="TextBox 14">
            <a:extLst>
              <a:ext uri="{FF2B5EF4-FFF2-40B4-BE49-F238E27FC236}">
                <a16:creationId xmlns:a16="http://schemas.microsoft.com/office/drawing/2014/main" id="{C16BB4C1-4852-4F97-92F3-0FE02AB4BEE4}"/>
              </a:ext>
            </a:extLst>
          </p:cNvPr>
          <p:cNvSpPr txBox="1"/>
          <p:nvPr/>
        </p:nvSpPr>
        <p:spPr>
          <a:xfrm>
            <a:off x="825447" y="502120"/>
            <a:ext cx="4613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Delaware County Courthouse Complex</a:t>
            </a:r>
          </a:p>
        </p:txBody>
      </p:sp>
      <p:pic>
        <p:nvPicPr>
          <p:cNvPr id="16" name="Picture 15" descr="Icon&#10;&#10;Description automatically generated">
            <a:extLst>
              <a:ext uri="{FF2B5EF4-FFF2-40B4-BE49-F238E27FC236}">
                <a16:creationId xmlns:a16="http://schemas.microsoft.com/office/drawing/2014/main" id="{F01AC24D-50A8-4CFE-8D07-320AC541A37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162" y="920507"/>
            <a:ext cx="514350" cy="514350"/>
          </a:xfrm>
          <a:prstGeom prst="rect">
            <a:avLst/>
          </a:prstGeom>
        </p:spPr>
      </p:pic>
      <p:sp>
        <p:nvSpPr>
          <p:cNvPr id="17" name="TextBox 16">
            <a:extLst>
              <a:ext uri="{FF2B5EF4-FFF2-40B4-BE49-F238E27FC236}">
                <a16:creationId xmlns:a16="http://schemas.microsoft.com/office/drawing/2014/main" id="{9D97C53B-44F8-4923-8860-905E427971B4}"/>
              </a:ext>
            </a:extLst>
          </p:cNvPr>
          <p:cNvSpPr txBox="1"/>
          <p:nvPr/>
        </p:nvSpPr>
        <p:spPr>
          <a:xfrm>
            <a:off x="825447" y="988739"/>
            <a:ext cx="31373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Fair Acres Geriatric Center</a:t>
            </a:r>
          </a:p>
        </p:txBody>
      </p:sp>
      <p:pic>
        <p:nvPicPr>
          <p:cNvPr id="18" name="Picture 17" descr="A picture containing wrench, tool&#10;&#10;Description automatically generated">
            <a:extLst>
              <a:ext uri="{FF2B5EF4-FFF2-40B4-BE49-F238E27FC236}">
                <a16:creationId xmlns:a16="http://schemas.microsoft.com/office/drawing/2014/main" id="{58806E90-D86F-4F6B-BEB4-C264507AE3A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830" y="1358071"/>
            <a:ext cx="514350" cy="514350"/>
          </a:xfrm>
          <a:prstGeom prst="rect">
            <a:avLst/>
          </a:prstGeom>
        </p:spPr>
      </p:pic>
      <p:sp>
        <p:nvSpPr>
          <p:cNvPr id="19" name="TextBox 18">
            <a:extLst>
              <a:ext uri="{FF2B5EF4-FFF2-40B4-BE49-F238E27FC236}">
                <a16:creationId xmlns:a16="http://schemas.microsoft.com/office/drawing/2014/main" id="{02D1C197-2207-4CC9-BDB0-66A8DEC57F57}"/>
              </a:ext>
            </a:extLst>
          </p:cNvPr>
          <p:cNvSpPr txBox="1"/>
          <p:nvPr/>
        </p:nvSpPr>
        <p:spPr>
          <a:xfrm>
            <a:off x="825447" y="1475276"/>
            <a:ext cx="17251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Lima Campus</a:t>
            </a:r>
          </a:p>
        </p:txBody>
      </p:sp>
      <p:pic>
        <p:nvPicPr>
          <p:cNvPr id="20" name="Picture 19" descr="Shape, arrow&#10;&#10;Description automatically generated">
            <a:extLst>
              <a:ext uri="{FF2B5EF4-FFF2-40B4-BE49-F238E27FC236}">
                <a16:creationId xmlns:a16="http://schemas.microsoft.com/office/drawing/2014/main" id="{5831636F-4F86-480B-AE32-CF3C7AF2D9F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830" y="1902344"/>
            <a:ext cx="514350" cy="514350"/>
          </a:xfrm>
          <a:prstGeom prst="rect">
            <a:avLst/>
          </a:prstGeom>
        </p:spPr>
      </p:pic>
      <p:sp>
        <p:nvSpPr>
          <p:cNvPr id="21" name="TextBox 20">
            <a:extLst>
              <a:ext uri="{FF2B5EF4-FFF2-40B4-BE49-F238E27FC236}">
                <a16:creationId xmlns:a16="http://schemas.microsoft.com/office/drawing/2014/main" id="{D830AF5A-EFB7-4214-B6B6-37BDBA8487BF}"/>
              </a:ext>
            </a:extLst>
          </p:cNvPr>
          <p:cNvSpPr txBox="1"/>
          <p:nvPr/>
        </p:nvSpPr>
        <p:spPr>
          <a:xfrm>
            <a:off x="825447" y="1972568"/>
            <a:ext cx="3708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George Hill Correctional Facility</a:t>
            </a:r>
          </a:p>
        </p:txBody>
      </p:sp>
      <p:pic>
        <p:nvPicPr>
          <p:cNvPr id="22" name="Picture 21" descr="Text&#10;&#10;Description automatically generated">
            <a:extLst>
              <a:ext uri="{FF2B5EF4-FFF2-40B4-BE49-F238E27FC236}">
                <a16:creationId xmlns:a16="http://schemas.microsoft.com/office/drawing/2014/main" id="{F0D3F73D-4E75-4ABC-9E4B-AA3D5590E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30" y="2416694"/>
            <a:ext cx="514350" cy="514350"/>
          </a:xfrm>
          <a:prstGeom prst="rect">
            <a:avLst/>
          </a:prstGeom>
        </p:spPr>
      </p:pic>
      <p:sp>
        <p:nvSpPr>
          <p:cNvPr id="23" name="TextBox 22">
            <a:extLst>
              <a:ext uri="{FF2B5EF4-FFF2-40B4-BE49-F238E27FC236}">
                <a16:creationId xmlns:a16="http://schemas.microsoft.com/office/drawing/2014/main" id="{A7AF6E10-855F-4DC8-AABF-C7B4E05A6532}"/>
              </a:ext>
            </a:extLst>
          </p:cNvPr>
          <p:cNvSpPr txBox="1"/>
          <p:nvPr/>
        </p:nvSpPr>
        <p:spPr>
          <a:xfrm>
            <a:off x="825448" y="2393953"/>
            <a:ext cx="29940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Emergency Services Training Center</a:t>
            </a:r>
          </a:p>
        </p:txBody>
      </p:sp>
      <p:pic>
        <p:nvPicPr>
          <p:cNvPr id="24" name="Picture 23" descr="Chart, histogram&#10;&#10;Description automatically generated">
            <a:extLst>
              <a:ext uri="{FF2B5EF4-FFF2-40B4-BE49-F238E27FC236}">
                <a16:creationId xmlns:a16="http://schemas.microsoft.com/office/drawing/2014/main" id="{A52DB98A-EB6C-4786-AEED-77AD7B625F9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830" y="2973317"/>
            <a:ext cx="514350" cy="514350"/>
          </a:xfrm>
          <a:prstGeom prst="rect">
            <a:avLst/>
          </a:prstGeom>
        </p:spPr>
      </p:pic>
      <p:sp>
        <p:nvSpPr>
          <p:cNvPr id="25" name="TextBox 24">
            <a:extLst>
              <a:ext uri="{FF2B5EF4-FFF2-40B4-BE49-F238E27FC236}">
                <a16:creationId xmlns:a16="http://schemas.microsoft.com/office/drawing/2014/main" id="{AA6B8347-5FC2-4803-908C-AC1111439D74}"/>
              </a:ext>
            </a:extLst>
          </p:cNvPr>
          <p:cNvSpPr txBox="1"/>
          <p:nvPr/>
        </p:nvSpPr>
        <p:spPr>
          <a:xfrm>
            <a:off x="825447" y="3045826"/>
            <a:ext cx="15520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Chester City</a:t>
            </a:r>
          </a:p>
        </p:txBody>
      </p:sp>
      <p:pic>
        <p:nvPicPr>
          <p:cNvPr id="26" name="Picture 25" descr="A picture containing diagram&#10;&#10;Description automatically generated">
            <a:extLst>
              <a:ext uri="{FF2B5EF4-FFF2-40B4-BE49-F238E27FC236}">
                <a16:creationId xmlns:a16="http://schemas.microsoft.com/office/drawing/2014/main" id="{8A8BC7B6-8835-4DA0-8CBF-ECC6D0B252E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4790" y="5082984"/>
            <a:ext cx="299507" cy="299507"/>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12C41407-0D04-4890-9ECF-22B6B492B58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3578" y="5382491"/>
            <a:ext cx="299507" cy="299507"/>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ECD2BE26-D4F2-4238-96E3-F7CDADF0B079}"/>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1088" y="4699819"/>
            <a:ext cx="299507" cy="299507"/>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15EE99C-872F-4A20-AF7B-740404D3DA8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2400" y="4933230"/>
            <a:ext cx="299507" cy="299507"/>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13B7B817-8A71-43FC-983A-E85287A3EE3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3028" y="4849572"/>
            <a:ext cx="299507" cy="299507"/>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4F6C7437-DFF2-48D2-B12E-BC9BFDD302F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0325" y="4783476"/>
            <a:ext cx="299507" cy="299507"/>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8E5B6FF-EAA0-4A79-B79C-0EDF4651880D}"/>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0374" y="3778541"/>
            <a:ext cx="299507" cy="299507"/>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85A12106-9A79-4C8E-9AA5-5CCAC94445A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637" y="3671119"/>
            <a:ext cx="299507" cy="299507"/>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F7645E16-1C8D-4B36-8F24-914C9C880480}"/>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99832" y="3278404"/>
            <a:ext cx="299507" cy="299507"/>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1B1BF7C5-523E-4F8B-A3ED-130D9DC4C80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3454" y="3152888"/>
            <a:ext cx="299507" cy="299507"/>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EAFCE361-0364-48ED-8666-E29B45F4AE6D}"/>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4470" y="3426279"/>
            <a:ext cx="299507" cy="299507"/>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DE70DDCE-31E8-427B-B2A0-69EE59F15BF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7037" y="2437316"/>
            <a:ext cx="299507" cy="299507"/>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96448789-0A67-475C-8298-B4100E3433A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88629" y="2978897"/>
            <a:ext cx="299507" cy="299507"/>
          </a:xfrm>
          <a:prstGeom prst="rect">
            <a:avLst/>
          </a:prstGeom>
        </p:spPr>
      </p:pic>
      <p:pic>
        <p:nvPicPr>
          <p:cNvPr id="39" name="Picture 38" descr="A picture containing diagram&#10;&#10;Description automatically generated">
            <a:extLst>
              <a:ext uri="{FF2B5EF4-FFF2-40B4-BE49-F238E27FC236}">
                <a16:creationId xmlns:a16="http://schemas.microsoft.com/office/drawing/2014/main" id="{10496A34-FBDE-46CA-933C-B73FB07927F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9536" y="3671119"/>
            <a:ext cx="299507" cy="299507"/>
          </a:xfrm>
          <a:prstGeom prst="rect">
            <a:avLst/>
          </a:prstGeom>
        </p:spPr>
      </p:pic>
      <p:pic>
        <p:nvPicPr>
          <p:cNvPr id="40" name="Picture 39" descr="A picture containing diagram&#10;&#10;Description automatically generated">
            <a:extLst>
              <a:ext uri="{FF2B5EF4-FFF2-40B4-BE49-F238E27FC236}">
                <a16:creationId xmlns:a16="http://schemas.microsoft.com/office/drawing/2014/main" id="{4137A7F7-C70D-4994-A05A-5CA46D7F174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6949" y="3657332"/>
            <a:ext cx="299507" cy="299507"/>
          </a:xfrm>
          <a:prstGeom prst="rect">
            <a:avLst/>
          </a:prstGeom>
        </p:spPr>
      </p:pic>
      <p:pic>
        <p:nvPicPr>
          <p:cNvPr id="41" name="Picture 40" descr="A picture containing diagram&#10;&#10;Description automatically generated">
            <a:extLst>
              <a:ext uri="{FF2B5EF4-FFF2-40B4-BE49-F238E27FC236}">
                <a16:creationId xmlns:a16="http://schemas.microsoft.com/office/drawing/2014/main" id="{99E5397B-51F8-48D8-901F-54BE77E4A0E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4924" y="3367083"/>
            <a:ext cx="299507" cy="299507"/>
          </a:xfrm>
          <a:prstGeom prst="rect">
            <a:avLst/>
          </a:prstGeom>
        </p:spPr>
      </p:pic>
      <p:pic>
        <p:nvPicPr>
          <p:cNvPr id="42" name="Picture 41" descr="A picture containing diagram&#10;&#10;Description automatically generated">
            <a:extLst>
              <a:ext uri="{FF2B5EF4-FFF2-40B4-BE49-F238E27FC236}">
                <a16:creationId xmlns:a16="http://schemas.microsoft.com/office/drawing/2014/main" id="{00009F39-DD80-4FEC-AD07-0FC674948B6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598" y="3326434"/>
            <a:ext cx="551442" cy="551442"/>
          </a:xfrm>
          <a:prstGeom prst="rect">
            <a:avLst/>
          </a:prstGeom>
        </p:spPr>
      </p:pic>
      <p:sp>
        <p:nvSpPr>
          <p:cNvPr id="45" name="TextBox 44">
            <a:extLst>
              <a:ext uri="{FF2B5EF4-FFF2-40B4-BE49-F238E27FC236}">
                <a16:creationId xmlns:a16="http://schemas.microsoft.com/office/drawing/2014/main" id="{C981DCFB-3600-4336-9B82-7E5345F43542}"/>
              </a:ext>
            </a:extLst>
          </p:cNvPr>
          <p:cNvSpPr txBox="1"/>
          <p:nvPr/>
        </p:nvSpPr>
        <p:spPr>
          <a:xfrm>
            <a:off x="825447" y="3481924"/>
            <a:ext cx="16385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panose="020B0700000000000000" pitchFamily="34" charset="-128"/>
                <a:cs typeface="+mn-cs"/>
              </a:rPr>
              <a:t>County Parks</a:t>
            </a:r>
          </a:p>
        </p:txBody>
      </p:sp>
      <p:pic>
        <p:nvPicPr>
          <p:cNvPr id="46" name="Picture 45">
            <a:extLst>
              <a:ext uri="{FF2B5EF4-FFF2-40B4-BE49-F238E27FC236}">
                <a16:creationId xmlns:a16="http://schemas.microsoft.com/office/drawing/2014/main" id="{03D68C29-4D8E-4B91-8239-70B96A43ACA4}"/>
              </a:ext>
            </a:extLst>
          </p:cNvPr>
          <p:cNvPicPr>
            <a:picLocks noChangeAspect="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0294430" y="5057508"/>
            <a:ext cx="1684802" cy="1653762"/>
          </a:xfrm>
          <a:prstGeom prst="rect">
            <a:avLst/>
          </a:prstGeom>
        </p:spPr>
      </p:pic>
      <p:sp>
        <p:nvSpPr>
          <p:cNvPr id="2" name="TextBox 1">
            <a:extLst>
              <a:ext uri="{FF2B5EF4-FFF2-40B4-BE49-F238E27FC236}">
                <a16:creationId xmlns:a16="http://schemas.microsoft.com/office/drawing/2014/main" id="{C83F5443-8B9F-49EF-84B9-0B925AC04524}"/>
              </a:ext>
            </a:extLst>
          </p:cNvPr>
          <p:cNvSpPr txBox="1"/>
          <p:nvPr/>
        </p:nvSpPr>
        <p:spPr>
          <a:xfrm>
            <a:off x="9476645" y="222754"/>
            <a:ext cx="1648208"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a:ea typeface="Adobe Gothic Std B"/>
                <a:cs typeface="+mn-cs"/>
              </a:rPr>
              <a:t>85</a:t>
            </a:r>
            <a:r>
              <a:rPr kumimoji="0" lang="en-US" sz="1800" b="0" i="0" u="none" strike="noStrike" kern="1200" cap="none" spc="0" normalizeH="0" baseline="0" noProof="0" dirty="0">
                <a:ln>
                  <a:noFill/>
                </a:ln>
                <a:solidFill>
                  <a:prstClr val="black"/>
                </a:solidFill>
                <a:effectLst/>
                <a:uLnTx/>
                <a:uFillTx/>
                <a:latin typeface="Century Gothic"/>
                <a:ea typeface="Adobe Fan Heiti Std B"/>
                <a:cs typeface="+mn-cs"/>
              </a:rPr>
              <a:t> facilities</a:t>
            </a:r>
          </a:p>
        </p:txBody>
      </p:sp>
      <p:sp>
        <p:nvSpPr>
          <p:cNvPr id="3" name="TextBox 2">
            <a:extLst>
              <a:ext uri="{FF2B5EF4-FFF2-40B4-BE49-F238E27FC236}">
                <a16:creationId xmlns:a16="http://schemas.microsoft.com/office/drawing/2014/main" id="{6D917F68-9AED-4CBE-8457-2D44A8FC9E4E}"/>
              </a:ext>
            </a:extLst>
          </p:cNvPr>
          <p:cNvSpPr txBox="1"/>
          <p:nvPr/>
        </p:nvSpPr>
        <p:spPr>
          <a:xfrm>
            <a:off x="9358834" y="847255"/>
            <a:ext cx="2620398" cy="92333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Adobe Fan Heiti Std B"/>
                <a:cs typeface="+mn-cs"/>
              </a:rPr>
              <a:t>nearly </a:t>
            </a:r>
            <a:r>
              <a:rPr kumimoji="0" lang="en-US" sz="3600" b="1" i="0" u="none" strike="noStrike" kern="1200" cap="none" spc="0" normalizeH="0" baseline="0" noProof="0">
                <a:ln>
                  <a:noFill/>
                </a:ln>
                <a:solidFill>
                  <a:prstClr val="black"/>
                </a:solidFill>
                <a:effectLst/>
                <a:uLnTx/>
                <a:uFillTx/>
                <a:latin typeface="Century Gothic"/>
                <a:ea typeface="Adobe Gothic Std B"/>
                <a:cs typeface="+mn-cs"/>
              </a:rPr>
              <a:t>2.5</a:t>
            </a:r>
            <a:r>
              <a:rPr kumimoji="0" lang="en-US" sz="1800" b="1" i="0" u="none" strike="noStrike" kern="1200" cap="none" spc="0" normalizeH="0" baseline="0" noProof="0">
                <a:ln>
                  <a:noFill/>
                </a:ln>
                <a:solidFill>
                  <a:prstClr val="black"/>
                </a:solidFill>
                <a:effectLst/>
                <a:uLnTx/>
                <a:uFillTx/>
                <a:latin typeface="Century Gothic"/>
                <a:ea typeface="Adobe Fan Heiti Std B"/>
                <a:cs typeface="+mn-cs"/>
              </a:rPr>
              <a:t> million sf</a:t>
            </a:r>
            <a:r>
              <a:rPr kumimoji="0" lang="en-US" sz="1800" b="0" i="0" u="none" strike="noStrike" kern="1200" cap="none" spc="0" normalizeH="0" baseline="0" noProof="0">
                <a:ln>
                  <a:noFill/>
                </a:ln>
                <a:solidFill>
                  <a:prstClr val="black"/>
                </a:solidFill>
                <a:effectLst/>
                <a:uLnTx/>
                <a:uFillTx/>
                <a:latin typeface="Century Gothic"/>
                <a:ea typeface="Adobe Fan Heiti Std B"/>
                <a:cs typeface="+mn-cs"/>
              </a:rPr>
              <a:t> of space</a:t>
            </a:r>
          </a:p>
        </p:txBody>
      </p:sp>
      <p:sp>
        <p:nvSpPr>
          <p:cNvPr id="48" name="TextBox 47">
            <a:extLst>
              <a:ext uri="{FF2B5EF4-FFF2-40B4-BE49-F238E27FC236}">
                <a16:creationId xmlns:a16="http://schemas.microsoft.com/office/drawing/2014/main" id="{EF009740-D902-474D-B83B-92C5965E679A}"/>
              </a:ext>
            </a:extLst>
          </p:cNvPr>
          <p:cNvSpPr txBox="1"/>
          <p:nvPr/>
        </p:nvSpPr>
        <p:spPr>
          <a:xfrm>
            <a:off x="9476645" y="1717990"/>
            <a:ext cx="1353256"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a:ea typeface="Adobe Gothic Std B"/>
                <a:cs typeface="+mn-cs"/>
              </a:rPr>
              <a:t>15</a:t>
            </a:r>
            <a:r>
              <a:rPr kumimoji="0" lang="en-US" sz="1800" b="0" i="0" u="none" strike="noStrike" kern="1200" cap="none" spc="0" normalizeH="0" baseline="0" noProof="0" dirty="0">
                <a:ln>
                  <a:noFill/>
                </a:ln>
                <a:solidFill>
                  <a:prstClr val="black"/>
                </a:solidFill>
                <a:effectLst/>
                <a:uLnTx/>
                <a:uFillTx/>
                <a:latin typeface="Century Gothic"/>
                <a:ea typeface="Adobe Fan Heiti Std B"/>
                <a:cs typeface="+mn-cs"/>
              </a:rPr>
              <a:t> parks</a:t>
            </a:r>
          </a:p>
        </p:txBody>
      </p:sp>
      <p:sp>
        <p:nvSpPr>
          <p:cNvPr id="49" name="TextBox 48">
            <a:extLst>
              <a:ext uri="{FF2B5EF4-FFF2-40B4-BE49-F238E27FC236}">
                <a16:creationId xmlns:a16="http://schemas.microsoft.com/office/drawing/2014/main" id="{BC811D0B-2929-4500-B27C-BF9A66CB8D2E}"/>
              </a:ext>
            </a:extLst>
          </p:cNvPr>
          <p:cNvSpPr txBox="1"/>
          <p:nvPr/>
        </p:nvSpPr>
        <p:spPr>
          <a:xfrm>
            <a:off x="9884680" y="2411638"/>
            <a:ext cx="2094552" cy="92333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entury Gothic"/>
                <a:ea typeface="Adobe Gothic Std B"/>
                <a:cs typeface="+mn-cs"/>
              </a:rPr>
              <a:t>631</a:t>
            </a:r>
            <a:r>
              <a:rPr kumimoji="0" lang="en-US" sz="1800" b="0" i="0" u="none" strike="noStrike" kern="1200" cap="none" spc="0" normalizeH="0" baseline="0" noProof="0">
                <a:ln>
                  <a:noFill/>
                </a:ln>
                <a:solidFill>
                  <a:prstClr val="black"/>
                </a:solidFill>
                <a:effectLst/>
                <a:uLnTx/>
                <a:uFillTx/>
                <a:latin typeface="Century Gothic"/>
                <a:ea typeface="Adobe Fan Heiti Std B"/>
                <a:cs typeface="+mn-cs"/>
              </a:rPr>
              <a:t> acres of park land</a:t>
            </a:r>
          </a:p>
        </p:txBody>
      </p:sp>
      <p:sp>
        <p:nvSpPr>
          <p:cNvPr id="50" name="TextBox 49">
            <a:extLst>
              <a:ext uri="{FF2B5EF4-FFF2-40B4-BE49-F238E27FC236}">
                <a16:creationId xmlns:a16="http://schemas.microsoft.com/office/drawing/2014/main" id="{A0DA4D02-B052-43AC-A19A-EDC2B7735B30}"/>
              </a:ext>
            </a:extLst>
          </p:cNvPr>
          <p:cNvSpPr txBox="1"/>
          <p:nvPr/>
        </p:nvSpPr>
        <p:spPr>
          <a:xfrm>
            <a:off x="9582033" y="3328699"/>
            <a:ext cx="235208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entury Gothic"/>
                <a:ea typeface="Adobe Gothic Std B"/>
                <a:cs typeface="+mn-cs"/>
              </a:rPr>
              <a:t>4.4</a:t>
            </a:r>
            <a:r>
              <a:rPr kumimoji="0" lang="en-US" sz="1800" b="0" i="0" u="none" strike="noStrike" kern="1200" cap="none" spc="0" normalizeH="0" baseline="0" noProof="0">
                <a:ln>
                  <a:noFill/>
                </a:ln>
                <a:solidFill>
                  <a:prstClr val="black"/>
                </a:solidFill>
                <a:effectLst/>
                <a:uLnTx/>
                <a:uFillTx/>
                <a:latin typeface="Century Gothic"/>
                <a:ea typeface="Adobe Fan Heiti Std B"/>
                <a:cs typeface="+mn-cs"/>
              </a:rPr>
              <a:t> miles of trails</a:t>
            </a:r>
          </a:p>
        </p:txBody>
      </p:sp>
    </p:spTree>
    <p:extLst>
      <p:ext uri="{BB962C8B-B14F-4D97-AF65-F5344CB8AC3E}">
        <p14:creationId xmlns:p14="http://schemas.microsoft.com/office/powerpoint/2010/main" val="299005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822121" y="294538"/>
            <a:ext cx="10445429" cy="1033669"/>
          </a:xfrm>
        </p:spPr>
        <p:txBody>
          <a:bodyPr>
            <a:normAutofit fontScale="90000"/>
          </a:bodyPr>
          <a:lstStyle/>
          <a:p>
            <a:r>
              <a:rPr lang="en-US" sz="4000" b="1">
                <a:solidFill>
                  <a:srgbClr val="FFFFFF"/>
                </a:solidFill>
              </a:rPr>
              <a:t>How are the County’s budget priorities determined?</a:t>
            </a:r>
            <a:endParaRPr lang="en-US" sz="4000" b="1" i="1">
              <a:solidFill>
                <a:srgbClr val="FFFFFF"/>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2"/>
          <a:stretch>
            <a:fillRect/>
          </a:stretch>
        </p:blipFill>
        <p:spPr>
          <a:xfrm>
            <a:off x="94890" y="5594230"/>
            <a:ext cx="1161692" cy="1132937"/>
          </a:xfrm>
          <a:prstGeom prst="rect">
            <a:avLst/>
          </a:prstGeom>
        </p:spPr>
      </p:pic>
      <p:graphicFrame>
        <p:nvGraphicFramePr>
          <p:cNvPr id="6" name="Diagram 5">
            <a:extLst>
              <a:ext uri="{FF2B5EF4-FFF2-40B4-BE49-F238E27FC236}">
                <a16:creationId xmlns:a16="http://schemas.microsoft.com/office/drawing/2014/main" id="{51DD84C2-3B44-4D5F-9BDE-9CAF07D90522}"/>
              </a:ext>
            </a:extLst>
          </p:cNvPr>
          <p:cNvGraphicFramePr/>
          <p:nvPr/>
        </p:nvGraphicFramePr>
        <p:xfrm>
          <a:off x="1563427" y="159743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llout: Left Arrow 2">
            <a:extLst>
              <a:ext uri="{FF2B5EF4-FFF2-40B4-BE49-F238E27FC236}">
                <a16:creationId xmlns:a16="http://schemas.microsoft.com/office/drawing/2014/main" id="{1510428C-4C8F-4592-8B7B-C3B40CA5806B}"/>
              </a:ext>
            </a:extLst>
          </p:cNvPr>
          <p:cNvSpPr/>
          <p:nvPr/>
        </p:nvSpPr>
        <p:spPr>
          <a:xfrm>
            <a:off x="7287699" y="1622745"/>
            <a:ext cx="3131945" cy="1799563"/>
          </a:xfrm>
          <a:prstGeom prst="leftArrowCallout">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Healthy &amp; Safe Communitiess Government Reform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Criminal Justice Reform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Sustainability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Open Space Preservation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allout: Right Arrow 6">
            <a:extLst>
              <a:ext uri="{FF2B5EF4-FFF2-40B4-BE49-F238E27FC236}">
                <a16:creationId xmlns:a16="http://schemas.microsoft.com/office/drawing/2014/main" id="{407D3476-C7F6-41F8-89A0-92DC2D585BA5}"/>
              </a:ext>
            </a:extLst>
          </p:cNvPr>
          <p:cNvSpPr/>
          <p:nvPr/>
        </p:nvSpPr>
        <p:spPr>
          <a:xfrm>
            <a:off x="925705" y="2274656"/>
            <a:ext cx="3131945" cy="1597433"/>
          </a:xfrm>
          <a:prstGeom prst="rightArrowCallou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Health &amp; Life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Regulatory/Legal Compliance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Operational Efficiencies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Leveraging External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allout: Left Arrow 9">
            <a:extLst>
              <a:ext uri="{FF2B5EF4-FFF2-40B4-BE49-F238E27FC236}">
                <a16:creationId xmlns:a16="http://schemas.microsoft.com/office/drawing/2014/main" id="{8FE6E763-C53A-4EE9-9A78-B7B2094C1CC6}"/>
              </a:ext>
            </a:extLst>
          </p:cNvPr>
          <p:cNvSpPr/>
          <p:nvPr/>
        </p:nvSpPr>
        <p:spPr>
          <a:xfrm>
            <a:off x="6652338" y="3756410"/>
            <a:ext cx="2469084" cy="1478845"/>
          </a:xfrm>
          <a:prstGeom prst="leftArrow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Funding Limits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Operational Efficiencies</a:t>
            </a:r>
          </a:p>
        </p:txBody>
      </p:sp>
    </p:spTree>
    <p:extLst>
      <p:ext uri="{BB962C8B-B14F-4D97-AF65-F5344CB8AC3E}">
        <p14:creationId xmlns:p14="http://schemas.microsoft.com/office/powerpoint/2010/main" val="11958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b="1" dirty="0">
                <a:solidFill>
                  <a:schemeClr val="bg1"/>
                </a:solidFill>
              </a:rPr>
              <a:t>Agenda</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829605"/>
            <a:ext cx="10866120" cy="4494993"/>
          </a:xfrm>
        </p:spPr>
        <p:txBody>
          <a:bodyPr>
            <a:normAutofit/>
          </a:bodyPr>
          <a:lstStyle/>
          <a:p>
            <a:r>
              <a:rPr lang="en-US" sz="2400" dirty="0"/>
              <a:t>Welcome				Vice-Chair Richard R. Womack</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Task Force Over</a:t>
            </a:r>
            <a:r>
              <a:rPr lang="en-US" sz="2400" dirty="0">
                <a:latin typeface="Calibri" panose="020F0502020204030204" pitchFamily="34" charset="0"/>
                <a:ea typeface="Calibri" panose="020F0502020204030204" pitchFamily="34" charset="0"/>
                <a:cs typeface="Times New Roman" panose="02020603050405020304" pitchFamily="18" charset="0"/>
              </a:rPr>
              <a:t>view		Barbara O’Malley, Executive Director</a:t>
            </a:r>
          </a:p>
          <a:p>
            <a:r>
              <a:rPr lang="en-US" sz="2400" dirty="0">
                <a:latin typeface="Calibri" panose="020F0502020204030204" pitchFamily="34" charset="0"/>
                <a:ea typeface="Calibri" panose="020F0502020204030204" pitchFamily="34" charset="0"/>
                <a:cs typeface="Times New Roman" panose="02020603050405020304" pitchFamily="18" charset="0"/>
              </a:rPr>
              <a:t>Subcommittee Reports</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Budget Pre</a:t>
            </a:r>
            <a:r>
              <a:rPr lang="en-US" dirty="0">
                <a:latin typeface="Calibri" panose="020F0502020204030204" pitchFamily="34" charset="0"/>
                <a:ea typeface="Calibri" panose="020F0502020204030204" pitchFamily="34" charset="0"/>
                <a:cs typeface="Times New Roman" panose="02020603050405020304" pitchFamily="18" charset="0"/>
              </a:rPr>
              <a:t>sentation		Barbara O’Malley, Executive Director</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Capital Investment		Danielle Floyd, Director of Public Works</a:t>
            </a:r>
          </a:p>
          <a:p>
            <a:pPr lvl="1"/>
            <a:r>
              <a:rPr lang="en-US" dirty="0">
                <a:latin typeface="Calibri" panose="020F0502020204030204" pitchFamily="34" charset="0"/>
                <a:ea typeface="Calibri" panose="020F0502020204030204" pitchFamily="34" charset="0"/>
                <a:cs typeface="Times New Roman" panose="02020603050405020304" pitchFamily="18" charset="0"/>
              </a:rPr>
              <a:t>Cost Containment		Marc Woolley, Deputy Executive Director</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Revenue Enhancement		Alyssa Mehali</a:t>
            </a:r>
            <a:r>
              <a:rPr lang="en-US" dirty="0">
                <a:latin typeface="Calibri" panose="020F0502020204030204" pitchFamily="34" charset="0"/>
                <a:ea typeface="Calibri" panose="020F0502020204030204" pitchFamily="34" charset="0"/>
                <a:cs typeface="Times New Roman" panose="02020603050405020304" pitchFamily="18" charset="0"/>
              </a:rPr>
              <a:t>ck</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Ne</a:t>
            </a:r>
            <a:r>
              <a:rPr lang="en-US" sz="2400" dirty="0">
                <a:latin typeface="Calibri" panose="020F0502020204030204" pitchFamily="34" charset="0"/>
                <a:ea typeface="Calibri" panose="020F0502020204030204" pitchFamily="34" charset="0"/>
                <a:cs typeface="Times New Roman" panose="02020603050405020304" pitchFamily="18" charset="0"/>
              </a:rPr>
              <a:t>xt Steps				Barbara O’Malley, Executive Director</a:t>
            </a:r>
          </a:p>
          <a:p>
            <a:r>
              <a:rPr lang="en-US" sz="2400" dirty="0">
                <a:latin typeface="Calibri" panose="020F0502020204030204" pitchFamily="34" charset="0"/>
                <a:ea typeface="Calibri" panose="020F0502020204030204" pitchFamily="34" charset="0"/>
                <a:cs typeface="Times New Roman" panose="02020603050405020304" pitchFamily="18" charset="0"/>
              </a:rPr>
              <a:t>Q &amp; A				Vice Chair Richard R. Womack </a:t>
            </a:r>
            <a:endParaRPr lang="en-US" sz="2400" dirty="0"/>
          </a:p>
          <a:p>
            <a:endParaRPr lang="en-US" dirty="0"/>
          </a:p>
        </p:txBody>
      </p:sp>
    </p:spTree>
    <p:extLst>
      <p:ext uri="{BB962C8B-B14F-4D97-AF65-F5344CB8AC3E}">
        <p14:creationId xmlns:p14="http://schemas.microsoft.com/office/powerpoint/2010/main" val="371986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FE87B48-DAC7-78BB-CAD2-0AEF0EF167DC}"/>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Graphs and charts">
            <a:extLst>
              <a:ext uri="{FF2B5EF4-FFF2-40B4-BE49-F238E27FC236}">
                <a16:creationId xmlns:a16="http://schemas.microsoft.com/office/drawing/2014/main" id="{0718ABD5-3AFB-A887-DD8C-CA27AD56D39B}"/>
              </a:ext>
            </a:extLst>
          </p:cNvPr>
          <p:cNvPicPr>
            <a:picLocks noChangeAspect="1"/>
          </p:cNvPicPr>
          <p:nvPr/>
        </p:nvPicPr>
        <p:blipFill>
          <a:blip r:embed="rId2">
            <a:alphaModFix amt="50000"/>
          </a:blip>
          <a:srcRect l="6222" r="-1" b="-1"/>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B654C76-EF3B-0DF0-61E1-BE45D7B7EC3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b="1">
                <a:solidFill>
                  <a:srgbClr val="FFFFFF"/>
                </a:solidFill>
              </a:rPr>
              <a:t>Delaware County has increased its capital investment over the last 3 years to address the deferred maintenance backlog.</a:t>
            </a:r>
          </a:p>
        </p:txBody>
      </p:sp>
      <p:sp>
        <p:nvSpPr>
          <p:cNvPr id="4" name="Slide Number Placeholder 3">
            <a:extLst>
              <a:ext uri="{FF2B5EF4-FFF2-40B4-BE49-F238E27FC236}">
                <a16:creationId xmlns:a16="http://schemas.microsoft.com/office/drawing/2014/main" id="{3ECF691A-E2C1-ED69-570D-37A9A4410F8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0" descr="Logo, company name&#10;&#10;AI-generated content may be incorrect.">
            <a:extLst>
              <a:ext uri="{FF2B5EF4-FFF2-40B4-BE49-F238E27FC236}">
                <a16:creationId xmlns:a16="http://schemas.microsoft.com/office/drawing/2014/main" id="{E1CD75A6-00D2-E9DE-6F2F-A4E7F4B0DDCA}"/>
              </a:ext>
            </a:extLst>
          </p:cNvPr>
          <p:cNvPicPr>
            <a:picLocks noChangeAspect="1"/>
          </p:cNvPicPr>
          <p:nvPr/>
        </p:nvPicPr>
        <p:blipFill>
          <a:blip r:embed="rId3"/>
          <a:stretch>
            <a:fillRect/>
          </a:stretch>
        </p:blipFill>
        <p:spPr>
          <a:xfrm>
            <a:off x="94890" y="5594230"/>
            <a:ext cx="1161692" cy="1132937"/>
          </a:xfrm>
          <a:prstGeom prst="rect">
            <a:avLst/>
          </a:prstGeom>
        </p:spPr>
      </p:pic>
    </p:spTree>
    <p:extLst>
      <p:ext uri="{BB962C8B-B14F-4D97-AF65-F5344CB8AC3E}">
        <p14:creationId xmlns:p14="http://schemas.microsoft.com/office/powerpoint/2010/main" val="145004353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959D89D3-F6AF-800B-F55E-1430B4B95C5C}"/>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08AF87B6-3A60-D19F-23D6-B3BF7B148815}"/>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Recommendation Categories</a:t>
            </a:r>
            <a:endParaRPr dirty="0"/>
          </a:p>
        </p:txBody>
      </p:sp>
      <p:sp>
        <p:nvSpPr>
          <p:cNvPr id="108" name="Google Shape;108;g37228ad287e_0_312">
            <a:extLst>
              <a:ext uri="{FF2B5EF4-FFF2-40B4-BE49-F238E27FC236}">
                <a16:creationId xmlns:a16="http://schemas.microsoft.com/office/drawing/2014/main" id="{3481A08E-4750-AFC2-2703-68339B38D06F}"/>
              </a:ext>
            </a:extLst>
          </p:cNvPr>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a:bodyPr>
          <a:lstStyle/>
          <a:p>
            <a:pPr lvl="0" algn="l" rtl="0">
              <a:spcBef>
                <a:spcPts val="1000"/>
              </a:spcBef>
              <a:spcAft>
                <a:spcPts val="0"/>
              </a:spcAft>
              <a:buSzPts val="1800"/>
              <a:buFont typeface="Wingdings" panose="05000000000000000000" pitchFamily="2" charset="2"/>
              <a:buChar char="Ø"/>
            </a:pPr>
            <a:r>
              <a:rPr lang="en-US" dirty="0"/>
              <a:t>External Communication &amp; Stakeholder Engagement </a:t>
            </a:r>
          </a:p>
          <a:p>
            <a:pPr lvl="0">
              <a:buFont typeface="Wingdings" panose="05000000000000000000" pitchFamily="2" charset="2"/>
              <a:buChar char="Ø"/>
            </a:pPr>
            <a:r>
              <a:rPr lang="en-US" dirty="0"/>
              <a:t>Flexible and Adaptable Budgeting </a:t>
            </a:r>
          </a:p>
          <a:p>
            <a:pPr>
              <a:buFont typeface="Wingdings" panose="05000000000000000000" pitchFamily="2" charset="2"/>
              <a:buChar char="Ø"/>
            </a:pPr>
            <a:r>
              <a:rPr lang="en-US" dirty="0"/>
              <a:t>Proactive Planning </a:t>
            </a:r>
          </a:p>
          <a:p>
            <a:pPr>
              <a:buFont typeface="Wingdings" panose="05000000000000000000" pitchFamily="2" charset="2"/>
              <a:buChar char="Ø"/>
            </a:pPr>
            <a:r>
              <a:rPr lang="en-US" dirty="0"/>
              <a:t>Data Management </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7B6A9341-94DA-6726-FC34-9DEDDB187091}"/>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608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0382DB-CD2E-88A4-FA13-D1476F08386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086811F-54CD-BF63-5227-F2C9C6DF2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BD2550D-1B5C-3EE0-8F06-E1943A55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59AB39-F1BE-8456-E596-F028B1469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26A32C-9979-C881-C98B-5C76A0701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2CF6AE8-DC04-590D-04C7-6D5BC00E5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8A3EF9-0333-28E3-EDD9-3A1509E86C43}"/>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External Communication &amp; Stakeholder Engagement </a:t>
            </a:r>
          </a:p>
        </p:txBody>
      </p:sp>
      <p:sp>
        <p:nvSpPr>
          <p:cNvPr id="4" name="Slide Number Placeholder 3">
            <a:extLst>
              <a:ext uri="{FF2B5EF4-FFF2-40B4-BE49-F238E27FC236}">
                <a16:creationId xmlns:a16="http://schemas.microsoft.com/office/drawing/2014/main" id="{D7A16519-0929-B8AA-AB1C-CEF76532D452}"/>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9624C76A-6C46-2121-8374-61A2B1456B34}"/>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D964EC50-EA73-84C5-6C48-5D06CF911067}"/>
              </a:ext>
            </a:extLst>
          </p:cNvPr>
          <p:cNvSpPr txBox="1"/>
          <p:nvPr/>
        </p:nvSpPr>
        <p:spPr>
          <a:xfrm>
            <a:off x="0" y="1861464"/>
            <a:ext cx="12192000" cy="954107"/>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Build off the launch of the new County website to create a user-friendly webpage about the capital budget and capital investments. </a:t>
            </a:r>
          </a:p>
        </p:txBody>
      </p:sp>
      <p:sp>
        <p:nvSpPr>
          <p:cNvPr id="6" name="Content Placeholder 5">
            <a:extLst>
              <a:ext uri="{FF2B5EF4-FFF2-40B4-BE49-F238E27FC236}">
                <a16:creationId xmlns:a16="http://schemas.microsoft.com/office/drawing/2014/main" id="{C3044AA2-5723-3B47-C868-6B0981BCFDA3}"/>
              </a:ext>
            </a:extLst>
          </p:cNvPr>
          <p:cNvSpPr>
            <a:spLocks noGrp="1"/>
          </p:cNvSpPr>
          <p:nvPr>
            <p:ph idx="1"/>
          </p:nvPr>
        </p:nvSpPr>
        <p:spPr>
          <a:xfrm>
            <a:off x="883298" y="3116424"/>
            <a:ext cx="10866120" cy="3054221"/>
          </a:xfrm>
        </p:spPr>
        <p:txBody>
          <a:bodyPr>
            <a:normAutofit fontScale="92500"/>
          </a:bodyPr>
          <a:lstStyle/>
          <a:p>
            <a:pPr fontAlgn="base">
              <a:buFont typeface="Wingdings" panose="05000000000000000000" pitchFamily="2" charset="2"/>
              <a:buChar char="v"/>
            </a:pPr>
            <a:r>
              <a:rPr lang="en-US" sz="2400" dirty="0"/>
              <a:t>Create a Frequently Asked Questions document </a:t>
            </a:r>
          </a:p>
          <a:p>
            <a:pPr fontAlgn="base">
              <a:buFont typeface="Wingdings" panose="05000000000000000000" pitchFamily="2" charset="2"/>
              <a:buChar char="v"/>
            </a:pPr>
            <a:r>
              <a:rPr lang="en-US" sz="2400" dirty="0"/>
              <a:t>Post links to Budget documents  </a:t>
            </a:r>
          </a:p>
          <a:p>
            <a:pPr fontAlgn="base">
              <a:buFont typeface="Wingdings" panose="05000000000000000000" pitchFamily="2" charset="2"/>
              <a:buChar char="v"/>
            </a:pPr>
            <a:r>
              <a:rPr lang="en-US" sz="2400" dirty="0"/>
              <a:t>Make it easy one stop shopping; the word  “capital” is not currently searchable</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rPr>
              <a:t>Time Frame: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Immediate, can be completed prior to adoption of FY2026 budget.</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rPr>
              <a:t>Feasibility: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High impact, somewhat challenging to implement due to staff availability and workload.</a:t>
            </a:r>
          </a:p>
          <a:p>
            <a:pPr marL="571500" lvl="1" indent="0">
              <a:buNone/>
            </a:pPr>
            <a:r>
              <a:rPr kumimoji="0" lang="en-US" sz="2400" b="0" i="1" u="none" strike="noStrike" kern="0" cap="none" spc="0" normalizeH="0" baseline="0" noProof="0" dirty="0">
                <a:ln>
                  <a:noFill/>
                </a:ln>
                <a:solidFill>
                  <a:srgbClr val="000000"/>
                </a:solidFill>
                <a:effectLst/>
                <a:uLnTx/>
                <a:uFillTx/>
                <a:latin typeface="Calibri"/>
                <a:ea typeface="Calibri"/>
                <a:cs typeface="Calibri"/>
                <a:sym typeface="Calibri"/>
              </a:rPr>
              <a:t>Desirability: </a:t>
            </a:r>
            <a:r>
              <a:rPr lang="en-US" dirty="0"/>
              <a:t>This recommendation is likely to be supported and welcomed by residents. </a:t>
            </a:r>
          </a:p>
          <a:p>
            <a:pPr marL="0" indent="0" fontAlgn="base">
              <a:buNone/>
            </a:pPr>
            <a:endParaRPr lang="en-US" dirty="0"/>
          </a:p>
          <a:p>
            <a:pPr fontAlgn="base"/>
            <a:endParaRPr lang="en-US" dirty="0"/>
          </a:p>
          <a:p>
            <a:pPr fontAlgn="base"/>
            <a:endParaRPr lang="en-US" dirty="0"/>
          </a:p>
          <a:p>
            <a:pPr lvl="1"/>
            <a:endParaRPr lang="en-US" dirty="0"/>
          </a:p>
        </p:txBody>
      </p:sp>
    </p:spTree>
    <p:extLst>
      <p:ext uri="{BB962C8B-B14F-4D97-AF65-F5344CB8AC3E}">
        <p14:creationId xmlns:p14="http://schemas.microsoft.com/office/powerpoint/2010/main" val="2601509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51DC8D-ACD6-6EDB-6E0C-FE168C9196D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9FD76B-A990-D588-9D90-93668267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1AA589-3271-2770-FB82-9C976228B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9D3851-1CF8-C5C2-F4D3-C665EF28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28CDAD-A257-F71C-BC18-85A1419A8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4F342D-9AA5-9815-73DE-B204B6BB9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30B2D3-7672-FBC8-FFA4-637DDCE64D72}"/>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External Communication &amp; Stakeholder Engagement </a:t>
            </a:r>
          </a:p>
        </p:txBody>
      </p:sp>
      <p:sp>
        <p:nvSpPr>
          <p:cNvPr id="4" name="Slide Number Placeholder 3">
            <a:extLst>
              <a:ext uri="{FF2B5EF4-FFF2-40B4-BE49-F238E27FC236}">
                <a16:creationId xmlns:a16="http://schemas.microsoft.com/office/drawing/2014/main" id="{291D3B74-2074-7FC2-6A30-AA5CDCF82842}"/>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781A4303-D33F-32FA-2592-DC7A24EE4E39}"/>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220CBB0B-A13D-3B9D-A53A-ADF28CDAFB43}"/>
              </a:ext>
            </a:extLst>
          </p:cNvPr>
          <p:cNvSpPr txBox="1"/>
          <p:nvPr/>
        </p:nvSpPr>
        <p:spPr>
          <a:xfrm>
            <a:off x="0" y="1780235"/>
            <a:ext cx="12192000" cy="1384995"/>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Develop a clear message about “Why Now”.  Identify clear benefits to the public. The County must go on the offense with its messaging.  Don’t rely on attendance at Council meetings to get information out. </a:t>
            </a:r>
          </a:p>
        </p:txBody>
      </p:sp>
      <p:sp>
        <p:nvSpPr>
          <p:cNvPr id="6" name="Content Placeholder 5">
            <a:extLst>
              <a:ext uri="{FF2B5EF4-FFF2-40B4-BE49-F238E27FC236}">
                <a16:creationId xmlns:a16="http://schemas.microsoft.com/office/drawing/2014/main" id="{CCC77277-A6F9-1D75-BBAF-7F32AEC31CC8}"/>
              </a:ext>
            </a:extLst>
          </p:cNvPr>
          <p:cNvSpPr>
            <a:spLocks noGrp="1"/>
          </p:cNvSpPr>
          <p:nvPr>
            <p:ph idx="1"/>
          </p:nvPr>
        </p:nvSpPr>
        <p:spPr>
          <a:xfrm>
            <a:off x="937727" y="3348033"/>
            <a:ext cx="10866120" cy="2686872"/>
          </a:xfrm>
        </p:spPr>
        <p:txBody>
          <a:bodyPr>
            <a:normAutofit fontScale="92500" lnSpcReduction="10000"/>
          </a:bodyPr>
          <a:lstStyle/>
          <a:p>
            <a:pPr fontAlgn="base">
              <a:buFont typeface="Wingdings" panose="05000000000000000000" pitchFamily="2" charset="2"/>
              <a:buChar char="v"/>
            </a:pPr>
            <a:r>
              <a:rPr lang="en-US" sz="2400" dirty="0"/>
              <a:t>Consider the addition of communications/PR staff to tell the story about the County’s budget with an exclusive focus on stakeholder outreach  </a:t>
            </a:r>
          </a:p>
          <a:p>
            <a:pPr fontAlgn="base">
              <a:buFont typeface="Wingdings" panose="05000000000000000000" pitchFamily="2" charset="2"/>
              <a:buChar char="v"/>
            </a:pPr>
            <a:r>
              <a:rPr lang="en-US" sz="2400" dirty="0"/>
              <a:t>Implement a Public Information campaign  </a:t>
            </a:r>
          </a:p>
          <a:p>
            <a:pPr fontAlgn="base">
              <a:buFont typeface="Wingdings" panose="05000000000000000000" pitchFamily="2" charset="2"/>
              <a:buChar char="v"/>
            </a:pPr>
            <a:r>
              <a:rPr lang="en-US" sz="2400" dirty="0"/>
              <a:t>Use County social media to tell the County’s story about its capital investments    </a:t>
            </a:r>
          </a:p>
          <a:p>
            <a:pPr fontAlgn="base">
              <a:buFont typeface="Wingdings" panose="05000000000000000000" pitchFamily="2" charset="2"/>
              <a:buChar char="v"/>
            </a:pPr>
            <a:r>
              <a:rPr lang="en-US" sz="2400" dirty="0"/>
              <a:t>Use infographics that show how taxpayers funds are allocated   </a:t>
            </a:r>
          </a:p>
          <a:p>
            <a:pPr fontAlgn="base">
              <a:buFont typeface="Wingdings" panose="05000000000000000000" pitchFamily="2" charset="2"/>
              <a:buChar char="v"/>
            </a:pPr>
            <a:r>
              <a:rPr lang="en-US" sz="2400" dirty="0"/>
              <a:t>Delineate between capital budgets and operating budgets.   Ensure that the differences are clear and explain how they address different types of needs. </a:t>
            </a:r>
            <a:endParaRPr lang="en-US" dirty="0"/>
          </a:p>
        </p:txBody>
      </p:sp>
    </p:spTree>
    <p:extLst>
      <p:ext uri="{BB962C8B-B14F-4D97-AF65-F5344CB8AC3E}">
        <p14:creationId xmlns:p14="http://schemas.microsoft.com/office/powerpoint/2010/main" val="4142102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96C37B-839C-CE6F-B01F-B263365619F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96AB43-0B12-B3F7-4D47-E180BE126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C58A4D3-C035-2638-BF42-B39D07F0A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2BCC95-D02D-F716-514A-CB13FB71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D6B67CB-31A4-7B74-2F1A-A651C460D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5503BC-EDA8-0E5F-EE14-44FF7FBAE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2BADD7-0166-E03F-37C8-53AFB46CA21E}"/>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External Communication &amp; Stakeholder Engagement </a:t>
            </a:r>
          </a:p>
        </p:txBody>
      </p:sp>
      <p:sp>
        <p:nvSpPr>
          <p:cNvPr id="4" name="Slide Number Placeholder 3">
            <a:extLst>
              <a:ext uri="{FF2B5EF4-FFF2-40B4-BE49-F238E27FC236}">
                <a16:creationId xmlns:a16="http://schemas.microsoft.com/office/drawing/2014/main" id="{41A1AB65-F778-0493-62C8-C11BB875E9A4}"/>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4F7EEC46-DDD5-6C9D-5BDE-C6ED9588107B}"/>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7D44FA79-3C8F-B897-8281-158716604C83}"/>
              </a:ext>
            </a:extLst>
          </p:cNvPr>
          <p:cNvSpPr txBox="1"/>
          <p:nvPr/>
        </p:nvSpPr>
        <p:spPr>
          <a:xfrm>
            <a:off x="0" y="1780235"/>
            <a:ext cx="12192000" cy="1384995"/>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Develop a clear message about “Why Now”.  Identify clear benefits to the public. The County must go on the offense with its messaging.  Don’t rely on attendance at Council meetings to get information out. </a:t>
            </a:r>
          </a:p>
        </p:txBody>
      </p:sp>
      <p:sp>
        <p:nvSpPr>
          <p:cNvPr id="6" name="Content Placeholder 5">
            <a:extLst>
              <a:ext uri="{FF2B5EF4-FFF2-40B4-BE49-F238E27FC236}">
                <a16:creationId xmlns:a16="http://schemas.microsoft.com/office/drawing/2014/main" id="{2423F43B-8A2E-98BC-8614-73979D847E3D}"/>
              </a:ext>
            </a:extLst>
          </p:cNvPr>
          <p:cNvSpPr>
            <a:spLocks noGrp="1"/>
          </p:cNvSpPr>
          <p:nvPr>
            <p:ph idx="1"/>
          </p:nvPr>
        </p:nvSpPr>
        <p:spPr>
          <a:xfrm>
            <a:off x="937727" y="3348033"/>
            <a:ext cx="10866120" cy="2686872"/>
          </a:xfrm>
        </p:spPr>
        <p:txBody>
          <a:bodyPr>
            <a:normAutofit/>
          </a:bodyPr>
          <a:lstStyle/>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Time Frame: </a:t>
            </a:r>
            <a:r>
              <a:rPr lang="en-US" sz="2200" kern="0" dirty="0">
                <a:solidFill>
                  <a:srgbClr val="000000"/>
                </a:solidFill>
                <a:latin typeface="Calibri"/>
                <a:ea typeface="Calibri"/>
                <a:cs typeface="Calibri"/>
                <a:sym typeface="Calibri"/>
              </a:rPr>
              <a:t>Short-term. Unlikely to be fully implemented </a:t>
            </a: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prior to adoption of FY2026 budget. Plan for full implementation</a:t>
            </a:r>
            <a:r>
              <a:rPr lang="en-US" sz="2200" kern="0" dirty="0">
                <a:solidFill>
                  <a:srgbClr val="000000"/>
                </a:solidFill>
                <a:latin typeface="Calibri"/>
                <a:ea typeface="Calibri"/>
                <a:cs typeface="Calibri"/>
                <a:sym typeface="Calibri"/>
              </a:rPr>
              <a:t> in conjunction with planning for the FY2027 budget.</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lang="en-US" sz="2200" kern="0" dirty="0">
                <a:solidFill>
                  <a:srgbClr val="000000"/>
                </a:solidFill>
                <a:latin typeface="Calibri"/>
                <a:ea typeface="Calibri"/>
                <a:cs typeface="Calibri"/>
                <a:sym typeface="Calibri"/>
              </a:rPr>
              <a:t> </a:t>
            </a:r>
            <a:endPar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Feasibility: </a:t>
            </a: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High impact, can build support for future revenue enhancements. </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Desirability: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This recommendation is likely to be supported and welcomed by residents. </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fontAlgn="base">
              <a:buNone/>
            </a:pPr>
            <a:endParaRPr lang="en-US" dirty="0"/>
          </a:p>
        </p:txBody>
      </p:sp>
    </p:spTree>
    <p:extLst>
      <p:ext uri="{BB962C8B-B14F-4D97-AF65-F5344CB8AC3E}">
        <p14:creationId xmlns:p14="http://schemas.microsoft.com/office/powerpoint/2010/main" val="353314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9A28D4-19D1-2D8B-099E-677DF352C42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D001C-40C7-89E0-E967-C86DA35A1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A855AF-7010-297C-926C-6376338B4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39CDEE8-E074-D38C-D195-6302A730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302ECBF-0141-4910-23ED-222D7D32C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3CF321-D34D-EF50-0B80-B41759B7C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2224F-4E4E-10B1-33E5-08F4803FC0D2}"/>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Flexible and Adaptable Budgeting </a:t>
            </a:r>
          </a:p>
        </p:txBody>
      </p:sp>
      <p:sp>
        <p:nvSpPr>
          <p:cNvPr id="4" name="Slide Number Placeholder 3">
            <a:extLst>
              <a:ext uri="{FF2B5EF4-FFF2-40B4-BE49-F238E27FC236}">
                <a16:creationId xmlns:a16="http://schemas.microsoft.com/office/drawing/2014/main" id="{B55E59FD-34C4-E9D7-1793-1AE1D97168DA}"/>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FD2035-1B36-3395-12D0-3CAA5C72904F}"/>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407AB629-872D-B809-1135-B645CC5C0F1C}"/>
              </a:ext>
            </a:extLst>
          </p:cNvPr>
          <p:cNvSpPr txBox="1"/>
          <p:nvPr/>
        </p:nvSpPr>
        <p:spPr>
          <a:xfrm>
            <a:off x="-4" y="1794661"/>
            <a:ext cx="12192000" cy="954107"/>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Make the capital budget more of a living document with the ability to be more flexible given federal, state, regulatory, or policy changes.  </a:t>
            </a:r>
          </a:p>
        </p:txBody>
      </p:sp>
      <p:sp>
        <p:nvSpPr>
          <p:cNvPr id="6" name="Content Placeholder 5">
            <a:extLst>
              <a:ext uri="{FF2B5EF4-FFF2-40B4-BE49-F238E27FC236}">
                <a16:creationId xmlns:a16="http://schemas.microsoft.com/office/drawing/2014/main" id="{86B70221-6B8A-5ECA-A6CD-55A373970F9F}"/>
              </a:ext>
            </a:extLst>
          </p:cNvPr>
          <p:cNvSpPr>
            <a:spLocks noGrp="1"/>
          </p:cNvSpPr>
          <p:nvPr>
            <p:ph idx="1"/>
          </p:nvPr>
        </p:nvSpPr>
        <p:spPr>
          <a:xfrm>
            <a:off x="883298" y="3023118"/>
            <a:ext cx="10866120" cy="3203511"/>
          </a:xfrm>
        </p:spPr>
        <p:txBody>
          <a:bodyPr>
            <a:normAutofit lnSpcReduction="10000"/>
          </a:bodyPr>
          <a:lstStyle/>
          <a:p>
            <a:pPr fontAlgn="base">
              <a:buFont typeface="Wingdings" panose="05000000000000000000" pitchFamily="2" charset="2"/>
              <a:buChar char="v"/>
            </a:pPr>
            <a:r>
              <a:rPr lang="en-US" sz="2400" dirty="0"/>
              <a:t>County must plan and budget for the unknowns. </a:t>
            </a:r>
          </a:p>
          <a:p>
            <a:pPr fontAlgn="base">
              <a:buFont typeface="Wingdings" panose="05000000000000000000" pitchFamily="2" charset="2"/>
              <a:buChar char="v"/>
            </a:pPr>
            <a:r>
              <a:rPr lang="en-US" sz="2400" dirty="0"/>
              <a:t>Be able to pivot. </a:t>
            </a:r>
          </a:p>
          <a:p>
            <a:pPr marL="0" indent="0" fontAlgn="base">
              <a:buNone/>
            </a:pPr>
            <a:endParaRPr lang="en-US" sz="2400" dirty="0"/>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Time Frame: </a:t>
            </a:r>
            <a:r>
              <a:rPr lang="en-US" sz="2200" kern="0" dirty="0">
                <a:solidFill>
                  <a:srgbClr val="000000"/>
                </a:solidFill>
                <a:latin typeface="Calibri"/>
                <a:ea typeface="Calibri"/>
                <a:cs typeface="Calibri"/>
                <a:sym typeface="Calibri"/>
              </a:rPr>
              <a:t>Short to mid term. </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Feasibility:  </a:t>
            </a: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Varies.  Will require additional resources to complete</a:t>
            </a:r>
            <a:r>
              <a:rPr lang="en-US" sz="2200" kern="0" dirty="0">
                <a:solidFill>
                  <a:srgbClr val="000000"/>
                </a:solidFill>
                <a:latin typeface="Calibri"/>
                <a:ea typeface="Calibri"/>
                <a:cs typeface="Calibri"/>
                <a:sym typeface="Calibri"/>
              </a:rPr>
              <a:t> the analysis. Difficult to predict shifts in funding priorities or regulatory requirements beyond a single budget cycle. </a:t>
            </a:r>
            <a:endPar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Desirability: </a:t>
            </a:r>
            <a:r>
              <a:rPr lang="en-US" sz="2200" dirty="0">
                <a:solidFill>
                  <a:prstClr val="black"/>
                </a:solidFill>
                <a:latin typeface="Calibri" panose="020F0502020204030204"/>
                <a:sym typeface="Calibri"/>
              </a:rPr>
              <a:t>Varies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Likely to be welcomed by County finance and budget staff but may create additional stress on the operating budget. Will raise budget contingency. </a:t>
            </a:r>
          </a:p>
          <a:p>
            <a:pPr marL="0" indent="0" fontAlgn="base">
              <a:buNone/>
            </a:pPr>
            <a:endParaRPr lang="en-US" sz="2400" dirty="0"/>
          </a:p>
          <a:p>
            <a:pPr marL="457200" lvl="1" indent="0">
              <a:buNone/>
            </a:pPr>
            <a:endParaRPr lang="en-US" dirty="0"/>
          </a:p>
        </p:txBody>
      </p:sp>
    </p:spTree>
    <p:extLst>
      <p:ext uri="{BB962C8B-B14F-4D97-AF65-F5344CB8AC3E}">
        <p14:creationId xmlns:p14="http://schemas.microsoft.com/office/powerpoint/2010/main" val="1585496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4B2A5-F1DD-3E4E-4912-E733059D4E3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B4F40F-79B2-40CD-87A8-642B71A0D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7A086AE-912B-82A0-54D6-93B94CB36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9F094ED-616C-B750-F3FC-3BBA9270B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1786242-D774-316B-AD76-813B1900E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0B6B2FF-3670-0804-FF7C-AEC1799D7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370636-CA2B-E1D4-B86A-4546980C6B37}"/>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Flexible and Adaptable Budgeting </a:t>
            </a:r>
          </a:p>
        </p:txBody>
      </p:sp>
      <p:sp>
        <p:nvSpPr>
          <p:cNvPr id="4" name="Slide Number Placeholder 3">
            <a:extLst>
              <a:ext uri="{FF2B5EF4-FFF2-40B4-BE49-F238E27FC236}">
                <a16:creationId xmlns:a16="http://schemas.microsoft.com/office/drawing/2014/main" id="{02731633-101A-733B-FC1A-8EA93226B9AB}"/>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6F55689E-FA5A-50F9-A5E7-17E5A4A20470}"/>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27984D14-0E52-35BA-90CE-3DCEBD701D6E}"/>
              </a:ext>
            </a:extLst>
          </p:cNvPr>
          <p:cNvSpPr txBox="1"/>
          <p:nvPr/>
        </p:nvSpPr>
        <p:spPr>
          <a:xfrm>
            <a:off x="-4" y="1722587"/>
            <a:ext cx="12192000" cy="954107"/>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Articulate the cost to bring County facilities up to a state of good repair and demonstrate what that cost is over a period of time. </a:t>
            </a:r>
          </a:p>
        </p:txBody>
      </p:sp>
      <p:sp>
        <p:nvSpPr>
          <p:cNvPr id="6" name="Content Placeholder 5">
            <a:extLst>
              <a:ext uri="{FF2B5EF4-FFF2-40B4-BE49-F238E27FC236}">
                <a16:creationId xmlns:a16="http://schemas.microsoft.com/office/drawing/2014/main" id="{4505F0D7-D8C2-3E13-AA09-246C7686BB4F}"/>
              </a:ext>
            </a:extLst>
          </p:cNvPr>
          <p:cNvSpPr>
            <a:spLocks noGrp="1"/>
          </p:cNvSpPr>
          <p:nvPr>
            <p:ph idx="1"/>
          </p:nvPr>
        </p:nvSpPr>
        <p:spPr>
          <a:xfrm>
            <a:off x="892613" y="2808537"/>
            <a:ext cx="10866120" cy="3206597"/>
          </a:xfrm>
        </p:spPr>
        <p:txBody>
          <a:bodyPr>
            <a:normAutofit fontScale="92500"/>
          </a:bodyPr>
          <a:lstStyle/>
          <a:p>
            <a:pPr fontAlgn="base">
              <a:buFont typeface="Wingdings" panose="05000000000000000000" pitchFamily="2" charset="2"/>
              <a:buChar char="v"/>
            </a:pPr>
            <a:r>
              <a:rPr lang="en-US" sz="2400" dirty="0"/>
              <a:t>Maintain a schedule of anticipated future needs.</a:t>
            </a:r>
          </a:p>
          <a:p>
            <a:pPr fontAlgn="base">
              <a:buFont typeface="Wingdings" panose="05000000000000000000" pitchFamily="2" charset="2"/>
              <a:buChar char="v"/>
            </a:pPr>
            <a:r>
              <a:rPr lang="en-US" sz="2400" dirty="0"/>
              <a:t>Provide residents more information about what it requires to care for the County’s physical plant.</a:t>
            </a:r>
          </a:p>
          <a:p>
            <a:pPr fontAlgn="base">
              <a:buFont typeface="Wingdings" panose="05000000000000000000" pitchFamily="2" charset="2"/>
              <a:buChar char="v"/>
            </a:pPr>
            <a:r>
              <a:rPr lang="en-US" sz="2400" dirty="0"/>
              <a:t>Explain the costs and risks when failing to address infrastructure needs. Provide a historical perspective that informs residents about the state of County infrastructure.   (</a:t>
            </a:r>
            <a:r>
              <a:rPr lang="en-US" sz="2400" i="1" dirty="0"/>
              <a:t>Example: “Project X is on the list for X years; explain why it was deferred and cost implications”)   </a:t>
            </a:r>
            <a:endParaRPr lang="en-US" sz="2400" dirty="0"/>
          </a:p>
          <a:p>
            <a:pPr fontAlgn="base">
              <a:buFont typeface="Wingdings" panose="05000000000000000000" pitchFamily="2" charset="2"/>
              <a:buChar char="v"/>
            </a:pPr>
            <a:r>
              <a:rPr lang="en-US" sz="2400" dirty="0"/>
              <a:t>Use benchmarks to frame the historical perspective without bias. Provide a few examples of industry standards and show where the County is relative to that standard.</a:t>
            </a:r>
          </a:p>
          <a:p>
            <a:pPr fontAlgn="base"/>
            <a:endParaRPr lang="en-US" sz="2400" dirty="0"/>
          </a:p>
          <a:p>
            <a:pPr marL="457200" lvl="1" indent="0">
              <a:buNone/>
            </a:pPr>
            <a:endParaRPr lang="en-US" dirty="0"/>
          </a:p>
        </p:txBody>
      </p:sp>
    </p:spTree>
    <p:extLst>
      <p:ext uri="{BB962C8B-B14F-4D97-AF65-F5344CB8AC3E}">
        <p14:creationId xmlns:p14="http://schemas.microsoft.com/office/powerpoint/2010/main" val="27408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4DC1A5-260A-BC50-A569-3BC2B6BEDE9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878750-AB6D-45AE-EC1D-EFC1C73BD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88145E-8872-771C-0D21-A368C257B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4806401-5405-5E05-CA2A-57F49EE5C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8DB4FC5-BF8F-6E59-3520-6E1E7FCC6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88B1530-221D-D667-4514-0D8339746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6854CE-2EAA-56B1-3BC7-EFE61CDE5B64}"/>
              </a:ext>
            </a:extLst>
          </p:cNvPr>
          <p:cNvSpPr>
            <a:spLocks noGrp="1"/>
          </p:cNvSpPr>
          <p:nvPr>
            <p:ph type="title"/>
          </p:nvPr>
        </p:nvSpPr>
        <p:spPr>
          <a:xfrm>
            <a:off x="822121" y="294538"/>
            <a:ext cx="10445429" cy="1033669"/>
          </a:xfrm>
        </p:spPr>
        <p:txBody>
          <a:bodyPr>
            <a:noAutofit/>
          </a:bodyPr>
          <a:lstStyle/>
          <a:p>
            <a:pPr lvl="0">
              <a:spcBef>
                <a:spcPts val="1000"/>
              </a:spcBef>
              <a:buSzPts val="1800"/>
            </a:pPr>
            <a:r>
              <a:rPr lang="en-US" sz="3600" b="1" dirty="0">
                <a:solidFill>
                  <a:schemeClr val="bg1"/>
                </a:solidFill>
              </a:rPr>
              <a:t>Flexible and Adaptable Budgeting </a:t>
            </a:r>
          </a:p>
        </p:txBody>
      </p:sp>
      <p:sp>
        <p:nvSpPr>
          <p:cNvPr id="4" name="Slide Number Placeholder 3">
            <a:extLst>
              <a:ext uri="{FF2B5EF4-FFF2-40B4-BE49-F238E27FC236}">
                <a16:creationId xmlns:a16="http://schemas.microsoft.com/office/drawing/2014/main" id="{5E9F3EF3-C161-AF24-103B-8310291F4BF4}"/>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C1E338A7-7E26-A9C8-129B-AF2AD9EB5016}"/>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9084B3CD-B7D0-AA7C-8E62-3AED50922A81}"/>
              </a:ext>
            </a:extLst>
          </p:cNvPr>
          <p:cNvSpPr txBox="1"/>
          <p:nvPr/>
        </p:nvSpPr>
        <p:spPr>
          <a:xfrm>
            <a:off x="-4" y="1722587"/>
            <a:ext cx="12192000" cy="954107"/>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Articulate the cost to bring County facilities up to a state of good repair and demonstrate what that cost is over a period of time. </a:t>
            </a:r>
          </a:p>
        </p:txBody>
      </p:sp>
      <p:sp>
        <p:nvSpPr>
          <p:cNvPr id="10" name="Content Placeholder 5">
            <a:extLst>
              <a:ext uri="{FF2B5EF4-FFF2-40B4-BE49-F238E27FC236}">
                <a16:creationId xmlns:a16="http://schemas.microsoft.com/office/drawing/2014/main" id="{F99DC72C-2CF1-FC1E-4A05-659837435A1C}"/>
              </a:ext>
            </a:extLst>
          </p:cNvPr>
          <p:cNvSpPr txBox="1">
            <a:spLocks/>
          </p:cNvSpPr>
          <p:nvPr/>
        </p:nvSpPr>
        <p:spPr>
          <a:xfrm>
            <a:off x="675736" y="3320019"/>
            <a:ext cx="10866120" cy="2686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0">
              <a:buClr>
                <a:srgbClr val="000000"/>
              </a:buClr>
              <a:buSzPts val="1800"/>
              <a:buFont typeface="Arial"/>
              <a:buNone/>
              <a:defRPr/>
            </a:pPr>
            <a:r>
              <a:rPr lang="en-US" sz="2200" i="1" kern="0" dirty="0">
                <a:solidFill>
                  <a:srgbClr val="000000"/>
                </a:solidFill>
                <a:latin typeface="Calibri"/>
                <a:ea typeface="Calibri"/>
                <a:cs typeface="Calibri"/>
                <a:sym typeface="Calibri"/>
              </a:rPr>
              <a:t>Time Frame: </a:t>
            </a:r>
            <a:r>
              <a:rPr lang="en-US" sz="2200" kern="0" dirty="0">
                <a:solidFill>
                  <a:srgbClr val="000000"/>
                </a:solidFill>
                <a:latin typeface="Calibri"/>
                <a:ea typeface="Calibri"/>
                <a:cs typeface="Calibri"/>
                <a:sym typeface="Calibri"/>
              </a:rPr>
              <a:t>Short to mid term. </a:t>
            </a:r>
          </a:p>
          <a:p>
            <a:pPr marL="571500" lvl="1" indent="0">
              <a:buClr>
                <a:srgbClr val="000000"/>
              </a:buClr>
              <a:buSzPts val="1800"/>
              <a:buFont typeface="Arial"/>
              <a:buNone/>
              <a:defRPr/>
            </a:pPr>
            <a:r>
              <a:rPr lang="en-US" sz="2200" kern="0" dirty="0">
                <a:solidFill>
                  <a:srgbClr val="000000"/>
                </a:solidFill>
                <a:latin typeface="Calibri"/>
                <a:ea typeface="Calibri"/>
                <a:cs typeface="Calibri"/>
                <a:sym typeface="Calibri"/>
              </a:rPr>
              <a:t> </a:t>
            </a:r>
          </a:p>
          <a:p>
            <a:pPr marL="571500" lvl="1" indent="0">
              <a:buClr>
                <a:srgbClr val="000000"/>
              </a:buClr>
              <a:buSzPts val="1800"/>
              <a:buFont typeface="Arial"/>
              <a:buNone/>
              <a:defRPr/>
            </a:pPr>
            <a:r>
              <a:rPr lang="en-US" sz="2200" i="1" kern="0" dirty="0">
                <a:solidFill>
                  <a:srgbClr val="000000"/>
                </a:solidFill>
                <a:latin typeface="Calibri"/>
                <a:ea typeface="Calibri"/>
                <a:cs typeface="Calibri"/>
                <a:sym typeface="Calibri"/>
              </a:rPr>
              <a:t>Feasibility: </a:t>
            </a:r>
            <a:r>
              <a:rPr lang="en-US" sz="2200" kern="0" dirty="0">
                <a:solidFill>
                  <a:srgbClr val="000000"/>
                </a:solidFill>
                <a:latin typeface="Calibri"/>
                <a:ea typeface="Calibri"/>
                <a:cs typeface="Calibri"/>
                <a:sym typeface="Calibri"/>
              </a:rPr>
              <a:t>High impact, can build support for future revenue enhancements.  Analysis will require additional staffing or external resources. </a:t>
            </a:r>
          </a:p>
          <a:p>
            <a:pPr marL="571500" lvl="1" indent="0">
              <a:buClr>
                <a:srgbClr val="000000"/>
              </a:buClr>
              <a:buSzPts val="1800"/>
              <a:buFont typeface="Arial"/>
              <a:buNone/>
              <a:defRPr/>
            </a:pPr>
            <a:endParaRPr lang="en-US" sz="2200" kern="0" dirty="0">
              <a:solidFill>
                <a:srgbClr val="000000"/>
              </a:solidFill>
              <a:latin typeface="Calibri"/>
              <a:ea typeface="Calibri"/>
              <a:cs typeface="Calibri"/>
              <a:sym typeface="Calibri"/>
            </a:endParaRPr>
          </a:p>
          <a:p>
            <a:pPr marL="571500" lvl="1" indent="0">
              <a:buFont typeface="Arial" panose="020B0604020202020204" pitchFamily="34" charset="0"/>
              <a:buNone/>
              <a:defRPr/>
            </a:pPr>
            <a:r>
              <a:rPr lang="en-US" sz="2200" i="1" kern="0" dirty="0">
                <a:solidFill>
                  <a:srgbClr val="000000"/>
                </a:solidFill>
                <a:latin typeface="Calibri"/>
                <a:ea typeface="Calibri"/>
                <a:cs typeface="Calibri"/>
                <a:sym typeface="Calibri"/>
              </a:rPr>
              <a:t>Desirability: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Varies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Likely to be welcomed by Council and County finance and budget staff when establishing funding priorities. </a:t>
            </a:r>
            <a:endParaRPr lang="en-US" sz="2200" dirty="0">
              <a:solidFill>
                <a:prstClr val="black"/>
              </a:solidFill>
              <a:latin typeface="Calibri" panose="020F0502020204030204"/>
            </a:endParaRPr>
          </a:p>
          <a:p>
            <a:pPr marL="0" indent="0" fontAlgn="base">
              <a:buFont typeface="Arial" panose="020B0604020202020204" pitchFamily="34" charset="0"/>
              <a:buNone/>
              <a:defRPr/>
            </a:pPr>
            <a:endParaRPr lang="en-US" sz="2600" dirty="0">
              <a:solidFill>
                <a:prstClr val="black"/>
              </a:solidFill>
              <a:latin typeface="Calibri" panose="020F0502020204030204"/>
            </a:endParaRPr>
          </a:p>
          <a:p>
            <a:pPr marL="0" indent="0" fontAlgn="base">
              <a:buFont typeface="Arial" panose="020B0604020202020204" pitchFamily="34" charset="0"/>
              <a:buNone/>
            </a:pPr>
            <a:endParaRPr lang="en-US" dirty="0"/>
          </a:p>
        </p:txBody>
      </p:sp>
    </p:spTree>
    <p:extLst>
      <p:ext uri="{BB962C8B-B14F-4D97-AF65-F5344CB8AC3E}">
        <p14:creationId xmlns:p14="http://schemas.microsoft.com/office/powerpoint/2010/main" val="423191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5FB28-8F16-3BC9-27B5-F86CC9B953E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F9E0C5-463D-F076-B5EB-21757D0E5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FC8C22E-C03C-8CC3-2E5B-EFA3768A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7A5119F-68E1-91C0-AA66-2AE38B2CE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ED854A1-7925-CAAA-46AC-CF77A5999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C5ECF30-418D-40EC-E39B-F33DB21B6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288FD0-1F50-6F99-E0C3-B3C08BFD2C96}"/>
              </a:ext>
            </a:extLst>
          </p:cNvPr>
          <p:cNvSpPr>
            <a:spLocks noGrp="1"/>
          </p:cNvSpPr>
          <p:nvPr>
            <p:ph type="title"/>
          </p:nvPr>
        </p:nvSpPr>
        <p:spPr>
          <a:xfrm>
            <a:off x="822121" y="294538"/>
            <a:ext cx="10445429" cy="1033669"/>
          </a:xfrm>
        </p:spPr>
        <p:txBody>
          <a:bodyPr>
            <a:noAutofit/>
          </a:bodyPr>
          <a:lstStyle/>
          <a:p>
            <a:r>
              <a:rPr lang="en-US" sz="4000" b="1" dirty="0">
                <a:solidFill>
                  <a:schemeClr val="bg1"/>
                </a:solidFill>
              </a:rPr>
              <a:t>Proactive Planning </a:t>
            </a:r>
          </a:p>
        </p:txBody>
      </p:sp>
      <p:sp>
        <p:nvSpPr>
          <p:cNvPr id="4" name="Slide Number Placeholder 3">
            <a:extLst>
              <a:ext uri="{FF2B5EF4-FFF2-40B4-BE49-F238E27FC236}">
                <a16:creationId xmlns:a16="http://schemas.microsoft.com/office/drawing/2014/main" id="{4AFC2687-530F-D050-721C-445CB51AB6C9}"/>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295E75DE-85F3-C002-0BAE-C574F883A2B1}"/>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560A6B01-A017-C640-FA46-E3CE3589E947}"/>
              </a:ext>
            </a:extLst>
          </p:cNvPr>
          <p:cNvSpPr txBox="1">
            <a:spLocks noGrp="1" noRot="1" noMove="1" noResize="1" noEditPoints="1" noAdjustHandles="1" noChangeArrowheads="1" noChangeShapeType="1"/>
          </p:cNvSpPr>
          <p:nvPr/>
        </p:nvSpPr>
        <p:spPr>
          <a:xfrm>
            <a:off x="0" y="2040294"/>
            <a:ext cx="12192000" cy="1384995"/>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Require County departments to demonstrate and explain how the capital investment advances the County and/or department’s mission &amp; strategic plan. </a:t>
            </a:r>
          </a:p>
        </p:txBody>
      </p:sp>
      <p:sp>
        <p:nvSpPr>
          <p:cNvPr id="6" name="Content Placeholder 5">
            <a:extLst>
              <a:ext uri="{FF2B5EF4-FFF2-40B4-BE49-F238E27FC236}">
                <a16:creationId xmlns:a16="http://schemas.microsoft.com/office/drawing/2014/main" id="{6294015A-44D2-CCA2-58EA-B88593501707}"/>
              </a:ext>
            </a:extLst>
          </p:cNvPr>
          <p:cNvSpPr>
            <a:spLocks noGrp="1"/>
          </p:cNvSpPr>
          <p:nvPr>
            <p:ph idx="1"/>
          </p:nvPr>
        </p:nvSpPr>
        <p:spPr>
          <a:xfrm>
            <a:off x="838200" y="3631035"/>
            <a:ext cx="10866120" cy="3012361"/>
          </a:xfrm>
        </p:spPr>
        <p:txBody>
          <a:bodyPr>
            <a:normAutofit fontScale="92500" lnSpcReduction="10000"/>
          </a:bodyPr>
          <a:lstStyle/>
          <a:p>
            <a:pPr fontAlgn="base">
              <a:buFont typeface="Wingdings" panose="05000000000000000000" pitchFamily="2" charset="2"/>
              <a:buChar char="v"/>
            </a:pPr>
            <a:r>
              <a:rPr lang="en-US" sz="2400" dirty="0"/>
              <a:t>Capital investments should align with operational planning and talent recruitment efforts. </a:t>
            </a:r>
          </a:p>
          <a:p>
            <a:pPr marL="0" indent="0" fontAlgn="base">
              <a:buNone/>
            </a:pPr>
            <a:endParaRPr lang="en-US" sz="1500" dirty="0"/>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Time Frame: </a:t>
            </a: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Immediate. Implemented as part of the 2025 capital budget call.</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Feasibility: </a:t>
            </a:r>
            <a:r>
              <a:rPr kumimoji="0" lang="en-US" sz="2200" b="0" i="0" u="none" strike="noStrike" kern="0" cap="none" spc="0" normalizeH="0" baseline="0" noProof="0" dirty="0">
                <a:ln>
                  <a:noFill/>
                </a:ln>
                <a:solidFill>
                  <a:srgbClr val="000000"/>
                </a:solidFill>
                <a:effectLst/>
                <a:uLnTx/>
                <a:uFillTx/>
                <a:latin typeface="Calibri"/>
                <a:ea typeface="Calibri"/>
                <a:cs typeface="Calibri"/>
                <a:sym typeface="Calibri"/>
              </a:rPr>
              <a:t>High impact when done with fidelity. Creates direct linkage between capital investments and County operations. </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0" i="1" u="none" strike="noStrike" kern="0" cap="none" spc="0" normalizeH="0" baseline="0" noProof="0" dirty="0">
                <a:ln>
                  <a:noFill/>
                </a:ln>
                <a:solidFill>
                  <a:srgbClr val="000000"/>
                </a:solidFill>
                <a:effectLst/>
                <a:uLnTx/>
                <a:uFillTx/>
                <a:latin typeface="Calibri"/>
                <a:ea typeface="Calibri"/>
                <a:cs typeface="Calibri"/>
                <a:sym typeface="Calibri"/>
              </a:rPr>
              <a:t>Desirability: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This recommendation is likely to be supported and welcomed by residents because it provides greater transparency and holds County departments accountable to document their needs.   Challenging for County departments that do not currently have a written plan or clear mission statement. </a:t>
            </a:r>
          </a:p>
          <a:p>
            <a:pPr marL="0" indent="0" fontAlgn="base">
              <a:buNone/>
            </a:pPr>
            <a:endParaRPr lang="en-US" sz="2400" dirty="0"/>
          </a:p>
          <a:p>
            <a:pPr marL="457200" lvl="1" indent="0">
              <a:buNone/>
            </a:pPr>
            <a:endParaRPr lang="en-US" dirty="0"/>
          </a:p>
        </p:txBody>
      </p:sp>
    </p:spTree>
    <p:extLst>
      <p:ext uri="{BB962C8B-B14F-4D97-AF65-F5344CB8AC3E}">
        <p14:creationId xmlns:p14="http://schemas.microsoft.com/office/powerpoint/2010/main" val="378211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46DDCA-15C8-2831-945A-8F55C3D5C1A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63F4E8-4E2A-DBCE-760B-B524096D9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97C4B2-BEAB-3B9D-3C89-3177D161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58F6E6-6D4E-5236-C4B3-4E2F28845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E731838-706C-34ED-BD5E-D1E35E8EA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B31EF49-1711-BF6A-DD64-42F206BB3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860236-5985-2F63-7691-74264BF2A074}"/>
              </a:ext>
            </a:extLst>
          </p:cNvPr>
          <p:cNvSpPr>
            <a:spLocks noGrp="1"/>
          </p:cNvSpPr>
          <p:nvPr>
            <p:ph type="title"/>
          </p:nvPr>
        </p:nvSpPr>
        <p:spPr>
          <a:xfrm>
            <a:off x="822121" y="294538"/>
            <a:ext cx="10445429" cy="1033669"/>
          </a:xfrm>
        </p:spPr>
        <p:txBody>
          <a:bodyPr>
            <a:noAutofit/>
          </a:bodyPr>
          <a:lstStyle/>
          <a:p>
            <a:r>
              <a:rPr lang="en-US" sz="4000" b="1" dirty="0">
                <a:solidFill>
                  <a:schemeClr val="bg1"/>
                </a:solidFill>
              </a:rPr>
              <a:t>Data Management </a:t>
            </a:r>
          </a:p>
        </p:txBody>
      </p:sp>
      <p:sp>
        <p:nvSpPr>
          <p:cNvPr id="4" name="Slide Number Placeholder 3">
            <a:extLst>
              <a:ext uri="{FF2B5EF4-FFF2-40B4-BE49-F238E27FC236}">
                <a16:creationId xmlns:a16="http://schemas.microsoft.com/office/drawing/2014/main" id="{76900817-8F5B-734F-3AF0-BACB4CEFBC57}"/>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8A03FCB0-C798-7B71-0C63-D918307F0C19}"/>
              </a:ext>
            </a:extLst>
          </p:cNvPr>
          <p:cNvPicPr>
            <a:picLocks noChangeAspect="1"/>
          </p:cNvPicPr>
          <p:nvPr/>
        </p:nvPicPr>
        <p:blipFill>
          <a:blip r:embed="rId2"/>
          <a:stretch>
            <a:fillRect/>
          </a:stretch>
        </p:blipFill>
        <p:spPr>
          <a:xfrm>
            <a:off x="94890" y="5594230"/>
            <a:ext cx="1161692" cy="1132937"/>
          </a:xfrm>
          <a:prstGeom prst="rect">
            <a:avLst/>
          </a:prstGeom>
        </p:spPr>
      </p:pic>
      <p:sp>
        <p:nvSpPr>
          <p:cNvPr id="3" name="TextBox 2">
            <a:extLst>
              <a:ext uri="{FF2B5EF4-FFF2-40B4-BE49-F238E27FC236}">
                <a16:creationId xmlns:a16="http://schemas.microsoft.com/office/drawing/2014/main" id="{3D923417-E627-DAC2-5CFA-D37AC045B037}"/>
              </a:ext>
            </a:extLst>
          </p:cNvPr>
          <p:cNvSpPr txBox="1"/>
          <p:nvPr/>
        </p:nvSpPr>
        <p:spPr>
          <a:xfrm>
            <a:off x="0" y="1795992"/>
            <a:ext cx="12192000" cy="954107"/>
          </a:xfrm>
          <a:prstGeom prst="rect">
            <a:avLst/>
          </a:prstGeom>
          <a:solidFill>
            <a:schemeClr val="accent1">
              <a:lumMod val="40000"/>
              <a:lumOff val="60000"/>
            </a:schemeClr>
          </a:solidFill>
        </p:spPr>
        <p:txBody>
          <a:bodyPr wrap="square" rtlCol="0">
            <a:spAutoFit/>
          </a:bodyPr>
          <a:lstStyle/>
          <a:p>
            <a:r>
              <a:rPr lang="en-US" sz="2800" b="1" u="sng" dirty="0"/>
              <a:t>Recommendation</a:t>
            </a:r>
            <a:r>
              <a:rPr lang="en-US" sz="2800" b="1" dirty="0"/>
              <a:t>:   Plan for a refresh of the Facility Condition and Needs Assessment.</a:t>
            </a:r>
          </a:p>
        </p:txBody>
      </p:sp>
      <p:sp>
        <p:nvSpPr>
          <p:cNvPr id="6" name="Content Placeholder 5">
            <a:extLst>
              <a:ext uri="{FF2B5EF4-FFF2-40B4-BE49-F238E27FC236}">
                <a16:creationId xmlns:a16="http://schemas.microsoft.com/office/drawing/2014/main" id="{DD25A3EB-D1A3-C390-46F4-B2164484BC75}"/>
              </a:ext>
            </a:extLst>
          </p:cNvPr>
          <p:cNvSpPr>
            <a:spLocks noGrp="1"/>
          </p:cNvSpPr>
          <p:nvPr>
            <p:ph idx="1"/>
          </p:nvPr>
        </p:nvSpPr>
        <p:spPr>
          <a:xfrm>
            <a:off x="892613" y="2985791"/>
            <a:ext cx="10866120" cy="3788233"/>
          </a:xfrm>
        </p:spPr>
        <p:txBody>
          <a:bodyPr>
            <a:normAutofit fontScale="92500" lnSpcReduction="10000"/>
          </a:bodyPr>
          <a:lstStyle/>
          <a:p>
            <a:pPr fontAlgn="base">
              <a:buFont typeface="Wingdings" panose="05000000000000000000" pitchFamily="2" charset="2"/>
              <a:buChar char="v"/>
            </a:pPr>
            <a:r>
              <a:rPr lang="en-US" sz="2400" dirty="0"/>
              <a:t>The data will be five years old in 2027.</a:t>
            </a:r>
          </a:p>
          <a:p>
            <a:pPr fontAlgn="base">
              <a:buFont typeface="Wingdings" panose="05000000000000000000" pitchFamily="2" charset="2"/>
              <a:buChar char="v"/>
            </a:pPr>
            <a:r>
              <a:rPr lang="en-US" sz="2400" dirty="0"/>
              <a:t>Best practice is to refresh all or portions of the data every 3-5 years.</a:t>
            </a:r>
          </a:p>
          <a:p>
            <a:pPr fontAlgn="base">
              <a:buFont typeface="Wingdings" panose="05000000000000000000" pitchFamily="2" charset="2"/>
              <a:buChar char="v"/>
            </a:pPr>
            <a:r>
              <a:rPr lang="en-US" sz="2400" dirty="0"/>
              <a:t>Ensures greatest needs continue to be prioritized and addressed. </a:t>
            </a:r>
          </a:p>
          <a:p>
            <a:pPr fontAlgn="base">
              <a:buFont typeface="Wingdings" panose="05000000000000000000" pitchFamily="2" charset="2"/>
              <a:buChar char="v"/>
            </a:pPr>
            <a:endParaRPr lang="en-US" sz="1700" dirty="0"/>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Time Frame: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Long term. </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Feasibility: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High impact, maintains appropriate focus for capital investments and relevancy of the data use to inform the capital budget.  Creates risk mitigation and informs total cost of ownership. Analysis will require external resources. </a:t>
            </a:r>
          </a:p>
          <a:p>
            <a:pPr marL="571500" marR="0" lvl="1" indent="0" algn="l" defTabSz="914400" rtl="0" eaLnBrk="1" fontAlgn="auto" latinLnBrk="0" hangingPunct="1">
              <a:lnSpc>
                <a:spcPct val="90000"/>
              </a:lnSpc>
              <a:spcBef>
                <a:spcPts val="500"/>
              </a:spcBef>
              <a:spcAft>
                <a:spcPts val="0"/>
              </a:spcAft>
              <a:buClr>
                <a:srgbClr val="000000"/>
              </a:buClr>
              <a:buSzPts val="18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Desirability: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Varies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Likely to be welcomed by Council and County finance and budget staff when establishing funding priorities. Provides actionable, data-driven information to make sound decisions about maintenance, repairs, and upgrades.</a:t>
            </a:r>
          </a:p>
          <a:p>
            <a:pPr marL="0" indent="0" fontAlgn="base">
              <a:buNone/>
            </a:pPr>
            <a:endParaRPr lang="en-US" sz="2400" dirty="0"/>
          </a:p>
          <a:p>
            <a:pPr marL="457200" lvl="1" indent="0">
              <a:buNone/>
            </a:pPr>
            <a:endParaRPr lang="en-US" dirty="0"/>
          </a:p>
        </p:txBody>
      </p:sp>
    </p:spTree>
    <p:extLst>
      <p:ext uri="{BB962C8B-B14F-4D97-AF65-F5344CB8AC3E}">
        <p14:creationId xmlns:p14="http://schemas.microsoft.com/office/powerpoint/2010/main" val="358168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Task Force Composition</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736597"/>
            <a:ext cx="10866120" cy="4733857"/>
          </a:xfrm>
        </p:spPr>
        <p:txBody>
          <a:bodyPr>
            <a:normAutofit/>
          </a:bodyPr>
          <a:lstStyle/>
          <a:p>
            <a:r>
              <a:rPr lang="en-US" sz="3000" dirty="0"/>
              <a:t>Conceived by Councilman Richard R. Womack in December 2024</a:t>
            </a:r>
          </a:p>
          <a:p>
            <a:r>
              <a:rPr lang="en-US" sz="3000" dirty="0"/>
              <a:t>Public Application Process –January 22, 2025 thru February 7, 2025</a:t>
            </a:r>
          </a:p>
          <a:p>
            <a:r>
              <a:rPr lang="en-US" sz="3000" dirty="0"/>
              <a:t>65 individuals applied representing various communities </a:t>
            </a:r>
          </a:p>
          <a:p>
            <a:r>
              <a:rPr lang="en-US" sz="3000" dirty="0"/>
              <a:t>All members were accepted to serve on the task force</a:t>
            </a:r>
          </a:p>
          <a:p>
            <a:r>
              <a:rPr lang="en-US" sz="3000" dirty="0"/>
              <a:t>Members indicated multiple subcommittees of interest and were assigned to a task force subcommittee based on interest and to maintain roughly equal number of participants on each subcommittee</a:t>
            </a:r>
          </a:p>
          <a:p>
            <a:pPr marL="0"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31572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42900"/>
            <a:ext cx="8229600" cy="1143000"/>
          </a:xfrm>
        </p:spPr>
        <p:txBody>
          <a:bodyPr>
            <a:normAutofit fontScale="90000"/>
          </a:bodyPr>
          <a:lstStyle/>
          <a:p>
            <a:r>
              <a:rPr sz="4000" dirty="0"/>
              <a:t>Executive Summary</a:t>
            </a:r>
            <a:br>
              <a:rPr lang="en-US" sz="4000" dirty="0"/>
            </a:br>
            <a:r>
              <a:rPr lang="en-US" sz="2400" b="1" i="1" dirty="0">
                <a:solidFill>
                  <a:srgbClr val="0070C0"/>
                </a:solidFill>
              </a:rPr>
              <a:t>Key Outcome: Fiscal stabilization through efficiency, transparency, </a:t>
            </a:r>
            <a:br>
              <a:rPr lang="en-US" sz="2400" b="1" i="1" dirty="0">
                <a:solidFill>
                  <a:srgbClr val="0070C0"/>
                </a:solidFill>
              </a:rPr>
            </a:br>
            <a:r>
              <a:rPr lang="en-US" sz="2400" b="1" i="1" dirty="0">
                <a:solidFill>
                  <a:srgbClr val="0070C0"/>
                </a:solidFill>
              </a:rPr>
              <a:t>and reinvestment.</a:t>
            </a:r>
            <a:endParaRPr sz="2400" b="1" i="1" dirty="0">
              <a:solidFill>
                <a:srgbClr val="0070C0"/>
              </a:solidFill>
            </a:endParaRPr>
          </a:p>
        </p:txBody>
      </p:sp>
      <p:graphicFrame>
        <p:nvGraphicFramePr>
          <p:cNvPr id="8" name="Content Placeholder 2">
            <a:extLst>
              <a:ext uri="{FF2B5EF4-FFF2-40B4-BE49-F238E27FC236}">
                <a16:creationId xmlns:a16="http://schemas.microsoft.com/office/drawing/2014/main" id="{309E3F59-86CB-7C3E-0EE7-610398F5C0DB}"/>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D25FDA08-51F2-4506-8A0D-FB760482CADC}"/>
              </a:ext>
            </a:extLst>
          </p:cNvPr>
          <p:cNvPicPr>
            <a:picLocks noChangeAspect="1"/>
          </p:cNvPicPr>
          <p:nvPr/>
        </p:nvPicPr>
        <p:blipFill>
          <a:blip r:embed="rId7"/>
          <a:stretch>
            <a:fillRect/>
          </a:stretch>
        </p:blipFill>
        <p:spPr>
          <a:xfrm>
            <a:off x="9913748" y="228601"/>
            <a:ext cx="754253" cy="75425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Background</a:t>
            </a:r>
            <a:r>
              <a:rPr lang="en-US" sz="4000" dirty="0"/>
              <a:t> of our Approach</a:t>
            </a:r>
            <a:endParaRPr sz="4000" dirty="0"/>
          </a:p>
        </p:txBody>
      </p:sp>
      <p:graphicFrame>
        <p:nvGraphicFramePr>
          <p:cNvPr id="7" name="Content Placeholder 2">
            <a:extLst>
              <a:ext uri="{FF2B5EF4-FFF2-40B4-BE49-F238E27FC236}">
                <a16:creationId xmlns:a16="http://schemas.microsoft.com/office/drawing/2014/main" id="{C32E0A1A-1C0B-127A-BA6C-668991B2E531}"/>
              </a:ext>
            </a:extLst>
          </p:cNvPr>
          <p:cNvGraphicFramePr>
            <a:graphicFrameLocks noGrp="1"/>
          </p:cNvGraphicFramePr>
          <p:nvPr>
            <p:ph idx="1"/>
          </p:nvPr>
        </p:nvGraphicFramePr>
        <p:xfrm>
          <a:off x="1981200" y="1307690"/>
          <a:ext cx="8229600" cy="5275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EA3A66CA-A78F-4393-AFEE-24F6FD015AB9}"/>
              </a:ext>
            </a:extLst>
          </p:cNvPr>
          <p:cNvPicPr>
            <a:picLocks noChangeAspect="1"/>
          </p:cNvPicPr>
          <p:nvPr/>
        </p:nvPicPr>
        <p:blipFill>
          <a:blip r:embed="rId7"/>
          <a:stretch>
            <a:fillRect/>
          </a:stretch>
        </p:blipFill>
        <p:spPr>
          <a:xfrm>
            <a:off x="9913748" y="228601"/>
            <a:ext cx="754253" cy="75425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Implementation Timeframes</a:t>
            </a:r>
          </a:p>
        </p:txBody>
      </p:sp>
      <p:graphicFrame>
        <p:nvGraphicFramePr>
          <p:cNvPr id="3" name="Table 2"/>
          <p:cNvGraphicFramePr>
            <a:graphicFrameLocks noGrp="1"/>
          </p:cNvGraphicFramePr>
          <p:nvPr/>
        </p:nvGraphicFramePr>
        <p:xfrm>
          <a:off x="1981200" y="1472820"/>
          <a:ext cx="8229600" cy="45720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43000">
                <a:tc>
                  <a:txBody>
                    <a:bodyPr/>
                    <a:lstStyle/>
                    <a:p>
                      <a:pPr algn="ctr"/>
                      <a:r>
                        <a:rPr b="1" dirty="0"/>
                        <a:t>Timeframe</a:t>
                      </a:r>
                    </a:p>
                  </a:txBody>
                  <a:tcPr/>
                </a:tc>
                <a:tc>
                  <a:txBody>
                    <a:bodyPr/>
                    <a:lstStyle/>
                    <a:p>
                      <a:pPr algn="ctr"/>
                      <a:r>
                        <a:rPr b="1"/>
                        <a:t>Definition</a:t>
                      </a:r>
                    </a:p>
                  </a:txBody>
                  <a:tcPr/>
                </a:tc>
                <a:extLst>
                  <a:ext uri="{0D108BD9-81ED-4DB2-BD59-A6C34878D82A}">
                    <a16:rowId xmlns:a16="http://schemas.microsoft.com/office/drawing/2014/main" val="10000"/>
                  </a:ext>
                </a:extLst>
              </a:tr>
              <a:tr h="1143000">
                <a:tc>
                  <a:txBody>
                    <a:bodyPr/>
                    <a:lstStyle/>
                    <a:p>
                      <a:pPr algn="ctr"/>
                      <a:r>
                        <a:rPr dirty="0"/>
                        <a:t>Immediate (≤ FY2026)</a:t>
                      </a:r>
                    </a:p>
                  </a:txBody>
                  <a:tcPr/>
                </a:tc>
                <a:tc>
                  <a:txBody>
                    <a:bodyPr/>
                    <a:lstStyle/>
                    <a:p>
                      <a:pPr algn="ctr"/>
                      <a:r>
                        <a:t>Quick to launch; policy/process changes; minimal capital.</a:t>
                      </a:r>
                    </a:p>
                  </a:txBody>
                  <a:tcPr/>
                </a:tc>
                <a:extLst>
                  <a:ext uri="{0D108BD9-81ED-4DB2-BD59-A6C34878D82A}">
                    <a16:rowId xmlns:a16="http://schemas.microsoft.com/office/drawing/2014/main" val="10001"/>
                  </a:ext>
                </a:extLst>
              </a:tr>
              <a:tr h="1143000">
                <a:tc>
                  <a:txBody>
                    <a:bodyPr/>
                    <a:lstStyle/>
                    <a:p>
                      <a:pPr algn="ctr"/>
                      <a:r>
                        <a:t>Short-term (1–2 years)</a:t>
                      </a:r>
                    </a:p>
                  </a:txBody>
                  <a:tcPr/>
                </a:tc>
                <a:tc>
                  <a:txBody>
                    <a:bodyPr/>
                    <a:lstStyle/>
                    <a:p>
                      <a:pPr algn="ctr"/>
                      <a:r>
                        <a:t>Requires planning, contracting, or staffing shifts.</a:t>
                      </a:r>
                    </a:p>
                  </a:txBody>
                  <a:tcPr/>
                </a:tc>
                <a:extLst>
                  <a:ext uri="{0D108BD9-81ED-4DB2-BD59-A6C34878D82A}">
                    <a16:rowId xmlns:a16="http://schemas.microsoft.com/office/drawing/2014/main" val="10002"/>
                  </a:ext>
                </a:extLst>
              </a:tr>
              <a:tr h="1143000">
                <a:tc>
                  <a:txBody>
                    <a:bodyPr/>
                    <a:lstStyle/>
                    <a:p>
                      <a:pPr algn="ctr"/>
                      <a:r>
                        <a:t>Long-term (2+ years)</a:t>
                      </a:r>
                    </a:p>
                  </a:txBody>
                  <a:tcPr/>
                </a:tc>
                <a:tc>
                  <a:txBody>
                    <a:bodyPr/>
                    <a:lstStyle/>
                    <a:p>
                      <a:pPr algn="ctr"/>
                      <a:r>
                        <a:rPr dirty="0"/>
                        <a:t>Capital projects, major system changes, CBAs.</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FA579CEF-313D-45D1-8938-778B72892933}"/>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Evaluation Criteria</a:t>
            </a:r>
          </a:p>
        </p:txBody>
      </p:sp>
      <p:graphicFrame>
        <p:nvGraphicFramePr>
          <p:cNvPr id="3" name="Table 2"/>
          <p:cNvGraphicFramePr>
            <a:graphicFrameLocks noGrp="1"/>
          </p:cNvGraphicFramePr>
          <p:nvPr/>
        </p:nvGraphicFramePr>
        <p:xfrm>
          <a:off x="1981200" y="1371600"/>
          <a:ext cx="8229600" cy="45720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43000">
                <a:tc>
                  <a:txBody>
                    <a:bodyPr/>
                    <a:lstStyle/>
                    <a:p>
                      <a:pPr algn="ctr"/>
                      <a:r>
                        <a:rPr b="1" dirty="0"/>
                        <a:t>Dimension</a:t>
                      </a:r>
                    </a:p>
                  </a:txBody>
                  <a:tcPr/>
                </a:tc>
                <a:tc>
                  <a:txBody>
                    <a:bodyPr/>
                    <a:lstStyle/>
                    <a:p>
                      <a:pPr algn="ctr"/>
                      <a:r>
                        <a:rPr b="1"/>
                        <a:t>Meaning</a:t>
                      </a:r>
                    </a:p>
                  </a:txBody>
                  <a:tcPr/>
                </a:tc>
                <a:extLst>
                  <a:ext uri="{0D108BD9-81ED-4DB2-BD59-A6C34878D82A}">
                    <a16:rowId xmlns:a16="http://schemas.microsoft.com/office/drawing/2014/main" val="10000"/>
                  </a:ext>
                </a:extLst>
              </a:tr>
              <a:tr h="1143000">
                <a:tc>
                  <a:txBody>
                    <a:bodyPr/>
                    <a:lstStyle/>
                    <a:p>
                      <a:pPr algn="ctr"/>
                      <a:r>
                        <a:t>Feasibility</a:t>
                      </a:r>
                    </a:p>
                  </a:txBody>
                  <a:tcPr/>
                </a:tc>
                <a:tc>
                  <a:txBody>
                    <a:bodyPr/>
                    <a:lstStyle/>
                    <a:p>
                      <a:pPr algn="ctr"/>
                      <a:r>
                        <a:t>Difficulty to implement given systems, staffing, and capital needs.</a:t>
                      </a:r>
                    </a:p>
                  </a:txBody>
                  <a:tcPr/>
                </a:tc>
                <a:extLst>
                  <a:ext uri="{0D108BD9-81ED-4DB2-BD59-A6C34878D82A}">
                    <a16:rowId xmlns:a16="http://schemas.microsoft.com/office/drawing/2014/main" val="10001"/>
                  </a:ext>
                </a:extLst>
              </a:tr>
              <a:tr h="1143000">
                <a:tc>
                  <a:txBody>
                    <a:bodyPr/>
                    <a:lstStyle/>
                    <a:p>
                      <a:pPr algn="ctr"/>
                      <a:r>
                        <a:t>Desirability</a:t>
                      </a:r>
                    </a:p>
                  </a:txBody>
                  <a:tcPr/>
                </a:tc>
                <a:tc>
                  <a:txBody>
                    <a:bodyPr/>
                    <a:lstStyle/>
                    <a:p>
                      <a:pPr algn="ctr"/>
                      <a:r>
                        <a:t>Likelihood of stakeholder support (Council, workforce, public).</a:t>
                      </a:r>
                    </a:p>
                  </a:txBody>
                  <a:tcPr/>
                </a:tc>
                <a:extLst>
                  <a:ext uri="{0D108BD9-81ED-4DB2-BD59-A6C34878D82A}">
                    <a16:rowId xmlns:a16="http://schemas.microsoft.com/office/drawing/2014/main" val="10002"/>
                  </a:ext>
                </a:extLst>
              </a:tr>
              <a:tr h="1143000">
                <a:tc>
                  <a:txBody>
                    <a:bodyPr/>
                    <a:lstStyle/>
                    <a:p>
                      <a:pPr algn="ctr"/>
                      <a:r>
                        <a:rPr dirty="0"/>
                        <a:t>Impact</a:t>
                      </a:r>
                    </a:p>
                  </a:txBody>
                  <a:tcPr/>
                </a:tc>
                <a:tc>
                  <a:txBody>
                    <a:bodyPr/>
                    <a:lstStyle/>
                    <a:p>
                      <a:pPr algn="ctr"/>
                      <a:r>
                        <a:rPr dirty="0"/>
                        <a:t>Magnitude of savings/avoidance or risk reduction.</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7070A2C4-A60C-4CE5-B976-DBB46A7B65CE}"/>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Cost Containment Impact Overview</a:t>
            </a:r>
          </a:p>
        </p:txBody>
      </p:sp>
      <p:graphicFrame>
        <p:nvGraphicFramePr>
          <p:cNvPr id="3" name="Table 2"/>
          <p:cNvGraphicFramePr>
            <a:graphicFrameLocks noGrp="1"/>
          </p:cNvGraphicFramePr>
          <p:nvPr/>
        </p:nvGraphicFramePr>
        <p:xfrm>
          <a:off x="1981200" y="1210709"/>
          <a:ext cx="8229600" cy="5090904"/>
        </p:xfrm>
        <a:graphic>
          <a:graphicData uri="http://schemas.openxmlformats.org/drawingml/2006/table">
            <a:tbl>
              <a:tblPr firstRow="1" bandRow="1">
                <a:tableStyleId>{5C22544A-7EE6-4342-B048-85BDC9FD1C3A}</a:tableStyleId>
              </a:tblPr>
              <a:tblGrid>
                <a:gridCol w="1483112">
                  <a:extLst>
                    <a:ext uri="{9D8B030D-6E8A-4147-A177-3AD203B41FA5}">
                      <a16:colId xmlns:a16="http://schemas.microsoft.com/office/drawing/2014/main" val="20000"/>
                    </a:ext>
                  </a:extLst>
                </a:gridCol>
                <a:gridCol w="1282390">
                  <a:extLst>
                    <a:ext uri="{9D8B030D-6E8A-4147-A177-3AD203B41FA5}">
                      <a16:colId xmlns:a16="http://schemas.microsoft.com/office/drawing/2014/main" val="20001"/>
                    </a:ext>
                  </a:extLst>
                </a:gridCol>
                <a:gridCol w="1561171">
                  <a:extLst>
                    <a:ext uri="{9D8B030D-6E8A-4147-A177-3AD203B41FA5}">
                      <a16:colId xmlns:a16="http://schemas.microsoft.com/office/drawing/2014/main" val="20002"/>
                    </a:ext>
                  </a:extLst>
                </a:gridCol>
                <a:gridCol w="1583473">
                  <a:extLst>
                    <a:ext uri="{9D8B030D-6E8A-4147-A177-3AD203B41FA5}">
                      <a16:colId xmlns:a16="http://schemas.microsoft.com/office/drawing/2014/main" val="20003"/>
                    </a:ext>
                  </a:extLst>
                </a:gridCol>
                <a:gridCol w="2319454">
                  <a:extLst>
                    <a:ext uri="{9D8B030D-6E8A-4147-A177-3AD203B41FA5}">
                      <a16:colId xmlns:a16="http://schemas.microsoft.com/office/drawing/2014/main" val="20004"/>
                    </a:ext>
                  </a:extLst>
                </a:gridCol>
              </a:tblGrid>
              <a:tr h="762000">
                <a:tc>
                  <a:txBody>
                    <a:bodyPr/>
                    <a:lstStyle/>
                    <a:p>
                      <a:pPr algn="ctr"/>
                      <a:r>
                        <a:rPr b="1"/>
                        <a:t>Category</a:t>
                      </a:r>
                    </a:p>
                  </a:txBody>
                  <a:tcPr/>
                </a:tc>
                <a:tc>
                  <a:txBody>
                    <a:bodyPr/>
                    <a:lstStyle/>
                    <a:p>
                      <a:pPr algn="ctr"/>
                      <a:r>
                        <a:rPr b="1"/>
                        <a:t>Feasibility</a:t>
                      </a:r>
                    </a:p>
                  </a:txBody>
                  <a:tcPr/>
                </a:tc>
                <a:tc>
                  <a:txBody>
                    <a:bodyPr/>
                    <a:lstStyle/>
                    <a:p>
                      <a:pPr algn="ctr"/>
                      <a:r>
                        <a:rPr b="1" dirty="0"/>
                        <a:t>Impact</a:t>
                      </a:r>
                    </a:p>
                  </a:txBody>
                  <a:tcPr/>
                </a:tc>
                <a:tc>
                  <a:txBody>
                    <a:bodyPr/>
                    <a:lstStyle/>
                    <a:p>
                      <a:pPr algn="ctr"/>
                      <a:r>
                        <a:rPr b="1" dirty="0"/>
                        <a:t>Timeline</a:t>
                      </a:r>
                    </a:p>
                  </a:txBody>
                  <a:tcPr/>
                </a:tc>
                <a:tc>
                  <a:txBody>
                    <a:bodyPr/>
                    <a:lstStyle/>
                    <a:p>
                      <a:pPr algn="ctr"/>
                      <a:r>
                        <a:rPr lang="en-US" b="1" dirty="0"/>
                        <a:t>Progress and </a:t>
                      </a:r>
                      <a:r>
                        <a:rPr b="1" dirty="0"/>
                        <a:t>Notes</a:t>
                      </a:r>
                    </a:p>
                  </a:txBody>
                  <a:tcPr/>
                </a:tc>
                <a:extLst>
                  <a:ext uri="{0D108BD9-81ED-4DB2-BD59-A6C34878D82A}">
                    <a16:rowId xmlns:a16="http://schemas.microsoft.com/office/drawing/2014/main" val="10000"/>
                  </a:ext>
                </a:extLst>
              </a:tr>
              <a:tr h="609600">
                <a:tc>
                  <a:txBody>
                    <a:bodyPr/>
                    <a:lstStyle/>
                    <a:p>
                      <a:pPr algn="ctr"/>
                      <a:r>
                        <a:rPr lang="en-US" sz="1600" dirty="0"/>
                        <a:t>HR / </a:t>
                      </a:r>
                      <a:r>
                        <a:rPr sz="1600" dirty="0"/>
                        <a:t>Benefits Reform</a:t>
                      </a:r>
                    </a:p>
                  </a:txBody>
                  <a:tcPr/>
                </a:tc>
                <a:tc>
                  <a:txBody>
                    <a:bodyPr/>
                    <a:lstStyle/>
                    <a:p>
                      <a:pPr algn="ctr"/>
                      <a:r>
                        <a:rPr sz="1600"/>
                        <a:t>Medium</a:t>
                      </a:r>
                    </a:p>
                  </a:txBody>
                  <a:tcPr/>
                </a:tc>
                <a:tc>
                  <a:txBody>
                    <a:bodyPr/>
                    <a:lstStyle/>
                    <a:p>
                      <a:pPr algn="ctr"/>
                      <a:r>
                        <a:rPr sz="1600"/>
                        <a:t>High</a:t>
                      </a:r>
                    </a:p>
                  </a:txBody>
                  <a:tcPr/>
                </a:tc>
                <a:tc>
                  <a:txBody>
                    <a:bodyPr/>
                    <a:lstStyle/>
                    <a:p>
                      <a:pPr algn="ctr"/>
                      <a:r>
                        <a:rPr lang="en-US" sz="1600" dirty="0"/>
                        <a:t>Immediate</a:t>
                      </a:r>
                    </a:p>
                  </a:txBody>
                  <a:tcPr/>
                </a:tc>
                <a:tc>
                  <a:txBody>
                    <a:bodyPr/>
                    <a:lstStyle/>
                    <a:p>
                      <a:pPr algn="ctr"/>
                      <a:r>
                        <a:rPr lang="en-US" sz="1600" dirty="0"/>
                        <a:t>Already implemented</a:t>
                      </a:r>
                      <a:endParaRPr sz="1600" dirty="0"/>
                    </a:p>
                  </a:txBody>
                  <a:tcPr>
                    <a:solidFill>
                      <a:srgbClr val="92D050"/>
                    </a:solidFill>
                  </a:tcPr>
                </a:tc>
                <a:extLst>
                  <a:ext uri="{0D108BD9-81ED-4DB2-BD59-A6C34878D82A}">
                    <a16:rowId xmlns:a16="http://schemas.microsoft.com/office/drawing/2014/main" val="10001"/>
                  </a:ext>
                </a:extLst>
              </a:tr>
              <a:tr h="762000">
                <a:tc>
                  <a:txBody>
                    <a:bodyPr/>
                    <a:lstStyle/>
                    <a:p>
                      <a:pPr algn="ctr"/>
                      <a:r>
                        <a:rPr sz="1600" dirty="0"/>
                        <a:t>Procurement &amp; Central Purchasing</a:t>
                      </a:r>
                    </a:p>
                  </a:txBody>
                  <a:tcPr/>
                </a:tc>
                <a:tc>
                  <a:txBody>
                    <a:bodyPr/>
                    <a:lstStyle/>
                    <a:p>
                      <a:pPr algn="ctr"/>
                      <a:r>
                        <a:rPr sz="1600" dirty="0"/>
                        <a:t>High</a:t>
                      </a:r>
                    </a:p>
                  </a:txBody>
                  <a:tcPr/>
                </a:tc>
                <a:tc>
                  <a:txBody>
                    <a:bodyPr/>
                    <a:lstStyle/>
                    <a:p>
                      <a:pPr algn="ctr"/>
                      <a:r>
                        <a:rPr sz="1600"/>
                        <a:t>High</a:t>
                      </a:r>
                    </a:p>
                  </a:txBody>
                  <a:tcPr/>
                </a:tc>
                <a:tc>
                  <a:txBody>
                    <a:bodyPr/>
                    <a:lstStyle/>
                    <a:p>
                      <a:pPr algn="ctr"/>
                      <a:r>
                        <a:rPr sz="1600" dirty="0"/>
                        <a:t>Immediate</a:t>
                      </a:r>
                    </a:p>
                  </a:txBody>
                  <a:tcPr/>
                </a:tc>
                <a:tc>
                  <a:txBody>
                    <a:bodyPr/>
                    <a:lstStyle/>
                    <a:p>
                      <a:pPr algn="ctr"/>
                      <a:r>
                        <a:rPr sz="1600" dirty="0">
                          <a:solidFill>
                            <a:schemeClr val="tx1"/>
                          </a:solidFill>
                        </a:rPr>
                        <a:t>Already showing results</a:t>
                      </a:r>
                    </a:p>
                  </a:txBody>
                  <a:tcPr>
                    <a:solidFill>
                      <a:srgbClr val="92D050"/>
                    </a:solidFill>
                  </a:tcPr>
                </a:tc>
                <a:extLst>
                  <a:ext uri="{0D108BD9-81ED-4DB2-BD59-A6C34878D82A}">
                    <a16:rowId xmlns:a16="http://schemas.microsoft.com/office/drawing/2014/main" val="10002"/>
                  </a:ext>
                </a:extLst>
              </a:tr>
              <a:tr h="504779">
                <a:tc>
                  <a:txBody>
                    <a:bodyPr/>
                    <a:lstStyle/>
                    <a:p>
                      <a:pPr algn="ctr"/>
                      <a:r>
                        <a:rPr lang="en-US" sz="1600" dirty="0"/>
                        <a:t>I</a:t>
                      </a:r>
                      <a:r>
                        <a:rPr sz="1600" dirty="0"/>
                        <a:t>T</a:t>
                      </a:r>
                      <a:r>
                        <a:rPr lang="en-US" sz="1600" dirty="0"/>
                        <a:t> and Telecom </a:t>
                      </a:r>
                      <a:endParaRPr sz="1600" dirty="0"/>
                    </a:p>
                  </a:txBody>
                  <a:tcPr/>
                </a:tc>
                <a:tc>
                  <a:txBody>
                    <a:bodyPr/>
                    <a:lstStyle/>
                    <a:p>
                      <a:pPr algn="ctr"/>
                      <a:r>
                        <a:rPr sz="1600" dirty="0"/>
                        <a:t>High</a:t>
                      </a:r>
                    </a:p>
                  </a:txBody>
                  <a:tcPr/>
                </a:tc>
                <a:tc>
                  <a:txBody>
                    <a:bodyPr/>
                    <a:lstStyle/>
                    <a:p>
                      <a:pPr algn="ctr"/>
                      <a:r>
                        <a:rPr sz="1600"/>
                        <a:t>Medium</a:t>
                      </a:r>
                    </a:p>
                  </a:txBody>
                  <a:tcPr/>
                </a:tc>
                <a:tc>
                  <a:txBody>
                    <a:bodyPr/>
                    <a:lstStyle/>
                    <a:p>
                      <a:pPr algn="ctr"/>
                      <a:r>
                        <a:rPr lang="en-US" sz="1600" dirty="0"/>
                        <a:t>Immediate</a:t>
                      </a:r>
                    </a:p>
                  </a:txBody>
                  <a:tcPr/>
                </a:tc>
                <a:tc>
                  <a:txBody>
                    <a:bodyPr/>
                    <a:lstStyle/>
                    <a:p>
                      <a:pPr algn="ctr"/>
                      <a:r>
                        <a:rPr lang="en-US" sz="1600" dirty="0">
                          <a:solidFill>
                            <a:schemeClr val="tx1"/>
                          </a:solidFill>
                        </a:rPr>
                        <a:t>Already showing results</a:t>
                      </a:r>
                    </a:p>
                  </a:txBody>
                  <a:tcPr>
                    <a:solidFill>
                      <a:srgbClr val="92D050"/>
                    </a:solidFill>
                  </a:tcPr>
                </a:tc>
                <a:extLst>
                  <a:ext uri="{0D108BD9-81ED-4DB2-BD59-A6C34878D82A}">
                    <a16:rowId xmlns:a16="http://schemas.microsoft.com/office/drawing/2014/main" val="10003"/>
                  </a:ext>
                </a:extLst>
              </a:tr>
              <a:tr h="0">
                <a:tc>
                  <a:txBody>
                    <a:bodyPr/>
                    <a:lstStyle/>
                    <a:p>
                      <a:pPr algn="ctr"/>
                      <a:r>
                        <a:rPr lang="en-US" sz="1600" dirty="0"/>
                        <a:t>Fleet</a:t>
                      </a:r>
                      <a:endParaRPr sz="1600" dirty="0"/>
                    </a:p>
                  </a:txBody>
                  <a:tcPr/>
                </a:tc>
                <a:tc>
                  <a:txBody>
                    <a:bodyPr/>
                    <a:lstStyle/>
                    <a:p>
                      <a:pPr algn="ctr"/>
                      <a:r>
                        <a:rPr lang="en-US" sz="1600" dirty="0"/>
                        <a:t>High</a:t>
                      </a:r>
                      <a:endParaRPr sz="1600" dirty="0"/>
                    </a:p>
                  </a:txBody>
                  <a:tcPr/>
                </a:tc>
                <a:tc>
                  <a:txBody>
                    <a:bodyPr/>
                    <a:lstStyle/>
                    <a:p>
                      <a:pPr algn="ctr"/>
                      <a:r>
                        <a:rPr lang="en-US" sz="1600" dirty="0"/>
                        <a:t>Medium</a:t>
                      </a:r>
                      <a:endParaRPr sz="1600" dirty="0"/>
                    </a:p>
                  </a:txBody>
                  <a:tcPr/>
                </a:tc>
                <a:tc>
                  <a:txBody>
                    <a:bodyPr/>
                    <a:lstStyle/>
                    <a:p>
                      <a:pPr algn="ctr"/>
                      <a:r>
                        <a:rPr lang="en-US" sz="1600" dirty="0"/>
                        <a:t>Immediate</a:t>
                      </a:r>
                    </a:p>
                  </a:txBody>
                  <a:tcPr/>
                </a:tc>
                <a:tc>
                  <a:txBody>
                    <a:bodyPr/>
                    <a:lstStyle/>
                    <a:p>
                      <a:pPr algn="ctr"/>
                      <a:r>
                        <a:rPr lang="en-US" sz="1600" dirty="0">
                          <a:solidFill>
                            <a:schemeClr val="tx1"/>
                          </a:solidFill>
                        </a:rPr>
                        <a:t>Already showing results</a:t>
                      </a:r>
                    </a:p>
                  </a:txBody>
                  <a:tcPr>
                    <a:solidFill>
                      <a:srgbClr val="92D050"/>
                    </a:solidFill>
                  </a:tcPr>
                </a:tc>
                <a:extLst>
                  <a:ext uri="{0D108BD9-81ED-4DB2-BD59-A6C34878D82A}">
                    <a16:rowId xmlns:a16="http://schemas.microsoft.com/office/drawing/2014/main" val="2323519820"/>
                  </a:ext>
                </a:extLst>
              </a:tr>
              <a:tr h="658665">
                <a:tc>
                  <a:txBody>
                    <a:bodyPr/>
                    <a:lstStyle/>
                    <a:p>
                      <a:pPr algn="ctr"/>
                      <a:r>
                        <a:rPr sz="1600" dirty="0"/>
                        <a:t>Grants Administration</a:t>
                      </a:r>
                    </a:p>
                  </a:txBody>
                  <a:tcPr/>
                </a:tc>
                <a:tc>
                  <a:txBody>
                    <a:bodyPr/>
                    <a:lstStyle/>
                    <a:p>
                      <a:pPr algn="ctr"/>
                      <a:r>
                        <a:rPr sz="1600" dirty="0"/>
                        <a:t>Medium</a:t>
                      </a:r>
                    </a:p>
                  </a:txBody>
                  <a:tcPr/>
                </a:tc>
                <a:tc>
                  <a:txBody>
                    <a:bodyPr/>
                    <a:lstStyle/>
                    <a:p>
                      <a:pPr algn="ctr"/>
                      <a:r>
                        <a:rPr sz="1600" dirty="0"/>
                        <a:t>High</a:t>
                      </a:r>
                    </a:p>
                  </a:txBody>
                  <a:tcPr/>
                </a:tc>
                <a:tc>
                  <a:txBody>
                    <a:bodyPr/>
                    <a:lstStyle/>
                    <a:p>
                      <a:pPr algn="ctr"/>
                      <a:r>
                        <a:rPr lang="en-US" sz="1600" dirty="0"/>
                        <a:t>Short-term</a:t>
                      </a:r>
                    </a:p>
                  </a:txBody>
                  <a:tcPr/>
                </a:tc>
                <a:tc>
                  <a:txBody>
                    <a:bodyPr/>
                    <a:lstStyle/>
                    <a:p>
                      <a:pPr algn="ctr"/>
                      <a:r>
                        <a:rPr sz="1600" dirty="0"/>
                        <a:t>Resource investment required</a:t>
                      </a:r>
                    </a:p>
                  </a:txBody>
                  <a:tcPr>
                    <a:solidFill>
                      <a:srgbClr val="FFFF00"/>
                    </a:solidFill>
                  </a:tcPr>
                </a:tc>
                <a:extLst>
                  <a:ext uri="{0D108BD9-81ED-4DB2-BD59-A6C34878D82A}">
                    <a16:rowId xmlns:a16="http://schemas.microsoft.com/office/drawing/2014/main" val="10004"/>
                  </a:ext>
                </a:extLst>
              </a:tr>
              <a:tr h="635620">
                <a:tc>
                  <a:txBody>
                    <a:bodyPr/>
                    <a:lstStyle/>
                    <a:p>
                      <a:pPr algn="ctr"/>
                      <a:r>
                        <a:rPr lang="en-US" sz="1600" dirty="0"/>
                        <a:t>Prison</a:t>
                      </a:r>
                      <a:endParaRPr sz="1600" dirty="0"/>
                    </a:p>
                  </a:txBody>
                  <a:tcPr/>
                </a:tc>
                <a:tc>
                  <a:txBody>
                    <a:bodyPr/>
                    <a:lstStyle/>
                    <a:p>
                      <a:pPr algn="ctr"/>
                      <a:r>
                        <a:rPr lang="en-US" sz="1600" dirty="0"/>
                        <a:t>High</a:t>
                      </a:r>
                      <a:endParaRPr sz="1600" dirty="0"/>
                    </a:p>
                  </a:txBody>
                  <a:tcPr/>
                </a:tc>
                <a:tc>
                  <a:txBody>
                    <a:bodyPr/>
                    <a:lstStyle/>
                    <a:p>
                      <a:pPr algn="ctr"/>
                      <a:r>
                        <a:rPr lang="en-US" sz="1600" dirty="0"/>
                        <a:t>High</a:t>
                      </a:r>
                      <a:endParaRPr sz="1600" dirty="0"/>
                    </a:p>
                  </a:txBody>
                  <a:tcPr/>
                </a:tc>
                <a:tc>
                  <a:txBody>
                    <a:bodyPr/>
                    <a:lstStyle/>
                    <a:p>
                      <a:pPr algn="ctr"/>
                      <a:r>
                        <a:rPr lang="en-US" sz="1600" dirty="0"/>
                        <a:t>Short-term</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Resource investment required</a:t>
                      </a:r>
                      <a:endParaRPr sz="1600" dirty="0"/>
                    </a:p>
                  </a:txBody>
                  <a:tcPr>
                    <a:solidFill>
                      <a:srgbClr val="FFFF00"/>
                    </a:solidFill>
                  </a:tcPr>
                </a:tc>
                <a:extLst>
                  <a:ext uri="{0D108BD9-81ED-4DB2-BD59-A6C34878D82A}">
                    <a16:rowId xmlns:a16="http://schemas.microsoft.com/office/drawing/2014/main" val="3489529394"/>
                  </a:ext>
                </a:extLst>
              </a:tr>
              <a:tr h="762000">
                <a:tc>
                  <a:txBody>
                    <a:bodyPr/>
                    <a:lstStyle/>
                    <a:p>
                      <a:pPr algn="ctr"/>
                      <a:r>
                        <a:rPr sz="1600" dirty="0"/>
                        <a:t>Facilities &amp; Leases</a:t>
                      </a:r>
                    </a:p>
                  </a:txBody>
                  <a:tcPr/>
                </a:tc>
                <a:tc>
                  <a:txBody>
                    <a:bodyPr/>
                    <a:lstStyle/>
                    <a:p>
                      <a:pPr algn="ctr"/>
                      <a:r>
                        <a:rPr sz="1600"/>
                        <a:t>Medium</a:t>
                      </a:r>
                    </a:p>
                  </a:txBody>
                  <a:tcPr/>
                </a:tc>
                <a:tc>
                  <a:txBody>
                    <a:bodyPr/>
                    <a:lstStyle/>
                    <a:p>
                      <a:pPr algn="ctr"/>
                      <a:r>
                        <a:rPr sz="1600" dirty="0"/>
                        <a:t>Medium</a:t>
                      </a:r>
                    </a:p>
                  </a:txBody>
                  <a:tcPr/>
                </a:tc>
                <a:tc>
                  <a:txBody>
                    <a:bodyPr/>
                    <a:lstStyle/>
                    <a:p>
                      <a:pPr algn="ctr"/>
                      <a:r>
                        <a:rPr lang="en-US" sz="1600" dirty="0"/>
                        <a:t>Immediate</a:t>
                      </a:r>
                    </a:p>
                  </a:txBody>
                  <a:tcPr/>
                </a:tc>
                <a:tc>
                  <a:txBody>
                    <a:bodyPr/>
                    <a:lstStyle/>
                    <a:p>
                      <a:pPr algn="ctr"/>
                      <a:r>
                        <a:rPr lang="en-US" sz="1600" dirty="0"/>
                        <a:t>Campus Plan is initiated</a:t>
                      </a:r>
                      <a:endParaRPr sz="1600" dirty="0"/>
                    </a:p>
                  </a:txBody>
                  <a:tcPr>
                    <a:solidFill>
                      <a:srgbClr val="92D050"/>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23E31B0D-CD44-4375-AFAB-81C784F9A74E}"/>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3800" dirty="0"/>
              <a:t>Retirement &amp; Benefits Reform </a:t>
            </a:r>
            <a:br>
              <a:rPr lang="en-US" sz="3800" dirty="0"/>
            </a:br>
            <a:r>
              <a:rPr sz="3800" dirty="0"/>
              <a:t> Key Actions</a:t>
            </a:r>
          </a:p>
        </p:txBody>
      </p:sp>
      <p:graphicFrame>
        <p:nvGraphicFramePr>
          <p:cNvPr id="3" name="Table 2"/>
          <p:cNvGraphicFramePr>
            <a:graphicFrameLocks noGrp="1"/>
          </p:cNvGraphicFramePr>
          <p:nvPr/>
        </p:nvGraphicFramePr>
        <p:xfrm>
          <a:off x="1981200" y="1417638"/>
          <a:ext cx="8229601" cy="5292230"/>
        </p:xfrm>
        <a:graphic>
          <a:graphicData uri="http://schemas.openxmlformats.org/drawingml/2006/table">
            <a:tbl>
              <a:tblPr firstRow="1" bandRow="1">
                <a:tableStyleId>{5C22544A-7EE6-4342-B048-85BDC9FD1C3A}</a:tableStyleId>
              </a:tblPr>
              <a:tblGrid>
                <a:gridCol w="1215484">
                  <a:extLst>
                    <a:ext uri="{9D8B030D-6E8A-4147-A177-3AD203B41FA5}">
                      <a16:colId xmlns:a16="http://schemas.microsoft.com/office/drawing/2014/main" val="20000"/>
                    </a:ext>
                  </a:extLst>
                </a:gridCol>
                <a:gridCol w="1115122">
                  <a:extLst>
                    <a:ext uri="{9D8B030D-6E8A-4147-A177-3AD203B41FA5}">
                      <a16:colId xmlns:a16="http://schemas.microsoft.com/office/drawing/2014/main" val="20001"/>
                    </a:ext>
                  </a:extLst>
                </a:gridCol>
                <a:gridCol w="1115122">
                  <a:extLst>
                    <a:ext uri="{9D8B030D-6E8A-4147-A177-3AD203B41FA5}">
                      <a16:colId xmlns:a16="http://schemas.microsoft.com/office/drawing/2014/main" val="20002"/>
                    </a:ext>
                  </a:extLst>
                </a:gridCol>
                <a:gridCol w="1137424">
                  <a:extLst>
                    <a:ext uri="{9D8B030D-6E8A-4147-A177-3AD203B41FA5}">
                      <a16:colId xmlns:a16="http://schemas.microsoft.com/office/drawing/2014/main" val="20003"/>
                    </a:ext>
                  </a:extLst>
                </a:gridCol>
                <a:gridCol w="1014761">
                  <a:extLst>
                    <a:ext uri="{9D8B030D-6E8A-4147-A177-3AD203B41FA5}">
                      <a16:colId xmlns:a16="http://schemas.microsoft.com/office/drawing/2014/main" val="79231419"/>
                    </a:ext>
                  </a:extLst>
                </a:gridCol>
                <a:gridCol w="2631688">
                  <a:extLst>
                    <a:ext uri="{9D8B030D-6E8A-4147-A177-3AD203B41FA5}">
                      <a16:colId xmlns:a16="http://schemas.microsoft.com/office/drawing/2014/main" val="20004"/>
                    </a:ext>
                  </a:extLst>
                </a:gridCol>
              </a:tblGrid>
              <a:tr h="624623">
                <a:tc>
                  <a:txBody>
                    <a:bodyPr/>
                    <a:lstStyle/>
                    <a:p>
                      <a:pPr algn="ctr"/>
                      <a:r>
                        <a:rPr sz="1600" b="1" dirty="0"/>
                        <a:t>Action</a:t>
                      </a:r>
                    </a:p>
                  </a:txBody>
                  <a:tcPr/>
                </a:tc>
                <a:tc>
                  <a:txBody>
                    <a:bodyPr/>
                    <a:lstStyle/>
                    <a:p>
                      <a:pPr algn="ctr"/>
                      <a:r>
                        <a:rPr sz="1600" b="1" dirty="0"/>
                        <a:t>Timeline</a:t>
                      </a:r>
                    </a:p>
                  </a:txBody>
                  <a:tcPr/>
                </a:tc>
                <a:tc>
                  <a:txBody>
                    <a:bodyPr/>
                    <a:lstStyle/>
                    <a:p>
                      <a:pPr algn="ctr"/>
                      <a:r>
                        <a:rPr sz="1600" b="1" dirty="0"/>
                        <a:t>Feasibility</a:t>
                      </a:r>
                    </a:p>
                  </a:txBody>
                  <a:tcPr/>
                </a:tc>
                <a:tc>
                  <a:txBody>
                    <a:bodyPr/>
                    <a:lstStyle/>
                    <a:p>
                      <a:pPr algn="ctr"/>
                      <a:r>
                        <a:rPr sz="1600" b="1" dirty="0"/>
                        <a:t>Desirability</a:t>
                      </a:r>
                    </a:p>
                  </a:txBody>
                  <a:tcPr/>
                </a:tc>
                <a:tc>
                  <a:txBody>
                    <a:bodyPr/>
                    <a:lstStyle/>
                    <a:p>
                      <a:pPr algn="ctr"/>
                      <a:r>
                        <a:rPr lang="en-US" sz="1600" b="1" dirty="0"/>
                        <a:t>Progress of Goals </a:t>
                      </a: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848800">
                <a:tc>
                  <a:txBody>
                    <a:bodyPr/>
                    <a:lstStyle/>
                    <a:p>
                      <a:pPr algn="ctr"/>
                      <a:r>
                        <a:rPr sz="1600" dirty="0"/>
                        <a:t>Dependent Eligibility Audits</a:t>
                      </a:r>
                    </a:p>
                  </a:txBody>
                  <a:tcPr/>
                </a:tc>
                <a:tc>
                  <a:txBody>
                    <a:bodyPr/>
                    <a:lstStyle/>
                    <a:p>
                      <a:pPr algn="ctr"/>
                      <a:r>
                        <a:rPr sz="1600" dirty="0"/>
                        <a:t>Immediate</a:t>
                      </a:r>
                    </a:p>
                  </a:txBody>
                  <a:tcPr/>
                </a:tc>
                <a:tc>
                  <a:txBody>
                    <a:bodyPr/>
                    <a:lstStyle/>
                    <a:p>
                      <a:pPr algn="ctr"/>
                      <a:r>
                        <a:rPr sz="1600" dirty="0"/>
                        <a:t>High</a:t>
                      </a:r>
                    </a:p>
                  </a:txBody>
                  <a:tcPr/>
                </a:tc>
                <a:tc>
                  <a:txBody>
                    <a:bodyPr/>
                    <a:lstStyle/>
                    <a:p>
                      <a:pPr algn="ctr"/>
                      <a:r>
                        <a:rPr sz="1600"/>
                        <a:t>Medium–High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endParaRPr sz="1600" dirty="0"/>
                    </a:p>
                  </a:txBody>
                  <a:tcPr>
                    <a:solidFill>
                      <a:srgbClr val="92D050"/>
                    </a:solidFill>
                  </a:tcPr>
                </a:tc>
                <a:tc>
                  <a:txBody>
                    <a:bodyPr/>
                    <a:lstStyle/>
                    <a:p>
                      <a:pPr algn="ctr"/>
                      <a:r>
                        <a:rPr sz="1600" dirty="0"/>
                        <a:t>Remove ineligible dependents; enforce coordination of benefits.</a:t>
                      </a:r>
                    </a:p>
                  </a:txBody>
                  <a:tcPr/>
                </a:tc>
                <a:extLst>
                  <a:ext uri="{0D108BD9-81ED-4DB2-BD59-A6C34878D82A}">
                    <a16:rowId xmlns:a16="http://schemas.microsoft.com/office/drawing/2014/main" val="10001"/>
                  </a:ext>
                </a:extLst>
              </a:tr>
              <a:tr h="753272">
                <a:tc>
                  <a:txBody>
                    <a:bodyPr/>
                    <a:lstStyle/>
                    <a:p>
                      <a:pPr algn="ctr"/>
                      <a:r>
                        <a:rPr sz="1600" dirty="0"/>
                        <a:t>Spousal Surcharge</a:t>
                      </a:r>
                    </a:p>
                  </a:txBody>
                  <a:tcPr/>
                </a:tc>
                <a:tc>
                  <a:txBody>
                    <a:bodyPr/>
                    <a:lstStyle/>
                    <a:p>
                      <a:pPr algn="ctr"/>
                      <a:r>
                        <a:rPr lang="en-US" sz="1600" dirty="0"/>
                        <a:t>Immediate</a:t>
                      </a:r>
                    </a:p>
                  </a:txBody>
                  <a:tcPr/>
                </a:tc>
                <a:tc>
                  <a:txBody>
                    <a:bodyPr/>
                    <a:lstStyle/>
                    <a:p>
                      <a:pPr algn="ctr"/>
                      <a:r>
                        <a:rPr sz="1600" dirty="0"/>
                        <a:t>Medium</a:t>
                      </a:r>
                    </a:p>
                  </a:txBody>
                  <a:tcPr/>
                </a:tc>
                <a:tc>
                  <a:txBody>
                    <a:bodyPr/>
                    <a:lstStyle/>
                    <a:p>
                      <a:pPr algn="ctr"/>
                      <a:r>
                        <a:rPr sz="1600" dirty="0"/>
                        <a:t>Medium</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Apply surcharge when spouses have employer coverage.</a:t>
                      </a:r>
                    </a:p>
                  </a:txBody>
                  <a:tcPr/>
                </a:tc>
                <a:extLst>
                  <a:ext uri="{0D108BD9-81ED-4DB2-BD59-A6C34878D82A}">
                    <a16:rowId xmlns:a16="http://schemas.microsoft.com/office/drawing/2014/main" val="10002"/>
                  </a:ext>
                </a:extLst>
              </a:tr>
              <a:tr h="1106087">
                <a:tc>
                  <a:txBody>
                    <a:bodyPr/>
                    <a:lstStyle/>
                    <a:p>
                      <a:pPr algn="ctr"/>
                      <a:r>
                        <a:rPr sz="1600" dirty="0"/>
                        <a:t>Retiree Cost Sharing (Grand</a:t>
                      </a:r>
                      <a:r>
                        <a:rPr lang="en-US" sz="1600" dirty="0"/>
                        <a:t>-</a:t>
                      </a:r>
                      <a:r>
                        <a:rPr sz="1600" dirty="0"/>
                        <a:t>fathered)</a:t>
                      </a:r>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Medium–High</a:t>
                      </a:r>
                    </a:p>
                  </a:txBody>
                  <a:tcPr/>
                </a:tc>
                <a:tc>
                  <a:txBody>
                    <a:bodyPr/>
                    <a:lstStyle/>
                    <a:p>
                      <a:pPr algn="ctr"/>
                      <a:r>
                        <a:rPr lang="en-US" sz="1600" dirty="0"/>
                        <a:t>Early stages</a:t>
                      </a:r>
                      <a:endParaRPr sz="1600" dirty="0"/>
                    </a:p>
                  </a:txBody>
                  <a:tcPr>
                    <a:solidFill>
                      <a:srgbClr val="FFFF00"/>
                    </a:solidFill>
                  </a:tcPr>
                </a:tc>
                <a:tc>
                  <a:txBody>
                    <a:bodyPr/>
                    <a:lstStyle/>
                    <a:p>
                      <a:pPr algn="ctr"/>
                      <a:r>
                        <a:rPr sz="1600"/>
                        <a:t>Modest premiums/co-shares with hardship protections.</a:t>
                      </a:r>
                    </a:p>
                  </a:txBody>
                  <a:tcPr/>
                </a:tc>
                <a:extLst>
                  <a:ext uri="{0D108BD9-81ED-4DB2-BD59-A6C34878D82A}">
                    <a16:rowId xmlns:a16="http://schemas.microsoft.com/office/drawing/2014/main" val="10003"/>
                  </a:ext>
                </a:extLst>
              </a:tr>
              <a:tr h="803088">
                <a:tc>
                  <a:txBody>
                    <a:bodyPr/>
                    <a:lstStyle/>
                    <a:p>
                      <a:pPr algn="ctr"/>
                      <a:r>
                        <a:rPr sz="1600" dirty="0"/>
                        <a:t>Pharmacy Spend Controls</a:t>
                      </a:r>
                    </a:p>
                  </a:txBody>
                  <a:tcPr/>
                </a:tc>
                <a:tc>
                  <a:txBody>
                    <a:bodyPr/>
                    <a:lstStyle/>
                    <a:p>
                      <a:pPr algn="ctr"/>
                      <a:r>
                        <a:rPr sz="1600"/>
                        <a:t>Immediate</a:t>
                      </a:r>
                    </a:p>
                  </a:txBody>
                  <a:tcPr/>
                </a:tc>
                <a:tc>
                  <a:txBody>
                    <a:bodyPr/>
                    <a:lstStyle/>
                    <a:p>
                      <a:pPr algn="ctr"/>
                      <a:r>
                        <a:rPr sz="160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Coalition pricing, generics-first, clinical mgmt.</a:t>
                      </a:r>
                    </a:p>
                  </a:txBody>
                  <a:tcPr/>
                </a:tc>
                <a:extLst>
                  <a:ext uri="{0D108BD9-81ED-4DB2-BD59-A6C34878D82A}">
                    <a16:rowId xmlns:a16="http://schemas.microsoft.com/office/drawing/2014/main" val="10004"/>
                  </a:ext>
                </a:extLst>
              </a:tr>
              <a:tr h="1041040">
                <a:tc>
                  <a:txBody>
                    <a:bodyPr/>
                    <a:lstStyle/>
                    <a:p>
                      <a:pPr algn="ctr"/>
                      <a:r>
                        <a:rPr sz="1600" dirty="0"/>
                        <a:t>Plan Migration (HDHP + HSA)</a:t>
                      </a:r>
                    </a:p>
                  </a:txBody>
                  <a:tcPr/>
                </a:tc>
                <a:tc>
                  <a:txBody>
                    <a:bodyPr/>
                    <a:lstStyle/>
                    <a:p>
                      <a:pPr algn="ctr"/>
                      <a:r>
                        <a:rPr lang="en-US" sz="1600" dirty="0"/>
                        <a:t>Immediate</a:t>
                      </a:r>
                    </a:p>
                  </a:txBody>
                  <a:tcPr/>
                </a:tc>
                <a:tc>
                  <a:txBody>
                    <a:bodyPr/>
                    <a:lstStyle/>
                    <a:p>
                      <a:pPr algn="ctr"/>
                      <a:r>
                        <a:rPr sz="1600" dirty="0"/>
                        <a:t>Medium</a:t>
                      </a:r>
                    </a:p>
                  </a:txBody>
                  <a:tcPr/>
                </a:tc>
                <a:tc>
                  <a:txBody>
                    <a:bodyPr/>
                    <a:lstStyle/>
                    <a:p>
                      <a:pPr algn="ctr"/>
                      <a:r>
                        <a:rPr sz="1600" dirty="0"/>
                        <a:t>Medium</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Incentivize adoption with calibrated HSA contributions.</a:t>
                      </a:r>
                    </a:p>
                  </a:txBody>
                  <a:tcPr/>
                </a:tc>
                <a:extLst>
                  <a:ext uri="{0D108BD9-81ED-4DB2-BD59-A6C34878D82A}">
                    <a16:rowId xmlns:a16="http://schemas.microsoft.com/office/drawing/2014/main" val="10005"/>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B3609700-7EA0-45BA-A741-9B8ED36EACAE}"/>
              </a:ext>
            </a:extLst>
          </p:cNvPr>
          <p:cNvPicPr>
            <a:picLocks noChangeAspect="1"/>
          </p:cNvPicPr>
          <p:nvPr/>
        </p:nvPicPr>
        <p:blipFill>
          <a:blip r:embed="rId3"/>
          <a:stretch>
            <a:fillRect/>
          </a:stretch>
        </p:blipFill>
        <p:spPr>
          <a:xfrm>
            <a:off x="9913748" y="228601"/>
            <a:ext cx="754253" cy="7542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Compensation Management </a:t>
            </a:r>
            <a:br>
              <a:rPr lang="en-US" dirty="0"/>
            </a:br>
            <a:r>
              <a:rPr dirty="0"/>
              <a:t> Key Actions</a:t>
            </a:r>
          </a:p>
        </p:txBody>
      </p:sp>
      <p:graphicFrame>
        <p:nvGraphicFramePr>
          <p:cNvPr id="3" name="Table 2"/>
          <p:cNvGraphicFramePr>
            <a:graphicFrameLocks noGrp="1"/>
          </p:cNvGraphicFramePr>
          <p:nvPr>
            <p:extLst>
              <p:ext uri="{D42A27DB-BD31-4B8C-83A1-F6EECF244321}">
                <p14:modId xmlns:p14="http://schemas.microsoft.com/office/powerpoint/2010/main" val="677953841"/>
              </p:ext>
            </p:extLst>
          </p:nvPr>
        </p:nvGraphicFramePr>
        <p:xfrm>
          <a:off x="1981201" y="1463677"/>
          <a:ext cx="8229601" cy="4268051"/>
        </p:xfrm>
        <a:graphic>
          <a:graphicData uri="http://schemas.openxmlformats.org/drawingml/2006/table">
            <a:tbl>
              <a:tblPr firstRow="1" bandRow="1">
                <a:tableStyleId>{5C22544A-7EE6-4342-B048-85BDC9FD1C3A}</a:tableStyleId>
              </a:tblPr>
              <a:tblGrid>
                <a:gridCol w="1342999">
                  <a:extLst>
                    <a:ext uri="{9D8B030D-6E8A-4147-A177-3AD203B41FA5}">
                      <a16:colId xmlns:a16="http://schemas.microsoft.com/office/drawing/2014/main" val="20000"/>
                    </a:ext>
                  </a:extLst>
                </a:gridCol>
                <a:gridCol w="1199479">
                  <a:extLst>
                    <a:ext uri="{9D8B030D-6E8A-4147-A177-3AD203B41FA5}">
                      <a16:colId xmlns:a16="http://schemas.microsoft.com/office/drawing/2014/main" val="20001"/>
                    </a:ext>
                  </a:extLst>
                </a:gridCol>
                <a:gridCol w="1103971">
                  <a:extLst>
                    <a:ext uri="{9D8B030D-6E8A-4147-A177-3AD203B41FA5}">
                      <a16:colId xmlns:a16="http://schemas.microsoft.com/office/drawing/2014/main" val="20002"/>
                    </a:ext>
                  </a:extLst>
                </a:gridCol>
                <a:gridCol w="1416205">
                  <a:extLst>
                    <a:ext uri="{9D8B030D-6E8A-4147-A177-3AD203B41FA5}">
                      <a16:colId xmlns:a16="http://schemas.microsoft.com/office/drawing/2014/main" val="20003"/>
                    </a:ext>
                  </a:extLst>
                </a:gridCol>
                <a:gridCol w="1070517">
                  <a:extLst>
                    <a:ext uri="{9D8B030D-6E8A-4147-A177-3AD203B41FA5}">
                      <a16:colId xmlns:a16="http://schemas.microsoft.com/office/drawing/2014/main" val="1578680993"/>
                    </a:ext>
                  </a:extLst>
                </a:gridCol>
                <a:gridCol w="2096430">
                  <a:extLst>
                    <a:ext uri="{9D8B030D-6E8A-4147-A177-3AD203B41FA5}">
                      <a16:colId xmlns:a16="http://schemas.microsoft.com/office/drawing/2014/main" val="20004"/>
                    </a:ext>
                  </a:extLst>
                </a:gridCol>
              </a:tblGrid>
              <a:tr h="610451">
                <a:tc>
                  <a:txBody>
                    <a:bodyPr/>
                    <a:lstStyle/>
                    <a:p>
                      <a:pPr algn="ctr"/>
                      <a:r>
                        <a:rPr sz="1600" b="1" dirty="0"/>
                        <a:t>Action</a:t>
                      </a:r>
                    </a:p>
                  </a:txBody>
                  <a:tcPr/>
                </a:tc>
                <a:tc>
                  <a:txBody>
                    <a:bodyPr/>
                    <a:lstStyle/>
                    <a:p>
                      <a:pPr algn="ctr"/>
                      <a:r>
                        <a:rPr sz="1600" b="1" dirty="0"/>
                        <a:t>Timeline</a:t>
                      </a:r>
                    </a:p>
                  </a:txBody>
                  <a:tcPr/>
                </a:tc>
                <a:tc>
                  <a:txBody>
                    <a:bodyPr/>
                    <a:lstStyle/>
                    <a:p>
                      <a:pPr algn="ctr"/>
                      <a:r>
                        <a:rPr sz="1600" b="1" dirty="0"/>
                        <a:t>Feasibility</a:t>
                      </a:r>
                    </a:p>
                  </a:txBody>
                  <a:tcPr/>
                </a:tc>
                <a:tc>
                  <a:txBody>
                    <a:bodyPr/>
                    <a:lstStyle/>
                    <a:p>
                      <a:pPr algn="ctr"/>
                      <a:r>
                        <a:rPr sz="1600" b="1" dirty="0"/>
                        <a:t>Desirability</a:t>
                      </a:r>
                    </a:p>
                  </a:txBody>
                  <a:tcPr/>
                </a:tc>
                <a:tc>
                  <a:txBody>
                    <a:bodyPr/>
                    <a:lstStyle/>
                    <a:p>
                      <a:pPr algn="ctr"/>
                      <a:r>
                        <a:rPr lang="en-US" sz="1600" b="1" dirty="0"/>
                        <a:t>Progress of Goals</a:t>
                      </a: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914400">
                <a:tc>
                  <a:txBody>
                    <a:bodyPr/>
                    <a:lstStyle/>
                    <a:p>
                      <a:pPr algn="ctr"/>
                      <a:r>
                        <a:rPr sz="1600" dirty="0"/>
                        <a:t>CBA Scenario Modeling</a:t>
                      </a:r>
                    </a:p>
                  </a:txBody>
                  <a:tcPr/>
                </a:tc>
                <a:tc>
                  <a:txBody>
                    <a:bodyPr/>
                    <a:lstStyle/>
                    <a:p>
                      <a:pPr algn="ctr"/>
                      <a:r>
                        <a:rPr lang="en-US" sz="1600" dirty="0"/>
                        <a:t>Short-term</a:t>
                      </a:r>
                    </a:p>
                  </a:txBody>
                  <a:tcPr/>
                </a:tc>
                <a:tc>
                  <a:txBody>
                    <a:bodyPr/>
                    <a:lstStyle/>
                    <a:p>
                      <a:pPr algn="ctr"/>
                      <a:r>
                        <a:rPr sz="1600" dirty="0"/>
                        <a:t>High</a:t>
                      </a:r>
                    </a:p>
                  </a:txBody>
                  <a:tcPr/>
                </a:tc>
                <a:tc>
                  <a:txBody>
                    <a:bodyPr/>
                    <a:lstStyle/>
                    <a:p>
                      <a:pPr algn="ctr"/>
                      <a:r>
                        <a:rPr sz="1600" dirty="0"/>
                        <a:t>High</a:t>
                      </a:r>
                    </a:p>
                  </a:txBody>
                  <a:tcPr/>
                </a:tc>
                <a:tc>
                  <a:txBody>
                    <a:bodyPr/>
                    <a:lstStyle/>
                    <a:p>
                      <a:pPr algn="ctr"/>
                      <a:r>
                        <a:rPr lang="en-US" sz="1600" dirty="0"/>
                        <a:t>Early stages</a:t>
                      </a:r>
                      <a:endParaRPr sz="1600" dirty="0"/>
                    </a:p>
                  </a:txBody>
                  <a:tcPr>
                    <a:solidFill>
                      <a:srgbClr val="FFFF00"/>
                    </a:solidFill>
                  </a:tcPr>
                </a:tc>
                <a:tc>
                  <a:txBody>
                    <a:bodyPr/>
                    <a:lstStyle/>
                    <a:p>
                      <a:pPr algn="ctr"/>
                      <a:r>
                        <a:rPr sz="1600"/>
                        <a:t>Model base/COLA/steps; align with fiscal capacity.</a:t>
                      </a:r>
                    </a:p>
                  </a:txBody>
                  <a:tcPr/>
                </a:tc>
                <a:extLst>
                  <a:ext uri="{0D108BD9-81ED-4DB2-BD59-A6C34878D82A}">
                    <a16:rowId xmlns:a16="http://schemas.microsoft.com/office/drawing/2014/main" val="10001"/>
                  </a:ext>
                </a:extLst>
              </a:tr>
              <a:tr h="914400">
                <a:tc>
                  <a:txBody>
                    <a:bodyPr/>
                    <a:lstStyle/>
                    <a:p>
                      <a:pPr algn="ctr"/>
                      <a:r>
                        <a:rPr sz="1600"/>
                        <a:t>Contract Design for Predictability</a:t>
                      </a:r>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Medium–High</a:t>
                      </a:r>
                    </a:p>
                  </a:txBody>
                  <a:tcPr/>
                </a:tc>
                <a:tc>
                  <a:txBody>
                    <a:bodyPr/>
                    <a:lstStyle/>
                    <a:p>
                      <a:pPr algn="ctr"/>
                      <a:r>
                        <a:rPr lang="en-US" sz="1600" dirty="0"/>
                        <a:t>Early stages</a:t>
                      </a:r>
                      <a:endParaRPr sz="1600" dirty="0"/>
                    </a:p>
                  </a:txBody>
                  <a:tcPr>
                    <a:solidFill>
                      <a:srgbClr val="FFFF00"/>
                    </a:solidFill>
                  </a:tcPr>
                </a:tc>
                <a:tc>
                  <a:txBody>
                    <a:bodyPr/>
                    <a:lstStyle/>
                    <a:p>
                      <a:pPr algn="ctr"/>
                      <a:r>
                        <a:rPr sz="1600"/>
                        <a:t>Longer terms; alternative COLA formulas.</a:t>
                      </a:r>
                    </a:p>
                  </a:txBody>
                  <a:tcPr/>
                </a:tc>
                <a:extLst>
                  <a:ext uri="{0D108BD9-81ED-4DB2-BD59-A6C34878D82A}">
                    <a16:rowId xmlns:a16="http://schemas.microsoft.com/office/drawing/2014/main" val="10002"/>
                  </a:ext>
                </a:extLst>
              </a:tr>
              <a:tr h="914400">
                <a:tc>
                  <a:txBody>
                    <a:bodyPr/>
                    <a:lstStyle/>
                    <a:p>
                      <a:pPr algn="ctr"/>
                      <a:r>
                        <a:rPr sz="1600"/>
                        <a:t>Non-Rep Merit/COLA Framework</a:t>
                      </a:r>
                    </a:p>
                  </a:txBody>
                  <a:tcPr/>
                </a:tc>
                <a:tc>
                  <a:txBody>
                    <a:bodyPr/>
                    <a:lstStyle/>
                    <a:p>
                      <a:pPr algn="ctr"/>
                      <a:r>
                        <a:rPr sz="1600"/>
                        <a:t>Immediate</a:t>
                      </a:r>
                    </a:p>
                  </a:txBody>
                  <a:tcPr/>
                </a:tc>
                <a:tc>
                  <a:txBody>
                    <a:bodyPr/>
                    <a:lstStyle/>
                    <a:p>
                      <a:pPr algn="ctr"/>
                      <a:r>
                        <a:rPr sz="160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Transparent pay philosophy tied to market + performance.</a:t>
                      </a:r>
                    </a:p>
                  </a:txBody>
                  <a:tcPr/>
                </a:tc>
                <a:extLst>
                  <a:ext uri="{0D108BD9-81ED-4DB2-BD59-A6C34878D82A}">
                    <a16:rowId xmlns:a16="http://schemas.microsoft.com/office/drawing/2014/main" val="10003"/>
                  </a:ext>
                </a:extLst>
              </a:tr>
              <a:tr h="914400">
                <a:tc>
                  <a:txBody>
                    <a:bodyPr/>
                    <a:lstStyle/>
                    <a:p>
                      <a:pPr algn="ctr"/>
                      <a:r>
                        <a:rPr lang="en-US" sz="1600" dirty="0"/>
                        <a:t>Evaluation of Vacancies</a:t>
                      </a:r>
                      <a:endParaRPr sz="1600" dirty="0"/>
                    </a:p>
                  </a:txBody>
                  <a:tcPr/>
                </a:tc>
                <a:tc>
                  <a:txBody>
                    <a:bodyPr/>
                    <a:lstStyle/>
                    <a:p>
                      <a:pPr algn="ctr"/>
                      <a:r>
                        <a:rPr sz="1600"/>
                        <a:t>Short-term</a:t>
                      </a:r>
                    </a:p>
                  </a:txBody>
                  <a:tcPr/>
                </a:tc>
                <a:tc>
                  <a:txBody>
                    <a:bodyPr/>
                    <a:lstStyle/>
                    <a:p>
                      <a:pPr algn="ctr"/>
                      <a:r>
                        <a:rPr sz="1600"/>
                        <a:t>Medium</a:t>
                      </a:r>
                    </a:p>
                  </a:txBody>
                  <a:tcPr/>
                </a:tc>
                <a:tc>
                  <a:txBody>
                    <a:bodyPr/>
                    <a:lstStyle/>
                    <a:p>
                      <a:pPr algn="ctr"/>
                      <a:r>
                        <a:rPr sz="1600"/>
                        <a:t>Medium</a:t>
                      </a:r>
                    </a:p>
                  </a:txBody>
                  <a:tcPr/>
                </a:tc>
                <a:tc>
                  <a:txBody>
                    <a:bodyPr/>
                    <a:lstStyle/>
                    <a:p>
                      <a:pPr algn="ctr"/>
                      <a:r>
                        <a:rPr lang="en-US" sz="1600" dirty="0"/>
                        <a:t>Early stages</a:t>
                      </a:r>
                      <a:endParaRPr sz="1600" dirty="0"/>
                    </a:p>
                  </a:txBody>
                  <a:tcPr>
                    <a:solidFill>
                      <a:srgbClr val="FFFF00"/>
                    </a:solidFill>
                  </a:tcPr>
                </a:tc>
                <a:tc>
                  <a:txBody>
                    <a:bodyPr/>
                    <a:lstStyle/>
                    <a:p>
                      <a:pPr algn="ctr"/>
                      <a:r>
                        <a:rPr sz="1600" dirty="0"/>
                        <a:t>Strict backfill rules to avoid rebound costs.</a:t>
                      </a:r>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2DF7A5FC-CD77-4D13-9BEF-3315418E4B29}"/>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DDD2-51A1-4957-8004-3FAA507505D6}"/>
              </a:ext>
            </a:extLst>
          </p:cNvPr>
          <p:cNvSpPr>
            <a:spLocks noGrp="1"/>
          </p:cNvSpPr>
          <p:nvPr>
            <p:ph type="title"/>
          </p:nvPr>
        </p:nvSpPr>
        <p:spPr/>
        <p:txBody>
          <a:bodyPr/>
          <a:lstStyle/>
          <a:p>
            <a:r>
              <a:rPr lang="en-US" dirty="0"/>
              <a:t>Human Resources Timeline Goals </a:t>
            </a:r>
          </a:p>
        </p:txBody>
      </p:sp>
      <p:sp>
        <p:nvSpPr>
          <p:cNvPr id="10" name="Rectangle 9">
            <a:extLst>
              <a:ext uri="{FF2B5EF4-FFF2-40B4-BE49-F238E27FC236}">
                <a16:creationId xmlns:a16="http://schemas.microsoft.com/office/drawing/2014/main" id="{96A7381B-FCEB-4853-B262-F75E5043DA0F}"/>
              </a:ext>
            </a:extLst>
          </p:cNvPr>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Logo&#10;&#10;Description automatically generated">
            <a:extLst>
              <a:ext uri="{FF2B5EF4-FFF2-40B4-BE49-F238E27FC236}">
                <a16:creationId xmlns:a16="http://schemas.microsoft.com/office/drawing/2014/main" id="{00D63336-1C25-40D8-8A89-19D09DCA3551}"/>
              </a:ext>
            </a:extLst>
          </p:cNvPr>
          <p:cNvPicPr>
            <a:picLocks noChangeAspect="1"/>
          </p:cNvPicPr>
          <p:nvPr/>
        </p:nvPicPr>
        <p:blipFill>
          <a:blip r:embed="rId2"/>
          <a:stretch>
            <a:fillRect/>
          </a:stretch>
        </p:blipFill>
        <p:spPr>
          <a:xfrm>
            <a:off x="9913748" y="228601"/>
            <a:ext cx="754253" cy="754253"/>
          </a:xfrm>
          <a:prstGeom prst="rect">
            <a:avLst/>
          </a:prstGeom>
        </p:spPr>
      </p:pic>
      <p:pic>
        <p:nvPicPr>
          <p:cNvPr id="4" name="Picture 3" descr="Chart&#10;&#10;Description automatically generated with medium confidence">
            <a:extLst>
              <a:ext uri="{FF2B5EF4-FFF2-40B4-BE49-F238E27FC236}">
                <a16:creationId xmlns:a16="http://schemas.microsoft.com/office/drawing/2014/main" id="{C5233C0A-3089-43EE-96A1-7B84418523C6}"/>
              </a:ext>
            </a:extLst>
          </p:cNvPr>
          <p:cNvPicPr>
            <a:picLocks noChangeAspect="1"/>
          </p:cNvPicPr>
          <p:nvPr/>
        </p:nvPicPr>
        <p:blipFill rotWithShape="1">
          <a:blip r:embed="rId3"/>
          <a:srcRect l="2073" t="31361" r="21586" b="10962"/>
          <a:stretch/>
        </p:blipFill>
        <p:spPr>
          <a:xfrm>
            <a:off x="1796933" y="1929161"/>
            <a:ext cx="8598134" cy="4282069"/>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517273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Facility &amp; Lease </a:t>
            </a:r>
            <a:r>
              <a:rPr lang="en-US" dirty="0"/>
              <a:t>Campus Plan </a:t>
            </a:r>
            <a:r>
              <a:rPr dirty="0"/>
              <a:t>Review </a:t>
            </a:r>
            <a:br>
              <a:rPr lang="en-US" dirty="0"/>
            </a:br>
            <a:r>
              <a:rPr dirty="0"/>
              <a:t> Actions</a:t>
            </a:r>
          </a:p>
        </p:txBody>
      </p:sp>
      <p:graphicFrame>
        <p:nvGraphicFramePr>
          <p:cNvPr id="3" name="Table 2"/>
          <p:cNvGraphicFramePr>
            <a:graphicFrameLocks noGrp="1"/>
          </p:cNvGraphicFramePr>
          <p:nvPr/>
        </p:nvGraphicFramePr>
        <p:xfrm>
          <a:off x="2064775" y="1463676"/>
          <a:ext cx="8054585" cy="5156696"/>
        </p:xfrm>
        <a:graphic>
          <a:graphicData uri="http://schemas.openxmlformats.org/drawingml/2006/table">
            <a:tbl>
              <a:tblPr firstRow="1" bandRow="1">
                <a:tableStyleId>{5C22544A-7EE6-4342-B048-85BDC9FD1C3A}</a:tableStyleId>
              </a:tblPr>
              <a:tblGrid>
                <a:gridCol w="1184213">
                  <a:extLst>
                    <a:ext uri="{9D8B030D-6E8A-4147-A177-3AD203B41FA5}">
                      <a16:colId xmlns:a16="http://schemas.microsoft.com/office/drawing/2014/main" val="20000"/>
                    </a:ext>
                  </a:extLst>
                </a:gridCol>
                <a:gridCol w="1163179">
                  <a:extLst>
                    <a:ext uri="{9D8B030D-6E8A-4147-A177-3AD203B41FA5}">
                      <a16:colId xmlns:a16="http://schemas.microsoft.com/office/drawing/2014/main" val="20001"/>
                    </a:ext>
                  </a:extLst>
                </a:gridCol>
                <a:gridCol w="1081668">
                  <a:extLst>
                    <a:ext uri="{9D8B030D-6E8A-4147-A177-3AD203B41FA5}">
                      <a16:colId xmlns:a16="http://schemas.microsoft.com/office/drawing/2014/main" val="20002"/>
                    </a:ext>
                  </a:extLst>
                </a:gridCol>
                <a:gridCol w="1137425">
                  <a:extLst>
                    <a:ext uri="{9D8B030D-6E8A-4147-A177-3AD203B41FA5}">
                      <a16:colId xmlns:a16="http://schemas.microsoft.com/office/drawing/2014/main" val="20003"/>
                    </a:ext>
                  </a:extLst>
                </a:gridCol>
                <a:gridCol w="1204331">
                  <a:extLst>
                    <a:ext uri="{9D8B030D-6E8A-4147-A177-3AD203B41FA5}">
                      <a16:colId xmlns:a16="http://schemas.microsoft.com/office/drawing/2014/main" val="2001795409"/>
                    </a:ext>
                  </a:extLst>
                </a:gridCol>
                <a:gridCol w="2283769">
                  <a:extLst>
                    <a:ext uri="{9D8B030D-6E8A-4147-A177-3AD203B41FA5}">
                      <a16:colId xmlns:a16="http://schemas.microsoft.com/office/drawing/2014/main" val="20004"/>
                    </a:ext>
                  </a:extLst>
                </a:gridCol>
              </a:tblGrid>
              <a:tr h="801458">
                <a:tc>
                  <a:txBody>
                    <a:bodyPr/>
                    <a:lstStyle/>
                    <a:p>
                      <a:pPr algn="ctr"/>
                      <a:r>
                        <a:rPr sz="1600" b="1" dirty="0"/>
                        <a:t>Action</a:t>
                      </a:r>
                    </a:p>
                  </a:txBody>
                  <a:tcPr/>
                </a:tc>
                <a:tc>
                  <a:txBody>
                    <a:bodyPr/>
                    <a:lstStyle/>
                    <a:p>
                      <a:pPr algn="ctr"/>
                      <a:r>
                        <a:rPr sz="1600" b="1"/>
                        <a:t>Timeline</a:t>
                      </a:r>
                    </a:p>
                  </a:txBody>
                  <a:tcPr/>
                </a:tc>
                <a:tc>
                  <a:txBody>
                    <a:bodyPr/>
                    <a:lstStyle/>
                    <a:p>
                      <a:pPr algn="ctr"/>
                      <a:r>
                        <a:rPr sz="1600" b="1" dirty="0"/>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 </a:t>
                      </a:r>
                    </a:p>
                    <a:p>
                      <a:pPr algn="ct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924115">
                <a:tc>
                  <a:txBody>
                    <a:bodyPr/>
                    <a:lstStyle/>
                    <a:p>
                      <a:pPr algn="ctr"/>
                      <a:r>
                        <a:rPr sz="1600" dirty="0"/>
                        <a:t>Portfolio Inventory &amp; T</a:t>
                      </a:r>
                      <a:r>
                        <a:rPr lang="en-US" sz="1600" dirty="0"/>
                        <a:t>otal Cost of Ownership Analysis</a:t>
                      </a:r>
                      <a:endParaRPr sz="1600" dirty="0"/>
                    </a:p>
                  </a:txBody>
                  <a:tcPr>
                    <a:solidFill>
                      <a:schemeClr val="accent1">
                        <a:lumMod val="20000"/>
                        <a:lumOff val="80000"/>
                      </a:schemeClr>
                    </a:solidFill>
                  </a:tcPr>
                </a:tc>
                <a:tc>
                  <a:txBody>
                    <a:bodyPr/>
                    <a:lstStyle/>
                    <a:p>
                      <a:pPr algn="ctr"/>
                      <a:r>
                        <a:rPr lang="en-US" sz="1600" dirty="0"/>
                        <a:t>Short-term</a:t>
                      </a:r>
                    </a:p>
                  </a:txBody>
                  <a:tcPr>
                    <a:solidFill>
                      <a:schemeClr val="accent1">
                        <a:lumMod val="20000"/>
                        <a:lumOff val="80000"/>
                      </a:schemeClr>
                    </a:solidFill>
                  </a:tcPr>
                </a:tc>
                <a:tc>
                  <a:txBody>
                    <a:bodyPr/>
                    <a:lstStyle/>
                    <a:p>
                      <a:pPr algn="ctr"/>
                      <a:r>
                        <a:rPr sz="1600" dirty="0"/>
                        <a:t>High</a:t>
                      </a:r>
                    </a:p>
                  </a:txBody>
                  <a:tcPr>
                    <a:solidFill>
                      <a:schemeClr val="accent1">
                        <a:lumMod val="20000"/>
                        <a:lumOff val="80000"/>
                      </a:schemeClr>
                    </a:solidFill>
                  </a:tcPr>
                </a:tc>
                <a:tc>
                  <a:txBody>
                    <a:bodyPr/>
                    <a:lstStyle/>
                    <a:p>
                      <a:pPr algn="ctr"/>
                      <a:r>
                        <a:rPr sz="1600" dirty="0"/>
                        <a:t>High</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Include renovation/readiness, lifecycle, utilities.</a:t>
                      </a:r>
                    </a:p>
                  </a:txBody>
                  <a:tcPr>
                    <a:solidFill>
                      <a:schemeClr val="accent1">
                        <a:lumMod val="20000"/>
                        <a:lumOff val="80000"/>
                      </a:schemeClr>
                    </a:solidFill>
                  </a:tcPr>
                </a:tc>
                <a:extLst>
                  <a:ext uri="{0D108BD9-81ED-4DB2-BD59-A6C34878D82A}">
                    <a16:rowId xmlns:a16="http://schemas.microsoft.com/office/drawing/2014/main" val="10001"/>
                  </a:ext>
                </a:extLst>
              </a:tr>
              <a:tr h="914400">
                <a:tc>
                  <a:txBody>
                    <a:bodyPr/>
                    <a:lstStyle/>
                    <a:p>
                      <a:pPr algn="ctr"/>
                      <a:r>
                        <a:rPr sz="1600" dirty="0"/>
                        <a:t>Co-location &amp; Space Standards</a:t>
                      </a:r>
                    </a:p>
                  </a:txBody>
                  <a:tcPr/>
                </a:tc>
                <a:tc>
                  <a:txBody>
                    <a:bodyPr/>
                    <a:lstStyle/>
                    <a:p>
                      <a:pPr algn="ctr"/>
                      <a:r>
                        <a:rPr lang="en-US" sz="1600" dirty="0"/>
                        <a:t>Immediate</a:t>
                      </a:r>
                    </a:p>
                  </a:txBody>
                  <a:tcPr/>
                </a:tc>
                <a:tc>
                  <a:txBody>
                    <a:bodyPr/>
                    <a:lstStyle/>
                    <a:p>
                      <a:pPr algn="ctr"/>
                      <a:r>
                        <a:rPr sz="1600"/>
                        <a:t>Medium</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a:t>Consolidate where functionally aligned; avoid duplications.</a:t>
                      </a:r>
                    </a:p>
                  </a:txBody>
                  <a:tcPr/>
                </a:tc>
                <a:extLst>
                  <a:ext uri="{0D108BD9-81ED-4DB2-BD59-A6C34878D82A}">
                    <a16:rowId xmlns:a16="http://schemas.microsoft.com/office/drawing/2014/main" val="10002"/>
                  </a:ext>
                </a:extLst>
              </a:tr>
              <a:tr h="819706">
                <a:tc>
                  <a:txBody>
                    <a:bodyPr/>
                    <a:lstStyle/>
                    <a:p>
                      <a:pPr algn="ctr"/>
                      <a:r>
                        <a:rPr sz="1600" dirty="0"/>
                        <a:t>Lease vs Own Decisions</a:t>
                      </a:r>
                    </a:p>
                  </a:txBody>
                  <a:tcPr>
                    <a:solidFill>
                      <a:schemeClr val="accent1">
                        <a:lumMod val="20000"/>
                        <a:lumOff val="80000"/>
                      </a:schemeClr>
                    </a:solidFill>
                  </a:tcPr>
                </a:tc>
                <a:tc>
                  <a:txBody>
                    <a:bodyPr/>
                    <a:lstStyle/>
                    <a:p>
                      <a:pPr algn="ctr"/>
                      <a:r>
                        <a:rPr sz="1600" dirty="0"/>
                        <a:t>Short-term</a:t>
                      </a:r>
                    </a:p>
                  </a:txBody>
                  <a:tcPr>
                    <a:solidFill>
                      <a:schemeClr val="accent1">
                        <a:lumMod val="20000"/>
                        <a:lumOff val="80000"/>
                      </a:schemeClr>
                    </a:solidFill>
                  </a:tcPr>
                </a:tc>
                <a:tc>
                  <a:txBody>
                    <a:bodyPr/>
                    <a:lstStyle/>
                    <a:p>
                      <a:pPr algn="ctr"/>
                      <a:r>
                        <a:rPr sz="1600" dirty="0"/>
                        <a:t>Medium</a:t>
                      </a:r>
                    </a:p>
                  </a:txBody>
                  <a:tcPr>
                    <a:solidFill>
                      <a:schemeClr val="accent1">
                        <a:lumMod val="20000"/>
                        <a:lumOff val="80000"/>
                      </a:schemeClr>
                    </a:solidFill>
                  </a:tcPr>
                </a:tc>
                <a:tc>
                  <a:txBody>
                    <a:bodyPr/>
                    <a:lstStyle/>
                    <a:p>
                      <a:pPr algn="ctr"/>
                      <a:r>
                        <a:rPr sz="1600" dirty="0"/>
                        <a:t>High</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Use readiness and lifecycle costs, not sticker price.</a:t>
                      </a:r>
                    </a:p>
                  </a:txBody>
                  <a:tcPr>
                    <a:solidFill>
                      <a:schemeClr val="accent1">
                        <a:lumMod val="20000"/>
                        <a:lumOff val="80000"/>
                      </a:schemeClr>
                    </a:solidFill>
                  </a:tcPr>
                </a:tc>
                <a:extLst>
                  <a:ext uri="{0D108BD9-81ED-4DB2-BD59-A6C34878D82A}">
                    <a16:rowId xmlns:a16="http://schemas.microsoft.com/office/drawing/2014/main" val="10003"/>
                  </a:ext>
                </a:extLst>
              </a:tr>
              <a:tr h="1041896">
                <a:tc>
                  <a:txBody>
                    <a:bodyPr/>
                    <a:lstStyle/>
                    <a:p>
                      <a:pPr marL="0" marR="0" algn="ctr">
                        <a:lnSpc>
                          <a:spcPct val="107000"/>
                        </a:lnSpc>
                        <a:spcBef>
                          <a:spcPts val="0"/>
                        </a:spcBef>
                        <a:spcAft>
                          <a:spcPts val="80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Energy Efficiency Retrofits</a:t>
                      </a:r>
                    </a:p>
                  </a:txBody>
                  <a:tcPr/>
                </a:tc>
                <a:tc>
                  <a:txBody>
                    <a:bodyPr/>
                    <a:lstStyle/>
                    <a:p>
                      <a:pPr algn="ctr"/>
                      <a:r>
                        <a:rPr lang="en-US" sz="1600" dirty="0"/>
                        <a:t>Immediate</a:t>
                      </a:r>
                    </a:p>
                  </a:txBody>
                  <a:tcPr/>
                </a:tc>
                <a:tc>
                  <a:txBody>
                    <a:bodyPr/>
                    <a:lstStyle/>
                    <a:p>
                      <a:pPr marL="0" marR="0" algn="ctr">
                        <a:lnSpc>
                          <a:spcPct val="107000"/>
                        </a:lnSpc>
                        <a:spcBef>
                          <a:spcPts val="0"/>
                        </a:spcBef>
                        <a:spcAft>
                          <a:spcPts val="800"/>
                        </a:spcAft>
                      </a:pPr>
                      <a:r>
                        <a:rPr lang="en-US" sz="1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800"/>
                        </a:spcAft>
                      </a:pPr>
                      <a:r>
                        <a:rPr lang="en-US" sz="1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600" dirty="0"/>
                        <a:t>Launched </a:t>
                      </a:r>
                    </a:p>
                    <a:p>
                      <a:pPr marL="0" marR="0" algn="ctr">
                        <a:lnSpc>
                          <a:spcPct val="107000"/>
                        </a:lnSpc>
                        <a:spcBef>
                          <a:spcPts val="0"/>
                        </a:spcBef>
                        <a:spcAft>
                          <a:spcPts val="800"/>
                        </a:spcAft>
                      </a:pP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92D050"/>
                    </a:solidFill>
                  </a:tcPr>
                </a:tc>
                <a:tc>
                  <a:txBody>
                    <a:bodyPr/>
                    <a:lstStyle/>
                    <a:p>
                      <a:pPr marL="0" marR="0" algn="ctr">
                        <a:lnSpc>
                          <a:spcPct val="107000"/>
                        </a:lnSpc>
                        <a:spcBef>
                          <a:spcPts val="0"/>
                        </a:spcBef>
                        <a:spcAft>
                          <a:spcPts val="800"/>
                        </a:spcAft>
                      </a:pPr>
                      <a:r>
                        <a:rPr lang="en-US" sz="1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LED, controls, envelope; embed in CIP.</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CFC0012B-4D5A-4663-80A4-A33A1540A507}"/>
              </a:ext>
            </a:extLst>
          </p:cNvPr>
          <p:cNvPicPr>
            <a:picLocks noChangeAspect="1"/>
          </p:cNvPicPr>
          <p:nvPr/>
        </p:nvPicPr>
        <p:blipFill>
          <a:blip r:embed="rId3"/>
          <a:stretch>
            <a:fillRect/>
          </a:stretch>
        </p:blipFill>
        <p:spPr>
          <a:xfrm>
            <a:off x="9913748" y="228601"/>
            <a:ext cx="754253" cy="75425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Prison and Revenue Enhancement</a:t>
            </a:r>
            <a:endParaRPr dirty="0"/>
          </a:p>
        </p:txBody>
      </p:sp>
      <p:graphicFrame>
        <p:nvGraphicFramePr>
          <p:cNvPr id="3" name="Table 2"/>
          <p:cNvGraphicFramePr>
            <a:graphicFrameLocks noGrp="1"/>
          </p:cNvGraphicFramePr>
          <p:nvPr/>
        </p:nvGraphicFramePr>
        <p:xfrm>
          <a:off x="1981201" y="1188722"/>
          <a:ext cx="8341111" cy="5389527"/>
        </p:xfrm>
        <a:graphic>
          <a:graphicData uri="http://schemas.openxmlformats.org/drawingml/2006/table">
            <a:tbl>
              <a:tblPr firstRow="1" bandRow="1">
                <a:tableStyleId>{5C22544A-7EE6-4342-B048-85BDC9FD1C3A}</a:tableStyleId>
              </a:tblPr>
              <a:tblGrid>
                <a:gridCol w="2040673">
                  <a:extLst>
                    <a:ext uri="{9D8B030D-6E8A-4147-A177-3AD203B41FA5}">
                      <a16:colId xmlns:a16="http://schemas.microsoft.com/office/drawing/2014/main" val="20000"/>
                    </a:ext>
                  </a:extLst>
                </a:gridCol>
                <a:gridCol w="1148576">
                  <a:extLst>
                    <a:ext uri="{9D8B030D-6E8A-4147-A177-3AD203B41FA5}">
                      <a16:colId xmlns:a16="http://schemas.microsoft.com/office/drawing/2014/main" val="20001"/>
                    </a:ext>
                  </a:extLst>
                </a:gridCol>
                <a:gridCol w="1071726">
                  <a:extLst>
                    <a:ext uri="{9D8B030D-6E8A-4147-A177-3AD203B41FA5}">
                      <a16:colId xmlns:a16="http://schemas.microsoft.com/office/drawing/2014/main" val="20002"/>
                    </a:ext>
                  </a:extLst>
                </a:gridCol>
                <a:gridCol w="1164139">
                  <a:extLst>
                    <a:ext uri="{9D8B030D-6E8A-4147-A177-3AD203B41FA5}">
                      <a16:colId xmlns:a16="http://schemas.microsoft.com/office/drawing/2014/main" val="20003"/>
                    </a:ext>
                  </a:extLst>
                </a:gridCol>
                <a:gridCol w="1028511">
                  <a:extLst>
                    <a:ext uri="{9D8B030D-6E8A-4147-A177-3AD203B41FA5}">
                      <a16:colId xmlns:a16="http://schemas.microsoft.com/office/drawing/2014/main" val="4044952632"/>
                    </a:ext>
                  </a:extLst>
                </a:gridCol>
                <a:gridCol w="1887486">
                  <a:extLst>
                    <a:ext uri="{9D8B030D-6E8A-4147-A177-3AD203B41FA5}">
                      <a16:colId xmlns:a16="http://schemas.microsoft.com/office/drawing/2014/main" val="20004"/>
                    </a:ext>
                  </a:extLst>
                </a:gridCol>
              </a:tblGrid>
              <a:tr h="558163">
                <a:tc>
                  <a:txBody>
                    <a:bodyPr/>
                    <a:lstStyle/>
                    <a:p>
                      <a:pPr algn="ctr"/>
                      <a:r>
                        <a:rPr sz="1600" b="1" dirty="0"/>
                        <a:t>Action</a:t>
                      </a:r>
                    </a:p>
                  </a:txBody>
                  <a:tcPr/>
                </a:tc>
                <a:tc>
                  <a:txBody>
                    <a:bodyPr/>
                    <a:lstStyle/>
                    <a:p>
                      <a:pPr algn="ctr"/>
                      <a:r>
                        <a:rPr sz="1600" b="1" dirty="0"/>
                        <a:t>Timeline</a:t>
                      </a:r>
                    </a:p>
                  </a:txBody>
                  <a:tcPr/>
                </a:tc>
                <a:tc>
                  <a:txBody>
                    <a:bodyPr/>
                    <a:lstStyle/>
                    <a:p>
                      <a:pPr algn="ctr"/>
                      <a:r>
                        <a:rPr sz="1600" b="1" dirty="0"/>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a:t>
                      </a: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558163">
                <a:tc>
                  <a:txBody>
                    <a:bodyPr/>
                    <a:lstStyle/>
                    <a:p>
                      <a:pPr algn="ctr"/>
                      <a:r>
                        <a:rPr sz="1600" dirty="0"/>
                        <a:t>Overtime Reduction (Scheduling/Staffing)</a:t>
                      </a:r>
                    </a:p>
                  </a:txBody>
                  <a:tcPr/>
                </a:tc>
                <a:tc>
                  <a:txBody>
                    <a:bodyPr/>
                    <a:lstStyle/>
                    <a:p>
                      <a:pPr algn="ctr"/>
                      <a:r>
                        <a:rPr lang="en-US" sz="1600" dirty="0"/>
                        <a:t>Short-term</a:t>
                      </a:r>
                      <a:endParaRPr sz="1600" dirty="0"/>
                    </a:p>
                  </a:txBody>
                  <a:tcPr/>
                </a:tc>
                <a:tc>
                  <a:txBody>
                    <a:bodyPr/>
                    <a:lstStyle/>
                    <a:p>
                      <a:pPr algn="ctr"/>
                      <a:r>
                        <a:rPr sz="1600" dirty="0"/>
                        <a:t>Medium</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endParaRPr sz="1600" dirty="0"/>
                    </a:p>
                  </a:txBody>
                  <a:tcPr>
                    <a:solidFill>
                      <a:srgbClr val="FFFF00"/>
                    </a:solidFill>
                  </a:tcPr>
                </a:tc>
                <a:tc>
                  <a:txBody>
                    <a:bodyPr/>
                    <a:lstStyle/>
                    <a:p>
                      <a:pPr algn="ctr"/>
                      <a:r>
                        <a:rPr lang="en-US" sz="1600" dirty="0"/>
                        <a:t>Optimize staffing and scheduling</a:t>
                      </a:r>
                      <a:endParaRPr sz="1600" dirty="0"/>
                    </a:p>
                  </a:txBody>
                  <a:tcPr/>
                </a:tc>
                <a:extLst>
                  <a:ext uri="{0D108BD9-81ED-4DB2-BD59-A6C34878D82A}">
                    <a16:rowId xmlns:a16="http://schemas.microsoft.com/office/drawing/2014/main" val="10001"/>
                  </a:ext>
                </a:extLst>
              </a:tr>
              <a:tr h="303141">
                <a:tc>
                  <a:txBody>
                    <a:bodyPr/>
                    <a:lstStyle/>
                    <a:p>
                      <a:pPr algn="ctr"/>
                      <a:r>
                        <a:rPr sz="1600" dirty="0"/>
                        <a:t>Telemedicine &amp; MAT Efficiencies</a:t>
                      </a:r>
                    </a:p>
                  </a:txBody>
                  <a:tcPr/>
                </a:tc>
                <a:tc>
                  <a:txBody>
                    <a:bodyPr/>
                    <a:lstStyle/>
                    <a:p>
                      <a:pPr algn="ctr"/>
                      <a:r>
                        <a:rPr sz="1600"/>
                        <a:t>Short-term</a:t>
                      </a:r>
                    </a:p>
                  </a:txBody>
                  <a:tcPr/>
                </a:tc>
                <a:tc>
                  <a:txBody>
                    <a:bodyPr/>
                    <a:lstStyle/>
                    <a:p>
                      <a:pPr algn="ctr"/>
                      <a:r>
                        <a:rPr sz="1600" dirty="0"/>
                        <a:t>High</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endParaRPr sz="1600" dirty="0"/>
                    </a:p>
                  </a:txBody>
                  <a:tcPr>
                    <a:solidFill>
                      <a:srgbClr val="FFFF00"/>
                    </a:solidFill>
                  </a:tcPr>
                </a:tc>
                <a:tc>
                  <a:txBody>
                    <a:bodyPr/>
                    <a:lstStyle/>
                    <a:p>
                      <a:pPr algn="ctr"/>
                      <a:r>
                        <a:rPr sz="1600" dirty="0"/>
                        <a:t>Lower ER transports </a:t>
                      </a:r>
                      <a:r>
                        <a:rPr lang="en-US" sz="1600" dirty="0"/>
                        <a:t>&amp;</a:t>
                      </a:r>
                      <a:r>
                        <a:rPr sz="1600" dirty="0"/>
                        <a:t> offsite care costs.</a:t>
                      </a:r>
                    </a:p>
                  </a:txBody>
                  <a:tcPr/>
                </a:tc>
                <a:extLst>
                  <a:ext uri="{0D108BD9-81ED-4DB2-BD59-A6C34878D82A}">
                    <a16:rowId xmlns:a16="http://schemas.microsoft.com/office/drawing/2014/main" val="10002"/>
                  </a:ext>
                </a:extLst>
              </a:tr>
              <a:tr h="793180">
                <a:tc>
                  <a:txBody>
                    <a:bodyPr/>
                    <a:lstStyle/>
                    <a:p>
                      <a:pPr algn="ctr"/>
                      <a:r>
                        <a:rPr sz="1600" dirty="0"/>
                        <a:t>Insurance Utilization (Non-emergency)</a:t>
                      </a:r>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Medium</a:t>
                      </a:r>
                    </a:p>
                  </a:txBody>
                  <a:tcPr/>
                </a:tc>
                <a:tc>
                  <a:txBody>
                    <a:bodyPr/>
                    <a:lstStyle/>
                    <a:p>
                      <a:pPr algn="ctr"/>
                      <a:r>
                        <a:rPr lang="en-US" sz="1600" dirty="0">
                          <a:solidFill>
                            <a:schemeClr val="bg1"/>
                          </a:solidFill>
                        </a:rPr>
                        <a:t>Pending</a:t>
                      </a:r>
                      <a:endParaRPr sz="1600" dirty="0">
                        <a:solidFill>
                          <a:schemeClr val="bg1"/>
                        </a:solidFill>
                      </a:endParaRPr>
                    </a:p>
                  </a:txBody>
                  <a:tcPr>
                    <a:solidFill>
                      <a:srgbClr val="FF0000"/>
                    </a:solidFill>
                  </a:tcPr>
                </a:tc>
                <a:tc>
                  <a:txBody>
                    <a:bodyPr/>
                    <a:lstStyle/>
                    <a:p>
                      <a:pPr algn="ctr"/>
                      <a:r>
                        <a:rPr lang="en-US" sz="1600" dirty="0"/>
                        <a:t>Use inmate insurance when available</a:t>
                      </a:r>
                      <a:r>
                        <a:rPr sz="1600" dirty="0"/>
                        <a:t>.</a:t>
                      </a:r>
                    </a:p>
                  </a:txBody>
                  <a:tcPr/>
                </a:tc>
                <a:extLst>
                  <a:ext uri="{0D108BD9-81ED-4DB2-BD59-A6C34878D82A}">
                    <a16:rowId xmlns:a16="http://schemas.microsoft.com/office/drawing/2014/main" val="10003"/>
                  </a:ext>
                </a:extLst>
              </a:tr>
              <a:tr h="1095962">
                <a:tc>
                  <a:txBody>
                    <a:bodyPr/>
                    <a:lstStyle/>
                    <a:p>
                      <a:pPr algn="ctr"/>
                      <a:r>
                        <a:rPr lang="en-US" sz="1600" dirty="0"/>
                        <a:t>Renovate range for all County LE &amp; eliminate costs at current pay for use range</a:t>
                      </a:r>
                      <a:endParaRPr sz="1600" dirty="0"/>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Pending</a:t>
                      </a:r>
                    </a:p>
                    <a:p>
                      <a:pPr algn="ctr"/>
                      <a:endParaRPr sz="1600" dirty="0"/>
                    </a:p>
                  </a:txBody>
                  <a:tcPr>
                    <a:solidFill>
                      <a:srgbClr val="FF0000"/>
                    </a:solidFill>
                  </a:tcPr>
                </a:tc>
                <a:tc>
                  <a:txBody>
                    <a:bodyPr/>
                    <a:lstStyle/>
                    <a:p>
                      <a:pPr algn="ctr"/>
                      <a:r>
                        <a:rPr sz="1600" dirty="0"/>
                        <a:t>Pair with CIP upgrades </a:t>
                      </a:r>
                      <a:r>
                        <a:rPr lang="en-US" sz="1600" dirty="0"/>
                        <a:t>&amp;</a:t>
                      </a:r>
                      <a:r>
                        <a:rPr sz="1600" dirty="0"/>
                        <a:t> legal review.</a:t>
                      </a:r>
                    </a:p>
                  </a:txBody>
                  <a:tcPr/>
                </a:tc>
                <a:extLst>
                  <a:ext uri="{0D108BD9-81ED-4DB2-BD59-A6C34878D82A}">
                    <a16:rowId xmlns:a16="http://schemas.microsoft.com/office/drawing/2014/main" val="611048461"/>
                  </a:ext>
                </a:extLst>
              </a:tr>
              <a:tr h="1733245">
                <a:tc>
                  <a:txBody>
                    <a:bodyPr/>
                    <a:lstStyle/>
                    <a:p>
                      <a:pPr algn="ctr"/>
                      <a:r>
                        <a:rPr lang="en-US" sz="1600" dirty="0"/>
                        <a:t>Monetize recent renovations &amp; reduce overall operating expenses (Host USMS housing/training center)</a:t>
                      </a:r>
                      <a:endParaRPr sz="1600" dirty="0"/>
                    </a:p>
                  </a:txBody>
                  <a:tcPr/>
                </a:tc>
                <a:tc>
                  <a:txBody>
                    <a:bodyPr/>
                    <a:lstStyle/>
                    <a:p>
                      <a:pPr algn="ctr"/>
                      <a:r>
                        <a:rPr lang="en-US" sz="1600" dirty="0"/>
                        <a:t>Short-term</a:t>
                      </a:r>
                      <a:endParaRPr sz="1600" dirty="0"/>
                    </a:p>
                  </a:txBody>
                  <a:tcPr/>
                </a:tc>
                <a:tc>
                  <a:txBody>
                    <a:bodyPr/>
                    <a:lstStyle/>
                    <a:p>
                      <a:pPr algn="ctr"/>
                      <a:r>
                        <a:rPr lang="en-US" sz="1600" dirty="0"/>
                        <a:t>Medium</a:t>
                      </a:r>
                      <a:endParaRPr sz="1600" dirty="0"/>
                    </a:p>
                  </a:txBody>
                  <a:tcPr/>
                </a:tc>
                <a:tc>
                  <a:txBody>
                    <a:bodyPr/>
                    <a:lstStyle/>
                    <a:p>
                      <a:pPr algn="ctr"/>
                      <a:r>
                        <a:rPr lang="en-US" sz="1600" dirty="0"/>
                        <a:t>High</a:t>
                      </a:r>
                      <a:endParaRPr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Pending</a:t>
                      </a:r>
                    </a:p>
                    <a:p>
                      <a:pPr algn="ctr"/>
                      <a:endParaRPr sz="1600" dirty="0"/>
                    </a:p>
                  </a:txBody>
                  <a:tcPr>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Pair with CIP upgrades &amp; legal review.</a:t>
                      </a:r>
                    </a:p>
                    <a:p>
                      <a:pPr algn="ctr"/>
                      <a:endParaRPr sz="1600" dirty="0"/>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4AA13335-E972-480C-A289-033783E43EE8}"/>
              </a:ext>
            </a:extLst>
          </p:cNvPr>
          <p:cNvPicPr>
            <a:picLocks noChangeAspect="1"/>
          </p:cNvPicPr>
          <p:nvPr/>
        </p:nvPicPr>
        <p:blipFill>
          <a:blip r:embed="rId3"/>
          <a:stretch>
            <a:fillRect/>
          </a:stretch>
        </p:blipFill>
        <p:spPr>
          <a:xfrm>
            <a:off x="9913748" y="228601"/>
            <a:ext cx="754253" cy="7542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Member Experience</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993311"/>
            <a:ext cx="10866120" cy="3855040"/>
          </a:xfrm>
        </p:spPr>
        <p:txBody>
          <a:bodyPr numCol="2">
            <a:normAutofit lnSpcReduction="10000"/>
          </a:bodyPr>
          <a:lstStyle/>
          <a:p>
            <a:pPr lvl="1">
              <a:buFont typeface="Wingdings" panose="05000000000000000000" pitchFamily="2" charset="2"/>
              <a:buChar char="ü"/>
            </a:pPr>
            <a:r>
              <a:rPr lang="en-US" sz="2800" dirty="0"/>
              <a:t> Business Owners</a:t>
            </a:r>
          </a:p>
          <a:p>
            <a:pPr lvl="1">
              <a:buFont typeface="Wingdings" panose="05000000000000000000" pitchFamily="2" charset="2"/>
              <a:buChar char="ü"/>
            </a:pPr>
            <a:r>
              <a:rPr lang="en-US" sz="2800" dirty="0"/>
              <a:t> Accountants</a:t>
            </a:r>
          </a:p>
          <a:p>
            <a:pPr lvl="1">
              <a:buFont typeface="Wingdings" panose="05000000000000000000" pitchFamily="2" charset="2"/>
              <a:buChar char="ü"/>
            </a:pPr>
            <a:r>
              <a:rPr lang="en-US" sz="2800" dirty="0"/>
              <a:t> Grants Manager</a:t>
            </a:r>
          </a:p>
          <a:p>
            <a:pPr lvl="1">
              <a:buFont typeface="Wingdings" panose="05000000000000000000" pitchFamily="2" charset="2"/>
              <a:buChar char="ü"/>
            </a:pPr>
            <a:r>
              <a:rPr lang="en-US" sz="2800" dirty="0"/>
              <a:t> Nursing</a:t>
            </a:r>
          </a:p>
          <a:p>
            <a:pPr lvl="1">
              <a:buFont typeface="Wingdings" panose="05000000000000000000" pitchFamily="2" charset="2"/>
              <a:buChar char="ü"/>
            </a:pPr>
            <a:r>
              <a:rPr lang="en-US" sz="2800" dirty="0"/>
              <a:t> Real Estate</a:t>
            </a:r>
          </a:p>
          <a:p>
            <a:pPr lvl="1">
              <a:buFont typeface="Wingdings" panose="05000000000000000000" pitchFamily="2" charset="2"/>
              <a:buChar char="ü"/>
            </a:pPr>
            <a:r>
              <a:rPr lang="en-US" sz="2800" dirty="0"/>
              <a:t> Veteran</a:t>
            </a:r>
          </a:p>
          <a:p>
            <a:pPr lvl="1">
              <a:buFont typeface="Wingdings" panose="05000000000000000000" pitchFamily="2" charset="2"/>
              <a:buChar char="ü"/>
            </a:pPr>
            <a:r>
              <a:rPr lang="en-US" sz="2800" dirty="0"/>
              <a:t> Marketing</a:t>
            </a:r>
          </a:p>
          <a:p>
            <a:pPr marL="457200" lvl="1" indent="0">
              <a:buNone/>
            </a:pPr>
            <a:endParaRPr lang="en-US" sz="2800" dirty="0"/>
          </a:p>
          <a:p>
            <a:pPr marL="457200" lvl="1" indent="0">
              <a:buNone/>
            </a:pPr>
            <a:endParaRPr lang="en-US" sz="2800" dirty="0"/>
          </a:p>
          <a:p>
            <a:pPr lvl="1">
              <a:buFont typeface="Wingdings" panose="05000000000000000000" pitchFamily="2" charset="2"/>
              <a:buChar char="ü"/>
            </a:pPr>
            <a:r>
              <a:rPr lang="en-US" sz="2800" dirty="0"/>
              <a:t> Organized Labor</a:t>
            </a:r>
          </a:p>
          <a:p>
            <a:pPr lvl="1">
              <a:buFont typeface="Wingdings" panose="05000000000000000000" pitchFamily="2" charset="2"/>
              <a:buChar char="ü"/>
            </a:pPr>
            <a:r>
              <a:rPr lang="en-US" sz="2800" dirty="0"/>
              <a:t> County Employees</a:t>
            </a:r>
          </a:p>
          <a:p>
            <a:pPr lvl="1">
              <a:buFont typeface="Wingdings" panose="05000000000000000000" pitchFamily="2" charset="2"/>
              <a:buChar char="ü"/>
            </a:pPr>
            <a:r>
              <a:rPr lang="en-US" sz="2800" dirty="0"/>
              <a:t> Church Financial Manager </a:t>
            </a:r>
          </a:p>
          <a:p>
            <a:pPr lvl="1">
              <a:buFont typeface="Wingdings" panose="05000000000000000000" pitchFamily="2" charset="2"/>
              <a:buChar char="ü"/>
            </a:pPr>
            <a:r>
              <a:rPr lang="en-US" sz="2800" dirty="0"/>
              <a:t> Police Officer</a:t>
            </a:r>
          </a:p>
          <a:p>
            <a:pPr lvl="1">
              <a:buFont typeface="Wingdings" panose="05000000000000000000" pitchFamily="2" charset="2"/>
              <a:buChar char="ü"/>
            </a:pPr>
            <a:r>
              <a:rPr lang="en-US" sz="2800" dirty="0"/>
              <a:t> Teacher</a:t>
            </a:r>
          </a:p>
          <a:p>
            <a:pPr lvl="1">
              <a:buFont typeface="Wingdings" panose="05000000000000000000" pitchFamily="2" charset="2"/>
              <a:buChar char="ü"/>
            </a:pPr>
            <a:r>
              <a:rPr lang="en-US" sz="2800" dirty="0"/>
              <a:t> Health Care Workers</a:t>
            </a:r>
          </a:p>
          <a:p>
            <a:pPr lvl="1">
              <a:buFont typeface="Wingdings" panose="05000000000000000000" pitchFamily="2" charset="2"/>
              <a:buChar char="ü"/>
            </a:pPr>
            <a:r>
              <a:rPr lang="en-US" sz="2800" dirty="0"/>
              <a:t> Township Commissioner</a:t>
            </a:r>
          </a:p>
          <a:p>
            <a:endParaRPr lang="en-US" dirty="0"/>
          </a:p>
        </p:txBody>
      </p:sp>
    </p:spTree>
    <p:extLst>
      <p:ext uri="{BB962C8B-B14F-4D97-AF65-F5344CB8AC3E}">
        <p14:creationId xmlns:p14="http://schemas.microsoft.com/office/powerpoint/2010/main" val="209546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Countywide Grants Management</a:t>
            </a:r>
            <a:r>
              <a:rPr lang="en-US" dirty="0"/>
              <a:t> Goals-</a:t>
            </a:r>
            <a:r>
              <a:rPr dirty="0"/>
              <a:t>  Actions</a:t>
            </a:r>
          </a:p>
        </p:txBody>
      </p:sp>
      <p:graphicFrame>
        <p:nvGraphicFramePr>
          <p:cNvPr id="3" name="Table 2"/>
          <p:cNvGraphicFramePr>
            <a:graphicFrameLocks noGrp="1"/>
          </p:cNvGraphicFramePr>
          <p:nvPr/>
        </p:nvGraphicFramePr>
        <p:xfrm>
          <a:off x="1981201" y="1717287"/>
          <a:ext cx="8229601" cy="4251960"/>
        </p:xfrm>
        <a:graphic>
          <a:graphicData uri="http://schemas.openxmlformats.org/drawingml/2006/table">
            <a:tbl>
              <a:tblPr firstRow="1" bandRow="1">
                <a:tableStyleId>{5C22544A-7EE6-4342-B048-85BDC9FD1C3A}</a:tableStyleId>
              </a:tblPr>
              <a:tblGrid>
                <a:gridCol w="1405054">
                  <a:extLst>
                    <a:ext uri="{9D8B030D-6E8A-4147-A177-3AD203B41FA5}">
                      <a16:colId xmlns:a16="http://schemas.microsoft.com/office/drawing/2014/main" val="20000"/>
                    </a:ext>
                  </a:extLst>
                </a:gridCol>
                <a:gridCol w="1148575">
                  <a:extLst>
                    <a:ext uri="{9D8B030D-6E8A-4147-A177-3AD203B41FA5}">
                      <a16:colId xmlns:a16="http://schemas.microsoft.com/office/drawing/2014/main" val="20001"/>
                    </a:ext>
                  </a:extLst>
                </a:gridCol>
                <a:gridCol w="1052638">
                  <a:extLst>
                    <a:ext uri="{9D8B030D-6E8A-4147-A177-3AD203B41FA5}">
                      <a16:colId xmlns:a16="http://schemas.microsoft.com/office/drawing/2014/main" val="20002"/>
                    </a:ext>
                  </a:extLst>
                </a:gridCol>
                <a:gridCol w="1166455">
                  <a:extLst>
                    <a:ext uri="{9D8B030D-6E8A-4147-A177-3AD203B41FA5}">
                      <a16:colId xmlns:a16="http://schemas.microsoft.com/office/drawing/2014/main" val="20003"/>
                    </a:ext>
                  </a:extLst>
                </a:gridCol>
                <a:gridCol w="1304693">
                  <a:extLst>
                    <a:ext uri="{9D8B030D-6E8A-4147-A177-3AD203B41FA5}">
                      <a16:colId xmlns:a16="http://schemas.microsoft.com/office/drawing/2014/main" val="1947191330"/>
                    </a:ext>
                  </a:extLst>
                </a:gridCol>
                <a:gridCol w="2152186">
                  <a:extLst>
                    <a:ext uri="{9D8B030D-6E8A-4147-A177-3AD203B41FA5}">
                      <a16:colId xmlns:a16="http://schemas.microsoft.com/office/drawing/2014/main" val="20004"/>
                    </a:ext>
                  </a:extLst>
                </a:gridCol>
              </a:tblGrid>
              <a:tr h="669073">
                <a:tc>
                  <a:txBody>
                    <a:bodyPr/>
                    <a:lstStyle/>
                    <a:p>
                      <a:pPr algn="ctr"/>
                      <a:r>
                        <a:rPr sz="1600" b="1" dirty="0"/>
                        <a:t>Action</a:t>
                      </a:r>
                    </a:p>
                  </a:txBody>
                  <a:tcPr/>
                </a:tc>
                <a:tc>
                  <a:txBody>
                    <a:bodyPr/>
                    <a:lstStyle/>
                    <a:p>
                      <a:pPr algn="ctr"/>
                      <a:r>
                        <a:rPr sz="1600" b="1" dirty="0"/>
                        <a:t>Timeline</a:t>
                      </a:r>
                    </a:p>
                  </a:txBody>
                  <a:tcPr/>
                </a:tc>
                <a:tc>
                  <a:txBody>
                    <a:bodyPr/>
                    <a:lstStyle/>
                    <a:p>
                      <a:pPr algn="ctr"/>
                      <a:r>
                        <a:rPr sz="1600" b="1" dirty="0"/>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 </a:t>
                      </a:r>
                    </a:p>
                    <a:p>
                      <a:pPr algn="ct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1143000">
                <a:tc>
                  <a:txBody>
                    <a:bodyPr/>
                    <a:lstStyle/>
                    <a:p>
                      <a:pPr algn="ctr"/>
                      <a:r>
                        <a:rPr sz="1600" dirty="0"/>
                        <a:t>Create Grants Administrator (CFO)</a:t>
                      </a:r>
                    </a:p>
                  </a:txBody>
                  <a:tcPr/>
                </a:tc>
                <a:tc>
                  <a:txBody>
                    <a:bodyPr/>
                    <a:lstStyle/>
                    <a:p>
                      <a:pPr algn="ctr"/>
                      <a:r>
                        <a:rPr lang="en-US" sz="1600" dirty="0"/>
                        <a:t>Short-term</a:t>
                      </a:r>
                    </a:p>
                  </a:txBody>
                  <a:tcPr/>
                </a:tc>
                <a:tc>
                  <a:txBody>
                    <a:bodyPr/>
                    <a:lstStyle/>
                    <a:p>
                      <a:pPr algn="ctr"/>
                      <a:r>
                        <a:rPr sz="1600"/>
                        <a:t>Medium</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Single hub for applications, compliance, drawdowns.</a:t>
                      </a:r>
                    </a:p>
                  </a:txBody>
                  <a:tcPr/>
                </a:tc>
                <a:extLst>
                  <a:ext uri="{0D108BD9-81ED-4DB2-BD59-A6C34878D82A}">
                    <a16:rowId xmlns:a16="http://schemas.microsoft.com/office/drawing/2014/main" val="10001"/>
                  </a:ext>
                </a:extLst>
              </a:tr>
              <a:tr h="1143000">
                <a:tc>
                  <a:txBody>
                    <a:bodyPr/>
                    <a:lstStyle/>
                    <a:p>
                      <a:pPr algn="ctr"/>
                      <a:r>
                        <a:rPr sz="1600"/>
                        <a:t>Standardize Grant Playbook</a:t>
                      </a:r>
                    </a:p>
                  </a:txBody>
                  <a:tcPr/>
                </a:tc>
                <a:tc>
                  <a:txBody>
                    <a:bodyPr/>
                    <a:lstStyle/>
                    <a:p>
                      <a:pPr algn="ctr"/>
                      <a:r>
                        <a:rPr sz="1600" dirty="0"/>
                        <a:t>Short-term</a:t>
                      </a:r>
                    </a:p>
                  </a:txBody>
                  <a:tcPr/>
                </a:tc>
                <a:tc>
                  <a:txBody>
                    <a:bodyPr/>
                    <a:lstStyle/>
                    <a:p>
                      <a:pPr algn="ctr"/>
                      <a:r>
                        <a:rPr sz="1600" dirty="0"/>
                        <a:t>High</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Calendars, templates, reporting cadence</a:t>
                      </a:r>
                      <a:r>
                        <a:rPr lang="en-US" sz="1600" dirty="0"/>
                        <a:t> / compliance, ensure reimbursement </a:t>
                      </a:r>
                      <a:endParaRPr sz="1600" dirty="0"/>
                    </a:p>
                  </a:txBody>
                  <a:tcPr/>
                </a:tc>
                <a:extLst>
                  <a:ext uri="{0D108BD9-81ED-4DB2-BD59-A6C34878D82A}">
                    <a16:rowId xmlns:a16="http://schemas.microsoft.com/office/drawing/2014/main" val="10002"/>
                  </a:ext>
                </a:extLst>
              </a:tr>
              <a:tr h="1143000">
                <a:tc>
                  <a:txBody>
                    <a:bodyPr/>
                    <a:lstStyle/>
                    <a:p>
                      <a:pPr algn="ctr"/>
                      <a:r>
                        <a:rPr sz="1600"/>
                        <a:t>Reduce Third-party Reliance</a:t>
                      </a:r>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Medium–High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Build internal capacity</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7976906B-7D00-4DE0-B8F6-14C9695A42CE}"/>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Procurement &amp; Contract</a:t>
            </a:r>
            <a:r>
              <a:rPr lang="en-US" dirty="0"/>
              <a:t> </a:t>
            </a:r>
            <a:br>
              <a:rPr lang="en-US" dirty="0"/>
            </a:br>
            <a:r>
              <a:rPr dirty="0"/>
              <a:t>Consolidation</a:t>
            </a:r>
            <a:r>
              <a:rPr lang="en-US" dirty="0"/>
              <a:t> Goals-</a:t>
            </a:r>
            <a:r>
              <a:rPr dirty="0"/>
              <a:t>  Actions</a:t>
            </a:r>
          </a:p>
        </p:txBody>
      </p:sp>
      <p:graphicFrame>
        <p:nvGraphicFramePr>
          <p:cNvPr id="3" name="Table 2"/>
          <p:cNvGraphicFramePr>
            <a:graphicFrameLocks noGrp="1"/>
          </p:cNvGraphicFramePr>
          <p:nvPr/>
        </p:nvGraphicFramePr>
        <p:xfrm>
          <a:off x="1981200" y="1463678"/>
          <a:ext cx="8229600" cy="5338281"/>
        </p:xfrm>
        <a:graphic>
          <a:graphicData uri="http://schemas.openxmlformats.org/drawingml/2006/table">
            <a:tbl>
              <a:tblPr firstRow="1" bandRow="1">
                <a:tableStyleId>{5C22544A-7EE6-4342-B048-85BDC9FD1C3A}</a:tableStyleId>
              </a:tblPr>
              <a:tblGrid>
                <a:gridCol w="1813389">
                  <a:extLst>
                    <a:ext uri="{9D8B030D-6E8A-4147-A177-3AD203B41FA5}">
                      <a16:colId xmlns:a16="http://schemas.microsoft.com/office/drawing/2014/main" val="20000"/>
                    </a:ext>
                  </a:extLst>
                </a:gridCol>
                <a:gridCol w="1099335">
                  <a:extLst>
                    <a:ext uri="{9D8B030D-6E8A-4147-A177-3AD203B41FA5}">
                      <a16:colId xmlns:a16="http://schemas.microsoft.com/office/drawing/2014/main" val="20001"/>
                    </a:ext>
                  </a:extLst>
                </a:gridCol>
                <a:gridCol w="1099334">
                  <a:extLst>
                    <a:ext uri="{9D8B030D-6E8A-4147-A177-3AD203B41FA5}">
                      <a16:colId xmlns:a16="http://schemas.microsoft.com/office/drawing/2014/main" val="20002"/>
                    </a:ext>
                  </a:extLst>
                </a:gridCol>
                <a:gridCol w="1232899">
                  <a:extLst>
                    <a:ext uri="{9D8B030D-6E8A-4147-A177-3AD203B41FA5}">
                      <a16:colId xmlns:a16="http://schemas.microsoft.com/office/drawing/2014/main" val="20003"/>
                    </a:ext>
                  </a:extLst>
                </a:gridCol>
                <a:gridCol w="1118136">
                  <a:extLst>
                    <a:ext uri="{9D8B030D-6E8A-4147-A177-3AD203B41FA5}">
                      <a16:colId xmlns:a16="http://schemas.microsoft.com/office/drawing/2014/main" val="3606730632"/>
                    </a:ext>
                  </a:extLst>
                </a:gridCol>
                <a:gridCol w="1866507">
                  <a:extLst>
                    <a:ext uri="{9D8B030D-6E8A-4147-A177-3AD203B41FA5}">
                      <a16:colId xmlns:a16="http://schemas.microsoft.com/office/drawing/2014/main" val="20004"/>
                    </a:ext>
                  </a:extLst>
                </a:gridCol>
              </a:tblGrid>
              <a:tr h="793769">
                <a:tc>
                  <a:txBody>
                    <a:bodyPr/>
                    <a:lstStyle/>
                    <a:p>
                      <a:pPr algn="ctr"/>
                      <a:r>
                        <a:rPr sz="1600" b="1" dirty="0"/>
                        <a:t>Action</a:t>
                      </a:r>
                    </a:p>
                  </a:txBody>
                  <a:tcPr/>
                </a:tc>
                <a:tc>
                  <a:txBody>
                    <a:bodyPr/>
                    <a:lstStyle/>
                    <a:p>
                      <a:pPr algn="ctr"/>
                      <a:r>
                        <a:rPr sz="1600" b="1"/>
                        <a:t>Timeline</a:t>
                      </a:r>
                    </a:p>
                  </a:txBody>
                  <a:tcPr/>
                </a:tc>
                <a:tc>
                  <a:txBody>
                    <a:bodyPr/>
                    <a:lstStyle/>
                    <a:p>
                      <a:pPr algn="ctr"/>
                      <a:r>
                        <a:rPr sz="1600" b="1" dirty="0"/>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 </a:t>
                      </a:r>
                    </a:p>
                    <a:p>
                      <a:pPr algn="ct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793769">
                <a:tc>
                  <a:txBody>
                    <a:bodyPr/>
                    <a:lstStyle/>
                    <a:p>
                      <a:pPr algn="ctr"/>
                      <a:r>
                        <a:rPr sz="1600"/>
                        <a:t>No PO = No Pay</a:t>
                      </a:r>
                    </a:p>
                  </a:txBody>
                  <a:tcPr/>
                </a:tc>
                <a:tc>
                  <a:txBody>
                    <a:bodyPr/>
                    <a:lstStyle/>
                    <a:p>
                      <a:pPr algn="ctr"/>
                      <a:r>
                        <a:rPr sz="1600"/>
                        <a:t>Immediate</a:t>
                      </a:r>
                    </a:p>
                  </a:txBody>
                  <a:tcPr/>
                </a:tc>
                <a:tc>
                  <a:txBody>
                    <a:bodyPr/>
                    <a:lstStyle/>
                    <a:p>
                      <a:pPr algn="ctr"/>
                      <a:r>
                        <a:rPr sz="1600"/>
                        <a:t>High</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a:t>Route all acquisitions via Central Purchasing.</a:t>
                      </a:r>
                    </a:p>
                  </a:txBody>
                  <a:tcPr/>
                </a:tc>
                <a:extLst>
                  <a:ext uri="{0D108BD9-81ED-4DB2-BD59-A6C34878D82A}">
                    <a16:rowId xmlns:a16="http://schemas.microsoft.com/office/drawing/2014/main" val="10001"/>
                  </a:ext>
                </a:extLst>
              </a:tr>
              <a:tr h="1028960">
                <a:tc>
                  <a:txBody>
                    <a:bodyPr/>
                    <a:lstStyle/>
                    <a:p>
                      <a:pPr algn="ctr"/>
                      <a:r>
                        <a:rPr sz="1600" dirty="0"/>
                        <a:t>Managed Print + Contract Consolidation</a:t>
                      </a:r>
                    </a:p>
                  </a:txBody>
                  <a:tcPr/>
                </a:tc>
                <a:tc>
                  <a:txBody>
                    <a:bodyPr/>
                    <a:lstStyle/>
                    <a:p>
                      <a:pPr algn="ctr"/>
                      <a:r>
                        <a:rPr sz="1600" dirty="0"/>
                        <a:t>Immediate</a:t>
                      </a:r>
                    </a:p>
                  </a:txBody>
                  <a:tcPr/>
                </a:tc>
                <a:tc>
                  <a:txBody>
                    <a:bodyPr/>
                    <a:lstStyle/>
                    <a:p>
                      <a:pPr algn="ctr"/>
                      <a:r>
                        <a:rPr sz="1600" dirty="0"/>
                        <a:t>High</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a:t>Copiers/printers; reduce desktop units; usage analytics.</a:t>
                      </a:r>
                    </a:p>
                  </a:txBody>
                  <a:tcPr/>
                </a:tc>
                <a:extLst>
                  <a:ext uri="{0D108BD9-81ED-4DB2-BD59-A6C34878D82A}">
                    <a16:rowId xmlns:a16="http://schemas.microsoft.com/office/drawing/2014/main" val="10002"/>
                  </a:ext>
                </a:extLst>
              </a:tr>
              <a:tr h="1484664">
                <a:tc>
                  <a:txBody>
                    <a:bodyPr/>
                    <a:lstStyle/>
                    <a:p>
                      <a:pPr algn="ctr"/>
                      <a:r>
                        <a:rPr lang="en-US" sz="1400" dirty="0"/>
                        <a:t>Strategic Sourcing via cooperative agreements  (e.g.- C</a:t>
                      </a:r>
                      <a:r>
                        <a:rPr sz="1400" dirty="0"/>
                        <a:t>OSTARS</a:t>
                      </a:r>
                      <a:r>
                        <a:rPr lang="en-US" sz="1400" dirty="0"/>
                        <a:t>, Keystone purchasing network, Source-well)</a:t>
                      </a:r>
                      <a:endParaRPr sz="1400" dirty="0"/>
                    </a:p>
                  </a:txBody>
                  <a:tcPr/>
                </a:tc>
                <a:tc>
                  <a:txBody>
                    <a:bodyPr/>
                    <a:lstStyle/>
                    <a:p>
                      <a:pPr algn="ctr"/>
                      <a:r>
                        <a:rPr sz="1600" dirty="0"/>
                        <a:t>Immediate</a:t>
                      </a:r>
                    </a:p>
                  </a:txBody>
                  <a:tcPr/>
                </a:tc>
                <a:tc>
                  <a:txBody>
                    <a:bodyPr/>
                    <a:lstStyle/>
                    <a:p>
                      <a:pPr algn="ctr"/>
                      <a:r>
                        <a:rPr sz="1600" dirty="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a:t>Ensure best price per unit; avoid duplicate buys.</a:t>
                      </a:r>
                    </a:p>
                  </a:txBody>
                  <a:tcPr/>
                </a:tc>
                <a:extLst>
                  <a:ext uri="{0D108BD9-81ED-4DB2-BD59-A6C34878D82A}">
                    <a16:rowId xmlns:a16="http://schemas.microsoft.com/office/drawing/2014/main" val="10003"/>
                  </a:ext>
                </a:extLst>
              </a:tr>
              <a:tr h="1140897">
                <a:tc>
                  <a:txBody>
                    <a:bodyPr/>
                    <a:lstStyle/>
                    <a:p>
                      <a:pPr algn="ctr"/>
                      <a:r>
                        <a:rPr sz="1600"/>
                        <a:t>Legal Expense Review (Solicitor)</a:t>
                      </a:r>
                    </a:p>
                  </a:txBody>
                  <a:tcPr/>
                </a:tc>
                <a:tc>
                  <a:txBody>
                    <a:bodyPr/>
                    <a:lstStyle/>
                    <a:p>
                      <a:pPr algn="ctr"/>
                      <a:r>
                        <a:rPr sz="1600"/>
                        <a:t>Short-term</a:t>
                      </a:r>
                    </a:p>
                  </a:txBody>
                  <a:tcPr/>
                </a:tc>
                <a:tc>
                  <a:txBody>
                    <a:bodyPr/>
                    <a:lstStyle/>
                    <a:p>
                      <a:pPr algn="ctr"/>
                      <a:r>
                        <a:rPr sz="1600"/>
                        <a:t>Medium</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txBody>
                  <a:tcPr>
                    <a:solidFill>
                      <a:srgbClr val="FFFF00"/>
                    </a:solidFill>
                  </a:tcPr>
                </a:tc>
                <a:tc>
                  <a:txBody>
                    <a:bodyPr/>
                    <a:lstStyle/>
                    <a:p>
                      <a:pPr algn="ctr"/>
                      <a:r>
                        <a:rPr sz="1600" dirty="0"/>
                        <a:t>Shift appropriate work in-house; tighten controls.</a:t>
                      </a:r>
                    </a:p>
                  </a:txBody>
                  <a:tcPr/>
                </a:tc>
                <a:extLst>
                  <a:ext uri="{0D108BD9-81ED-4DB2-BD59-A6C34878D82A}">
                    <a16:rowId xmlns:a16="http://schemas.microsoft.com/office/drawing/2014/main" val="10004"/>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4793C6B5-4076-4AD2-B0B9-E6E51CBE1D49}"/>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Fleet &amp; Transportation</a:t>
            </a:r>
            <a:r>
              <a:rPr lang="en-US" dirty="0"/>
              <a:t> Goals</a:t>
            </a:r>
            <a:r>
              <a:rPr dirty="0"/>
              <a:t> — Actions</a:t>
            </a:r>
          </a:p>
        </p:txBody>
      </p:sp>
      <p:graphicFrame>
        <p:nvGraphicFramePr>
          <p:cNvPr id="3" name="Table 2"/>
          <p:cNvGraphicFramePr>
            <a:graphicFrameLocks noGrp="1"/>
          </p:cNvGraphicFramePr>
          <p:nvPr/>
        </p:nvGraphicFramePr>
        <p:xfrm>
          <a:off x="1955515" y="1753608"/>
          <a:ext cx="8255286" cy="4853558"/>
        </p:xfrm>
        <a:graphic>
          <a:graphicData uri="http://schemas.openxmlformats.org/drawingml/2006/table">
            <a:tbl>
              <a:tblPr firstRow="1" bandRow="1">
                <a:tableStyleId>{5C22544A-7EE6-4342-B048-85BDC9FD1C3A}</a:tableStyleId>
              </a:tblPr>
              <a:tblGrid>
                <a:gridCol w="1302692">
                  <a:extLst>
                    <a:ext uri="{9D8B030D-6E8A-4147-A177-3AD203B41FA5}">
                      <a16:colId xmlns:a16="http://schemas.microsoft.com/office/drawing/2014/main" val="20000"/>
                    </a:ext>
                  </a:extLst>
                </a:gridCol>
                <a:gridCol w="1198564">
                  <a:extLst>
                    <a:ext uri="{9D8B030D-6E8A-4147-A177-3AD203B41FA5}">
                      <a16:colId xmlns:a16="http://schemas.microsoft.com/office/drawing/2014/main" val="20001"/>
                    </a:ext>
                  </a:extLst>
                </a:gridCol>
                <a:gridCol w="1204331">
                  <a:extLst>
                    <a:ext uri="{9D8B030D-6E8A-4147-A177-3AD203B41FA5}">
                      <a16:colId xmlns:a16="http://schemas.microsoft.com/office/drawing/2014/main" val="20002"/>
                    </a:ext>
                  </a:extLst>
                </a:gridCol>
                <a:gridCol w="1148576">
                  <a:extLst>
                    <a:ext uri="{9D8B030D-6E8A-4147-A177-3AD203B41FA5}">
                      <a16:colId xmlns:a16="http://schemas.microsoft.com/office/drawing/2014/main" val="20003"/>
                    </a:ext>
                  </a:extLst>
                </a:gridCol>
                <a:gridCol w="1094574">
                  <a:extLst>
                    <a:ext uri="{9D8B030D-6E8A-4147-A177-3AD203B41FA5}">
                      <a16:colId xmlns:a16="http://schemas.microsoft.com/office/drawing/2014/main" val="2343809666"/>
                    </a:ext>
                  </a:extLst>
                </a:gridCol>
                <a:gridCol w="2306549">
                  <a:extLst>
                    <a:ext uri="{9D8B030D-6E8A-4147-A177-3AD203B41FA5}">
                      <a16:colId xmlns:a16="http://schemas.microsoft.com/office/drawing/2014/main" val="20004"/>
                    </a:ext>
                  </a:extLst>
                </a:gridCol>
              </a:tblGrid>
              <a:tr h="610451">
                <a:tc>
                  <a:txBody>
                    <a:bodyPr/>
                    <a:lstStyle/>
                    <a:p>
                      <a:pPr algn="ctr"/>
                      <a:r>
                        <a:rPr sz="1600" b="1" dirty="0"/>
                        <a:t>Action</a:t>
                      </a:r>
                    </a:p>
                  </a:txBody>
                  <a:tcPr/>
                </a:tc>
                <a:tc>
                  <a:txBody>
                    <a:bodyPr/>
                    <a:lstStyle/>
                    <a:p>
                      <a:pPr algn="ctr"/>
                      <a:r>
                        <a:rPr sz="1600" b="1" dirty="0"/>
                        <a:t>Timeline</a:t>
                      </a:r>
                    </a:p>
                  </a:txBody>
                  <a:tcPr/>
                </a:tc>
                <a:tc>
                  <a:txBody>
                    <a:bodyPr/>
                    <a:lstStyle/>
                    <a:p>
                      <a:pPr algn="ctr"/>
                      <a:r>
                        <a:rPr sz="1600" b="1"/>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 </a:t>
                      </a:r>
                    </a:p>
                    <a:p>
                      <a:pPr algn="ct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899537">
                <a:tc>
                  <a:txBody>
                    <a:bodyPr/>
                    <a:lstStyle/>
                    <a:p>
                      <a:pPr algn="ctr"/>
                      <a:r>
                        <a:rPr sz="1600"/>
                        <a:t>Lease-vs-Purchase Study</a:t>
                      </a:r>
                    </a:p>
                  </a:txBody>
                  <a:tcPr/>
                </a:tc>
                <a:tc>
                  <a:txBody>
                    <a:bodyPr/>
                    <a:lstStyle/>
                    <a:p>
                      <a:pPr algn="ctr"/>
                      <a:r>
                        <a:rPr sz="1600" dirty="0"/>
                        <a:t>Immediate</a:t>
                      </a:r>
                    </a:p>
                  </a:txBody>
                  <a:tcPr/>
                </a:tc>
                <a:tc>
                  <a:txBody>
                    <a:bodyPr/>
                    <a:lstStyle/>
                    <a:p>
                      <a:pPr algn="ctr"/>
                      <a:r>
                        <a:rPr sz="1600" dirty="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lang="en-US" sz="1600" dirty="0"/>
                        <a:t>Already initiated-</a:t>
                      </a:r>
                      <a:r>
                        <a:rPr sz="1600" dirty="0"/>
                        <a:t> standardize replacement cycles.</a:t>
                      </a:r>
                      <a:r>
                        <a:rPr lang="en-US" sz="1600" dirty="0"/>
                        <a:t> Projected savings is $1.5 to $2 million</a:t>
                      </a:r>
                      <a:endParaRPr sz="1600" dirty="0"/>
                    </a:p>
                  </a:txBody>
                  <a:tcPr/>
                </a:tc>
                <a:extLst>
                  <a:ext uri="{0D108BD9-81ED-4DB2-BD59-A6C34878D82A}">
                    <a16:rowId xmlns:a16="http://schemas.microsoft.com/office/drawing/2014/main" val="10001"/>
                  </a:ext>
                </a:extLst>
              </a:tr>
              <a:tr h="996696">
                <a:tc>
                  <a:txBody>
                    <a:bodyPr/>
                    <a:lstStyle/>
                    <a:p>
                      <a:pPr algn="ctr"/>
                      <a:r>
                        <a:rPr sz="1600" dirty="0"/>
                        <a:t>Telematics &amp; Duty-cycle Data</a:t>
                      </a:r>
                    </a:p>
                  </a:txBody>
                  <a:tcPr/>
                </a:tc>
                <a:tc>
                  <a:txBody>
                    <a:bodyPr/>
                    <a:lstStyle/>
                    <a:p>
                      <a:pPr algn="ctr"/>
                      <a:r>
                        <a:rPr lang="en-US" sz="1600" dirty="0"/>
                        <a:t>Immediate</a:t>
                      </a:r>
                    </a:p>
                  </a:txBody>
                  <a:tcPr/>
                </a:tc>
                <a:tc>
                  <a:txBody>
                    <a:bodyPr/>
                    <a:lstStyle/>
                    <a:p>
                      <a:pPr algn="ctr"/>
                      <a:r>
                        <a:rPr sz="1600" dirty="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Right-size fleet; pool underutilized units</a:t>
                      </a:r>
                      <a:r>
                        <a:rPr lang="en-US" sz="1600" dirty="0"/>
                        <a:t> or sell off Current savings of $50k in the first 6 months. Additionally- EZ-pass will save roughly 50% on toll related fees.</a:t>
                      </a:r>
                      <a:endParaRPr sz="1600" dirty="0"/>
                    </a:p>
                  </a:txBody>
                  <a:tcPr/>
                </a:tc>
                <a:extLst>
                  <a:ext uri="{0D108BD9-81ED-4DB2-BD59-A6C34878D82A}">
                    <a16:rowId xmlns:a16="http://schemas.microsoft.com/office/drawing/2014/main" val="10002"/>
                  </a:ext>
                </a:extLst>
              </a:tr>
              <a:tr h="1165478">
                <a:tc>
                  <a:txBody>
                    <a:bodyPr/>
                    <a:lstStyle/>
                    <a:p>
                      <a:pPr algn="ctr"/>
                      <a:r>
                        <a:rPr sz="1600"/>
                        <a:t>Shared Use &amp; Pooling</a:t>
                      </a:r>
                    </a:p>
                  </a:txBody>
                  <a:tcPr/>
                </a:tc>
                <a:tc>
                  <a:txBody>
                    <a:bodyPr/>
                    <a:lstStyle/>
                    <a:p>
                      <a:pPr algn="ctr"/>
                      <a:r>
                        <a:rPr sz="1600"/>
                        <a:t>Short-term</a:t>
                      </a:r>
                    </a:p>
                  </a:txBody>
                  <a:tcPr/>
                </a:tc>
                <a:tc>
                  <a:txBody>
                    <a:bodyPr/>
                    <a:lstStyle/>
                    <a:p>
                      <a:pPr algn="ctr"/>
                      <a:r>
                        <a:rPr sz="160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Expand interdepartmental sharing models.</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D3EFDC7F-DA6D-4B05-92BA-8D9D165300DC}"/>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Telecom &amp; </a:t>
            </a:r>
            <a:r>
              <a:rPr lang="en-US" dirty="0"/>
              <a:t>Information</a:t>
            </a:r>
            <a:r>
              <a:rPr dirty="0"/>
              <a:t> Technology </a:t>
            </a:r>
            <a:r>
              <a:rPr lang="en-US" dirty="0"/>
              <a:t>Goals</a:t>
            </a:r>
            <a:r>
              <a:rPr dirty="0"/>
              <a:t>— Actions</a:t>
            </a:r>
          </a:p>
        </p:txBody>
      </p:sp>
      <p:graphicFrame>
        <p:nvGraphicFramePr>
          <p:cNvPr id="3" name="Table 2"/>
          <p:cNvGraphicFramePr>
            <a:graphicFrameLocks noGrp="1"/>
          </p:cNvGraphicFramePr>
          <p:nvPr/>
        </p:nvGraphicFramePr>
        <p:xfrm>
          <a:off x="1999488" y="1458015"/>
          <a:ext cx="8211312" cy="5345486"/>
        </p:xfrm>
        <a:graphic>
          <a:graphicData uri="http://schemas.openxmlformats.org/drawingml/2006/table">
            <a:tbl>
              <a:tblPr firstRow="1" bandRow="1">
                <a:tableStyleId>{5C22544A-7EE6-4342-B048-85BDC9FD1C3A}</a:tableStyleId>
              </a:tblPr>
              <a:tblGrid>
                <a:gridCol w="1462169">
                  <a:extLst>
                    <a:ext uri="{9D8B030D-6E8A-4147-A177-3AD203B41FA5}">
                      <a16:colId xmlns:a16="http://schemas.microsoft.com/office/drawing/2014/main" val="20000"/>
                    </a:ext>
                  </a:extLst>
                </a:gridCol>
                <a:gridCol w="1099457">
                  <a:extLst>
                    <a:ext uri="{9D8B030D-6E8A-4147-A177-3AD203B41FA5}">
                      <a16:colId xmlns:a16="http://schemas.microsoft.com/office/drawing/2014/main" val="20001"/>
                    </a:ext>
                  </a:extLst>
                </a:gridCol>
                <a:gridCol w="1045029">
                  <a:extLst>
                    <a:ext uri="{9D8B030D-6E8A-4147-A177-3AD203B41FA5}">
                      <a16:colId xmlns:a16="http://schemas.microsoft.com/office/drawing/2014/main" val="20002"/>
                    </a:ext>
                  </a:extLst>
                </a:gridCol>
                <a:gridCol w="1153886">
                  <a:extLst>
                    <a:ext uri="{9D8B030D-6E8A-4147-A177-3AD203B41FA5}">
                      <a16:colId xmlns:a16="http://schemas.microsoft.com/office/drawing/2014/main" val="20003"/>
                    </a:ext>
                  </a:extLst>
                </a:gridCol>
                <a:gridCol w="1099457">
                  <a:extLst>
                    <a:ext uri="{9D8B030D-6E8A-4147-A177-3AD203B41FA5}">
                      <a16:colId xmlns:a16="http://schemas.microsoft.com/office/drawing/2014/main" val="2057572459"/>
                    </a:ext>
                  </a:extLst>
                </a:gridCol>
                <a:gridCol w="2351314">
                  <a:extLst>
                    <a:ext uri="{9D8B030D-6E8A-4147-A177-3AD203B41FA5}">
                      <a16:colId xmlns:a16="http://schemas.microsoft.com/office/drawing/2014/main" val="20004"/>
                    </a:ext>
                  </a:extLst>
                </a:gridCol>
              </a:tblGrid>
              <a:tr h="724383">
                <a:tc>
                  <a:txBody>
                    <a:bodyPr/>
                    <a:lstStyle/>
                    <a:p>
                      <a:pPr algn="ctr"/>
                      <a:r>
                        <a:rPr sz="1600" b="1" dirty="0"/>
                        <a:t>Action</a:t>
                      </a:r>
                    </a:p>
                  </a:txBody>
                  <a:tcPr/>
                </a:tc>
                <a:tc>
                  <a:txBody>
                    <a:bodyPr/>
                    <a:lstStyle/>
                    <a:p>
                      <a:pPr algn="ctr"/>
                      <a:r>
                        <a:rPr sz="1600" b="1" dirty="0"/>
                        <a:t>Timeline</a:t>
                      </a:r>
                    </a:p>
                  </a:txBody>
                  <a:tcPr/>
                </a:tc>
                <a:tc>
                  <a:txBody>
                    <a:bodyPr/>
                    <a:lstStyle/>
                    <a:p>
                      <a:pPr algn="ctr"/>
                      <a:r>
                        <a:rPr sz="1600" b="1" dirty="0"/>
                        <a:t>Feasibility</a:t>
                      </a:r>
                    </a:p>
                  </a:txBody>
                  <a:tcPr/>
                </a:tc>
                <a:tc>
                  <a:txBody>
                    <a:bodyPr/>
                    <a:lstStyle/>
                    <a:p>
                      <a:pPr algn="ctr"/>
                      <a:r>
                        <a:rPr sz="1600" b="1"/>
                        <a:t>Desirability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t>Progress of Goals </a:t>
                      </a:r>
                    </a:p>
                    <a:p>
                      <a:pPr algn="ctr"/>
                      <a:endParaRPr sz="1600" b="1" dirty="0"/>
                    </a:p>
                  </a:txBody>
                  <a:tcPr/>
                </a:tc>
                <a:tc>
                  <a:txBody>
                    <a:bodyPr/>
                    <a:lstStyle/>
                    <a:p>
                      <a:pPr algn="ctr"/>
                      <a:r>
                        <a:rPr sz="1600" b="1" dirty="0"/>
                        <a:t>Notes</a:t>
                      </a:r>
                    </a:p>
                  </a:txBody>
                  <a:tcPr/>
                </a:tc>
                <a:extLst>
                  <a:ext uri="{0D108BD9-81ED-4DB2-BD59-A6C34878D82A}">
                    <a16:rowId xmlns:a16="http://schemas.microsoft.com/office/drawing/2014/main" val="10000"/>
                  </a:ext>
                </a:extLst>
              </a:tr>
              <a:tr h="1137940">
                <a:tc>
                  <a:txBody>
                    <a:bodyPr/>
                    <a:lstStyle/>
                    <a:p>
                      <a:pPr algn="ctr"/>
                      <a:r>
                        <a:rPr sz="1600" dirty="0"/>
                        <a:t>Continue Telecom Consolidation</a:t>
                      </a:r>
                    </a:p>
                  </a:txBody>
                  <a:tcPr/>
                </a:tc>
                <a:tc>
                  <a:txBody>
                    <a:bodyPr/>
                    <a:lstStyle/>
                    <a:p>
                      <a:pPr algn="ctr"/>
                      <a:r>
                        <a:rPr sz="1600" dirty="0"/>
                        <a:t>Immediate</a:t>
                      </a:r>
                    </a:p>
                  </a:txBody>
                  <a:tcPr/>
                </a:tc>
                <a:tc>
                  <a:txBody>
                    <a:bodyPr/>
                    <a:lstStyle/>
                    <a:p>
                      <a:pPr algn="ctr"/>
                      <a:r>
                        <a:rPr sz="1600" dirty="0"/>
                        <a:t>High</a:t>
                      </a:r>
                    </a:p>
                  </a:txBody>
                  <a:tcPr/>
                </a:tc>
                <a:tc>
                  <a:txBody>
                    <a:bodyPr/>
                    <a:lstStyle/>
                    <a:p>
                      <a:pPr algn="ctr"/>
                      <a:r>
                        <a:rPr sz="160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Launched </a:t>
                      </a:r>
                    </a:p>
                    <a:p>
                      <a:pPr algn="ctr"/>
                      <a:endParaRPr sz="1600" dirty="0"/>
                    </a:p>
                  </a:txBody>
                  <a:tcPr>
                    <a:solidFill>
                      <a:srgbClr val="92D050"/>
                    </a:solidFill>
                  </a:tcPr>
                </a:tc>
                <a:tc>
                  <a:txBody>
                    <a:bodyPr/>
                    <a:lstStyle/>
                    <a:p>
                      <a:pPr algn="ctr"/>
                      <a:r>
                        <a:rPr sz="1600" dirty="0"/>
                        <a:t>Lock enterprise plans; decommission unused lines.</a:t>
                      </a:r>
                      <a:r>
                        <a:rPr lang="en-US" sz="1600" dirty="0"/>
                        <a:t> Telecom savings reduced from 5 million to 2 million. Goal is under a million in total cost</a:t>
                      </a:r>
                      <a:endParaRPr sz="1600" dirty="0"/>
                    </a:p>
                  </a:txBody>
                  <a:tcPr/>
                </a:tc>
                <a:extLst>
                  <a:ext uri="{0D108BD9-81ED-4DB2-BD59-A6C34878D82A}">
                    <a16:rowId xmlns:a16="http://schemas.microsoft.com/office/drawing/2014/main" val="10001"/>
                  </a:ext>
                </a:extLst>
              </a:tr>
              <a:tr h="982576">
                <a:tc>
                  <a:txBody>
                    <a:bodyPr/>
                    <a:lstStyle/>
                    <a:p>
                      <a:pPr algn="ctr"/>
                      <a:r>
                        <a:rPr sz="1600" dirty="0"/>
                        <a:t>Eliminate Desktop Printers</a:t>
                      </a:r>
                    </a:p>
                  </a:txBody>
                  <a:tcPr/>
                </a:tc>
                <a:tc>
                  <a:txBody>
                    <a:bodyPr/>
                    <a:lstStyle/>
                    <a:p>
                      <a:pPr algn="ctr"/>
                      <a:r>
                        <a:rPr lang="en-US" sz="1600" dirty="0"/>
                        <a:t>Short-term</a:t>
                      </a:r>
                      <a:endParaRPr sz="1600" dirty="0"/>
                    </a:p>
                  </a:txBody>
                  <a:tcPr/>
                </a:tc>
                <a:tc>
                  <a:txBody>
                    <a:bodyPr/>
                    <a:lstStyle/>
                    <a:p>
                      <a:pPr algn="ctr"/>
                      <a:r>
                        <a:rPr sz="1600" dirty="0"/>
                        <a:t>High</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Push to secure MFDs with analytics.</a:t>
                      </a:r>
                    </a:p>
                  </a:txBody>
                  <a:tcPr/>
                </a:tc>
                <a:extLst>
                  <a:ext uri="{0D108BD9-81ED-4DB2-BD59-A6C34878D82A}">
                    <a16:rowId xmlns:a16="http://schemas.microsoft.com/office/drawing/2014/main" val="10002"/>
                  </a:ext>
                </a:extLst>
              </a:tr>
              <a:tr h="847530">
                <a:tc>
                  <a:txBody>
                    <a:bodyPr/>
                    <a:lstStyle/>
                    <a:p>
                      <a:pPr algn="ctr"/>
                      <a:r>
                        <a:rPr sz="1600" dirty="0"/>
                        <a:t>ERP &amp; Workflow Automation</a:t>
                      </a:r>
                    </a:p>
                  </a:txBody>
                  <a:tcPr/>
                </a:tc>
                <a:tc>
                  <a:txBody>
                    <a:bodyPr/>
                    <a:lstStyle/>
                    <a:p>
                      <a:pPr algn="ctr"/>
                      <a:r>
                        <a:rPr sz="1600" dirty="0"/>
                        <a:t>Short-term</a:t>
                      </a:r>
                    </a:p>
                  </a:txBody>
                  <a:tcPr/>
                </a:tc>
                <a:tc>
                  <a:txBody>
                    <a:bodyPr/>
                    <a:lstStyle/>
                    <a:p>
                      <a:pPr algn="ctr"/>
                      <a:r>
                        <a:rPr sz="1600" dirty="0"/>
                        <a:t>Medium</a:t>
                      </a:r>
                    </a:p>
                  </a:txBody>
                  <a:tcPr/>
                </a:tc>
                <a:tc>
                  <a:txBody>
                    <a:bodyPr/>
                    <a:lstStyle/>
                    <a:p>
                      <a:pPr algn="ctr"/>
                      <a:r>
                        <a:rPr sz="1600" dirty="0"/>
                        <a:t>High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Early stages</a:t>
                      </a:r>
                    </a:p>
                    <a:p>
                      <a:pPr algn="ctr"/>
                      <a:endParaRPr sz="1600" dirty="0"/>
                    </a:p>
                  </a:txBody>
                  <a:tcPr>
                    <a:solidFill>
                      <a:srgbClr val="FFFF00"/>
                    </a:solidFill>
                  </a:tcPr>
                </a:tc>
                <a:tc>
                  <a:txBody>
                    <a:bodyPr/>
                    <a:lstStyle/>
                    <a:p>
                      <a:pPr algn="ctr"/>
                      <a:r>
                        <a:rPr sz="1600" dirty="0"/>
                        <a:t>E-invoicing, </a:t>
                      </a:r>
                      <a:r>
                        <a:rPr lang="en-US" sz="1600" dirty="0"/>
                        <a:t>                           e-procurement</a:t>
                      </a:r>
                      <a:r>
                        <a:rPr sz="1600" dirty="0"/>
                        <a:t>, digital signatures.</a:t>
                      </a:r>
                    </a:p>
                  </a:txBody>
                  <a:tcPr/>
                </a:tc>
                <a:extLst>
                  <a:ext uri="{0D108BD9-81ED-4DB2-BD59-A6C34878D82A}">
                    <a16:rowId xmlns:a16="http://schemas.microsoft.com/office/drawing/2014/main" val="10003"/>
                  </a:ext>
                </a:extLst>
              </a:tr>
              <a:tr h="1137940">
                <a:tc>
                  <a:txBody>
                    <a:bodyPr/>
                    <a:lstStyle/>
                    <a:p>
                      <a:pPr algn="ctr"/>
                      <a:r>
                        <a:rPr lang="en-US" sz="1600" dirty="0"/>
                        <a:t>Elimination of old Technology (fax, docking stations etc.)</a:t>
                      </a:r>
                      <a:endParaRPr sz="1600" dirty="0"/>
                    </a:p>
                  </a:txBody>
                  <a:tcPr/>
                </a:tc>
                <a:tc>
                  <a:txBody>
                    <a:bodyPr/>
                    <a:lstStyle/>
                    <a:p>
                      <a:pPr algn="ctr"/>
                      <a:r>
                        <a:rPr lang="en-US" sz="1600" dirty="0"/>
                        <a:t>Short-term</a:t>
                      </a:r>
                      <a:endParaRPr sz="1600" dirty="0"/>
                    </a:p>
                  </a:txBody>
                  <a:tcPr/>
                </a:tc>
                <a:tc>
                  <a:txBody>
                    <a:bodyPr/>
                    <a:lstStyle/>
                    <a:p>
                      <a:pPr algn="ctr"/>
                      <a:r>
                        <a:rPr lang="en-US" sz="1600" dirty="0"/>
                        <a:t>Medium</a:t>
                      </a:r>
                      <a:endParaRPr sz="1600" dirty="0"/>
                    </a:p>
                  </a:txBody>
                  <a:tcPr/>
                </a:tc>
                <a:tc>
                  <a:txBody>
                    <a:bodyPr/>
                    <a:lstStyle/>
                    <a:p>
                      <a:pPr algn="ctr"/>
                      <a:r>
                        <a:rPr lang="en-US" sz="1600" dirty="0"/>
                        <a:t>High</a:t>
                      </a:r>
                      <a:endParaRPr sz="1600" dirty="0"/>
                    </a:p>
                  </a:txBody>
                  <a:tcPr/>
                </a:tc>
                <a:tc>
                  <a:txBody>
                    <a:bodyPr/>
                    <a:lstStyle/>
                    <a:p>
                      <a:pPr algn="ctr"/>
                      <a:r>
                        <a:rPr lang="en-US" sz="1600" dirty="0"/>
                        <a:t>Launched</a:t>
                      </a:r>
                      <a:endParaRPr sz="1600" dirty="0"/>
                    </a:p>
                  </a:txBody>
                  <a:tcPr>
                    <a:solidFill>
                      <a:srgbClr val="92D050"/>
                    </a:solidFill>
                  </a:tcPr>
                </a:tc>
                <a:tc>
                  <a:txBody>
                    <a:bodyPr/>
                    <a:lstStyle/>
                    <a:p>
                      <a:pPr algn="ctr"/>
                      <a:r>
                        <a:rPr lang="en-US" sz="1600" dirty="0"/>
                        <a:t>Converted to existing new technology </a:t>
                      </a:r>
                      <a:endParaRPr sz="1600" dirty="0"/>
                    </a:p>
                  </a:txBody>
                  <a:tcPr/>
                </a:tc>
                <a:extLst>
                  <a:ext uri="{0D108BD9-81ED-4DB2-BD59-A6C34878D82A}">
                    <a16:rowId xmlns:a16="http://schemas.microsoft.com/office/drawing/2014/main" val="2225789899"/>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9F8EC23A-D793-4D59-94D7-B41B2A017A2C}"/>
              </a:ext>
            </a:extLst>
          </p:cNvPr>
          <p:cNvPicPr>
            <a:picLocks noChangeAspect="1"/>
          </p:cNvPicPr>
          <p:nvPr/>
        </p:nvPicPr>
        <p:blipFill>
          <a:blip r:embed="rId3"/>
          <a:stretch>
            <a:fillRect/>
          </a:stretch>
        </p:blipFill>
        <p:spPr>
          <a:xfrm>
            <a:off x="9913748" y="228601"/>
            <a:ext cx="754253" cy="75425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Cross-Cutting Solutions</a:t>
            </a:r>
          </a:p>
        </p:txBody>
      </p:sp>
      <p:graphicFrame>
        <p:nvGraphicFramePr>
          <p:cNvPr id="9" name="Content Placeholder 2">
            <a:extLst>
              <a:ext uri="{FF2B5EF4-FFF2-40B4-BE49-F238E27FC236}">
                <a16:creationId xmlns:a16="http://schemas.microsoft.com/office/drawing/2014/main" id="{74973292-E125-59DF-2AA0-785F1B22CDCC}"/>
              </a:ext>
            </a:extLst>
          </p:cNvPr>
          <p:cNvGraphicFramePr>
            <a:graphicFrameLocks noGrp="1"/>
          </p:cNvGraphicFramePr>
          <p:nvPr>
            <p:ph idx="1"/>
          </p:nvPr>
        </p:nvGraphicFramePr>
        <p:xfrm>
          <a:off x="1981200" y="166420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ACEAF5C0-FB01-4D5E-B0EB-2775A730773D}"/>
              </a:ext>
            </a:extLst>
          </p:cNvPr>
          <p:cNvPicPr>
            <a:picLocks noChangeAspect="1"/>
          </p:cNvPicPr>
          <p:nvPr/>
        </p:nvPicPr>
        <p:blipFill>
          <a:blip r:embed="rId7"/>
          <a:stretch>
            <a:fillRect/>
          </a:stretch>
        </p:blipFill>
        <p:spPr>
          <a:xfrm>
            <a:off x="9913748" y="228601"/>
            <a:ext cx="754253" cy="75425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Leveraging the Opioid Settlement for Sustainable Operations</a:t>
            </a:r>
            <a:endParaRPr sz="4000" dirty="0"/>
          </a:p>
        </p:txBody>
      </p:sp>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ACEAF5C0-FB01-4D5E-B0EB-2775A730773D}"/>
              </a:ext>
            </a:extLst>
          </p:cNvPr>
          <p:cNvPicPr>
            <a:picLocks noChangeAspect="1"/>
          </p:cNvPicPr>
          <p:nvPr/>
        </p:nvPicPr>
        <p:blipFill>
          <a:blip r:embed="rId2"/>
          <a:stretch>
            <a:fillRect/>
          </a:stretch>
        </p:blipFill>
        <p:spPr>
          <a:xfrm>
            <a:off x="9913748" y="228601"/>
            <a:ext cx="754253" cy="754253"/>
          </a:xfrm>
          <a:prstGeom prst="rect">
            <a:avLst/>
          </a:prstGeom>
        </p:spPr>
      </p:pic>
      <p:graphicFrame>
        <p:nvGraphicFramePr>
          <p:cNvPr id="10" name="Content Placeholder 5">
            <a:extLst>
              <a:ext uri="{FF2B5EF4-FFF2-40B4-BE49-F238E27FC236}">
                <a16:creationId xmlns:a16="http://schemas.microsoft.com/office/drawing/2014/main" id="{76FBF9DE-5AC4-2D14-0ECC-A452C8408E86}"/>
              </a:ext>
            </a:extLst>
          </p:cNvPr>
          <p:cNvGraphicFramePr>
            <a:graphicFrameLocks noGrp="1"/>
          </p:cNvGraphicFramePr>
          <p:nvPr>
            <p:ph idx="1"/>
            <p:extLst>
              <p:ext uri="{D42A27DB-BD31-4B8C-83A1-F6EECF244321}">
                <p14:modId xmlns:p14="http://schemas.microsoft.com/office/powerpoint/2010/main" val="3640578541"/>
              </p:ext>
            </p:extLst>
          </p:nvPr>
        </p:nvGraphicFramePr>
        <p:xfrm>
          <a:off x="1981200" y="1469252"/>
          <a:ext cx="8229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108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Using Capital Investment to Reduce Operating Costs</a:t>
            </a:r>
            <a:endParaRPr sz="4000" dirty="0"/>
          </a:p>
        </p:txBody>
      </p:sp>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ACEAF5C0-FB01-4D5E-B0EB-2775A730773D}"/>
              </a:ext>
            </a:extLst>
          </p:cNvPr>
          <p:cNvPicPr>
            <a:picLocks noChangeAspect="1"/>
          </p:cNvPicPr>
          <p:nvPr/>
        </p:nvPicPr>
        <p:blipFill>
          <a:blip r:embed="rId3"/>
          <a:stretch>
            <a:fillRect/>
          </a:stretch>
        </p:blipFill>
        <p:spPr>
          <a:xfrm>
            <a:off x="9913748" y="228601"/>
            <a:ext cx="754253" cy="754253"/>
          </a:xfrm>
          <a:prstGeom prst="rect">
            <a:avLst/>
          </a:prstGeom>
        </p:spPr>
      </p:pic>
      <p:graphicFrame>
        <p:nvGraphicFramePr>
          <p:cNvPr id="10" name="Content Placeholder 5">
            <a:extLst>
              <a:ext uri="{FF2B5EF4-FFF2-40B4-BE49-F238E27FC236}">
                <a16:creationId xmlns:a16="http://schemas.microsoft.com/office/drawing/2014/main" id="{3C22BA84-8A9B-240F-AF25-71FCFD287C17}"/>
              </a:ext>
            </a:extLst>
          </p:cNvPr>
          <p:cNvGraphicFramePr>
            <a:graphicFrameLocks noGrp="1"/>
          </p:cNvGraphicFramePr>
          <p:nvPr>
            <p:ph idx="1"/>
          </p:nvPr>
        </p:nvGraphicFramePr>
        <p:xfrm>
          <a:off x="2073667" y="1877407"/>
          <a:ext cx="8229600" cy="4862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7965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12</a:t>
            </a:r>
            <a:r>
              <a:rPr lang="en-US" dirty="0"/>
              <a:t>-</a:t>
            </a:r>
            <a:r>
              <a:rPr dirty="0"/>
              <a:t>Month Implementation Roadmap</a:t>
            </a:r>
          </a:p>
        </p:txBody>
      </p:sp>
      <p:graphicFrame>
        <p:nvGraphicFramePr>
          <p:cNvPr id="3" name="Table 2"/>
          <p:cNvGraphicFramePr>
            <a:graphicFrameLocks noGrp="1"/>
          </p:cNvGraphicFramePr>
          <p:nvPr/>
        </p:nvGraphicFramePr>
        <p:xfrm>
          <a:off x="1981200" y="1463676"/>
          <a:ext cx="8229600" cy="4663440"/>
        </p:xfrm>
        <a:graphic>
          <a:graphicData uri="http://schemas.openxmlformats.org/drawingml/2006/table">
            <a:tbl>
              <a:tblPr firstRow="1" bandRow="1">
                <a:tableStyleId>{5C22544A-7EE6-4342-B048-85BDC9FD1C3A}</a:tableStyleId>
              </a:tblPr>
              <a:tblGrid>
                <a:gridCol w="2962656">
                  <a:extLst>
                    <a:ext uri="{9D8B030D-6E8A-4147-A177-3AD203B41FA5}">
                      <a16:colId xmlns:a16="http://schemas.microsoft.com/office/drawing/2014/main" val="20000"/>
                    </a:ext>
                  </a:extLst>
                </a:gridCol>
                <a:gridCol w="5266944">
                  <a:extLst>
                    <a:ext uri="{9D8B030D-6E8A-4147-A177-3AD203B41FA5}">
                      <a16:colId xmlns:a16="http://schemas.microsoft.com/office/drawing/2014/main" val="20001"/>
                    </a:ext>
                  </a:extLst>
                </a:gridCol>
              </a:tblGrid>
              <a:tr h="1143000">
                <a:tc>
                  <a:txBody>
                    <a:bodyPr/>
                    <a:lstStyle/>
                    <a:p>
                      <a:pPr algn="ctr"/>
                      <a:r>
                        <a:rPr b="1"/>
                        <a:t>Window</a:t>
                      </a:r>
                    </a:p>
                  </a:txBody>
                  <a:tcPr/>
                </a:tc>
                <a:tc>
                  <a:txBody>
                    <a:bodyPr/>
                    <a:lstStyle/>
                    <a:p>
                      <a:pPr algn="ctr"/>
                      <a:r>
                        <a:rPr b="1"/>
                        <a:t>Key Actions</a:t>
                      </a:r>
                    </a:p>
                  </a:txBody>
                  <a:tcPr/>
                </a:tc>
                <a:extLst>
                  <a:ext uri="{0D108BD9-81ED-4DB2-BD59-A6C34878D82A}">
                    <a16:rowId xmlns:a16="http://schemas.microsoft.com/office/drawing/2014/main" val="10000"/>
                  </a:ext>
                </a:extLst>
              </a:tr>
              <a:tr h="1143000">
                <a:tc>
                  <a:txBody>
                    <a:bodyPr/>
                    <a:lstStyle/>
                    <a:p>
                      <a:pPr algn="ctr"/>
                      <a:endParaRPr dirty="0"/>
                    </a:p>
                  </a:txBody>
                  <a:tcPr/>
                </a:tc>
                <a:tc>
                  <a:txBody>
                    <a:bodyPr/>
                    <a:lstStyle/>
                    <a:p>
                      <a:pPr algn="ctr"/>
                      <a:r>
                        <a:rPr dirty="0"/>
                        <a:t>Stand up Strategic Performance (CFO); hire Grants Administrator; freeze new desktop printers; launch fleet </a:t>
                      </a:r>
                      <a:r>
                        <a:rPr lang="en-US" dirty="0"/>
                        <a:t>analysis</a:t>
                      </a:r>
                      <a:r>
                        <a:rPr dirty="0"/>
                        <a:t>; dependent audit plan; draft internal ops dashboard.</a:t>
                      </a:r>
                    </a:p>
                  </a:txBody>
                  <a:tcPr/>
                </a:tc>
                <a:extLst>
                  <a:ext uri="{0D108BD9-81ED-4DB2-BD59-A6C34878D82A}">
                    <a16:rowId xmlns:a16="http://schemas.microsoft.com/office/drawing/2014/main" val="10001"/>
                  </a:ext>
                </a:extLst>
              </a:tr>
              <a:tr h="1143000">
                <a:tc>
                  <a:txBody>
                    <a:bodyPr/>
                    <a:lstStyle/>
                    <a:p>
                      <a:pPr algn="ctr"/>
                      <a:endParaRPr dirty="0"/>
                    </a:p>
                  </a:txBody>
                  <a:tcPr/>
                </a:tc>
                <a:tc>
                  <a:txBody>
                    <a:bodyPr/>
                    <a:lstStyle/>
                    <a:p>
                      <a:pPr algn="ctr"/>
                      <a:r>
                        <a:rPr dirty="0"/>
                        <a:t>Consolidate print &amp; telecom; GWH maintenance alignment</a:t>
                      </a:r>
                      <a:r>
                        <a:rPr lang="en-US" dirty="0"/>
                        <a:t> with CIP</a:t>
                      </a:r>
                      <a:r>
                        <a:rPr dirty="0"/>
                        <a:t>; grant calendar &amp; drawdowns; pilot Lean projects.</a:t>
                      </a:r>
                    </a:p>
                  </a:txBody>
                  <a:tcPr/>
                </a:tc>
                <a:extLst>
                  <a:ext uri="{0D108BD9-81ED-4DB2-BD59-A6C34878D82A}">
                    <a16:rowId xmlns:a16="http://schemas.microsoft.com/office/drawing/2014/main" val="10002"/>
                  </a:ext>
                </a:extLst>
              </a:tr>
              <a:tr h="1143000">
                <a:tc>
                  <a:txBody>
                    <a:bodyPr/>
                    <a:lstStyle/>
                    <a:p>
                      <a:pPr algn="ctr"/>
                      <a:endParaRPr dirty="0"/>
                    </a:p>
                  </a:txBody>
                  <a:tcPr/>
                </a:tc>
                <a:tc>
                  <a:txBody>
                    <a:bodyPr/>
                    <a:lstStyle/>
                    <a:p>
                      <a:pPr algn="ctr"/>
                      <a:r>
                        <a:rPr dirty="0"/>
                        <a:t>Public dashboard; spousal surcharge &amp; HDHP expansion; policy locks; Reserve Fund; shared services MOUs; annual analysis</a:t>
                      </a:r>
                      <a:r>
                        <a:rPr lang="en-US" dirty="0"/>
                        <a:t> &amp; efficiency reports by department heads for sustainability efforts</a:t>
                      </a:r>
                      <a:r>
                        <a:rPr dirty="0"/>
                        <a:t>.</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51409D4-00A5-4593-904A-50D46872226F}"/>
              </a:ext>
            </a:extLst>
          </p:cNvPr>
          <p:cNvSpPr/>
          <p:nvPr/>
        </p:nvSpPr>
        <p:spPr>
          <a:xfrm>
            <a:off x="2438400" y="2645664"/>
            <a:ext cx="2286000" cy="457200"/>
          </a:xfrm>
          <a:prstGeom prst="rect">
            <a:avLst/>
          </a:prstGeom>
          <a:solidFill>
            <a:srgbClr val="0066CC"/>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F713EBE-5CAC-4D2F-914B-01A55429BAD0}"/>
              </a:ext>
            </a:extLst>
          </p:cNvPr>
          <p:cNvSpPr txBox="1"/>
          <p:nvPr/>
        </p:nvSpPr>
        <p:spPr>
          <a:xfrm>
            <a:off x="3078699" y="3102864"/>
            <a:ext cx="1005403"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a:pPr>
            <a:r>
              <a:rPr kumimoji="0" sz="1400" b="0" i="0" u="none" strike="noStrike" kern="1200" cap="none" spc="0" normalizeH="0" baseline="0" noProof="0" dirty="0">
                <a:ln>
                  <a:noFill/>
                </a:ln>
                <a:solidFill>
                  <a:prstClr val="black"/>
                </a:solidFill>
                <a:effectLst/>
                <a:uLnTx/>
                <a:uFillTx/>
                <a:latin typeface="Calibri"/>
                <a:ea typeface="+mn-ea"/>
                <a:cs typeface="+mn-cs"/>
              </a:rPr>
              <a:t>0–</a:t>
            </a:r>
            <a:r>
              <a:rPr kumimoji="0" lang="en-US" sz="1400" b="0" i="0" u="none" strike="noStrike" kern="1200" cap="none" spc="0" normalizeH="0" baseline="0" noProof="0" dirty="0">
                <a:ln>
                  <a:noFill/>
                </a:ln>
                <a:solidFill>
                  <a:prstClr val="black"/>
                </a:solidFill>
                <a:effectLst/>
                <a:uLnTx/>
                <a:uFillTx/>
                <a:latin typeface="Calibri"/>
                <a:ea typeface="+mn-ea"/>
                <a:cs typeface="+mn-cs"/>
              </a:rPr>
              <a:t>90</a:t>
            </a:r>
            <a:r>
              <a:rPr kumimoji="0" sz="1400" b="0" i="0" u="none" strike="noStrike" kern="1200" cap="none" spc="0" normalizeH="0" baseline="0" noProof="0" dirty="0">
                <a:ln>
                  <a:noFill/>
                </a:ln>
                <a:solidFill>
                  <a:prstClr val="black"/>
                </a:solidFill>
                <a:effectLst/>
                <a:uLnTx/>
                <a:uFillTx/>
                <a:latin typeface="Calibri"/>
                <a:ea typeface="+mn-ea"/>
                <a:cs typeface="+mn-cs"/>
              </a:rPr>
              <a:t> Days</a:t>
            </a:r>
            <a:br>
              <a:rPr kumimoji="0" sz="1400" b="0" i="0" u="none" strike="noStrike" kern="1200" cap="none" spc="0" normalizeH="0" baseline="0" noProof="0" dirty="0">
                <a:ln>
                  <a:noFill/>
                </a:ln>
                <a:solidFill>
                  <a:prstClr val="black"/>
                </a:solidFill>
                <a:effectLst/>
                <a:uLnTx/>
                <a:uFillTx/>
                <a:latin typeface="Calibri"/>
                <a:ea typeface="+mn-ea"/>
                <a:cs typeface="+mn-cs"/>
              </a:rPr>
            </a:br>
            <a:r>
              <a:rPr kumimoji="0" sz="1400" b="0" i="0" u="none" strike="noStrike" kern="1200" cap="none" spc="0" normalizeH="0" baseline="0" noProof="0" dirty="0">
                <a:ln>
                  <a:noFill/>
                </a:ln>
                <a:solidFill>
                  <a:prstClr val="black"/>
                </a:solidFill>
                <a:effectLst/>
                <a:uLnTx/>
                <a:uFillTx/>
                <a:latin typeface="Calibri"/>
                <a:ea typeface="+mn-ea"/>
                <a:cs typeface="+mn-cs"/>
              </a:rPr>
              <a:t>Quick Wins</a:t>
            </a:r>
          </a:p>
        </p:txBody>
      </p:sp>
      <p:sp>
        <p:nvSpPr>
          <p:cNvPr id="7" name="Rectangle 6">
            <a:extLst>
              <a:ext uri="{FF2B5EF4-FFF2-40B4-BE49-F238E27FC236}">
                <a16:creationId xmlns:a16="http://schemas.microsoft.com/office/drawing/2014/main" id="{830DA771-9AEF-4DB6-81CE-82896D436CF2}"/>
              </a:ext>
            </a:extLst>
          </p:cNvPr>
          <p:cNvSpPr/>
          <p:nvPr/>
        </p:nvSpPr>
        <p:spPr>
          <a:xfrm>
            <a:off x="2438400" y="3886518"/>
            <a:ext cx="2286000" cy="457200"/>
          </a:xfrm>
          <a:prstGeom prst="rect">
            <a:avLst/>
          </a:prstGeom>
          <a:solidFill>
            <a:srgbClr val="00993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20AECDA-2E86-4834-9457-A2A5B7860B08}"/>
              </a:ext>
            </a:extLst>
          </p:cNvPr>
          <p:cNvSpPr txBox="1"/>
          <p:nvPr/>
        </p:nvSpPr>
        <p:spPr>
          <a:xfrm>
            <a:off x="3023491" y="4343718"/>
            <a:ext cx="1115818"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a:pPr>
            <a:r>
              <a:rPr kumimoji="0" lang="en-US" sz="1400" b="0" i="0" u="none" strike="noStrike" kern="1200" cap="none" spc="0" normalizeH="0" baseline="0" noProof="0" dirty="0">
                <a:ln>
                  <a:noFill/>
                </a:ln>
                <a:solidFill>
                  <a:prstClr val="black"/>
                </a:solidFill>
                <a:effectLst/>
                <a:uLnTx/>
                <a:uFillTx/>
                <a:latin typeface="Calibri"/>
                <a:ea typeface="+mn-ea"/>
                <a:cs typeface="+mn-cs"/>
              </a:rPr>
              <a:t>90–</a:t>
            </a:r>
            <a:r>
              <a:rPr kumimoji="0" sz="1400" b="0" i="0" u="none" strike="noStrike" kern="1200" cap="none" spc="0" normalizeH="0" baseline="0" noProof="0" dirty="0">
                <a:ln>
                  <a:noFill/>
                </a:ln>
                <a:solidFill>
                  <a:prstClr val="black"/>
                </a:solidFill>
                <a:effectLst/>
                <a:uLnTx/>
                <a:uFillTx/>
                <a:latin typeface="Calibri"/>
                <a:ea typeface="+mn-ea"/>
                <a:cs typeface="+mn-cs"/>
              </a:rPr>
              <a:t>180 Days</a:t>
            </a:r>
            <a:br>
              <a:rPr kumimoji="0" sz="1400" b="0" i="0" u="none" strike="noStrike" kern="1200" cap="none" spc="0" normalizeH="0" baseline="0" noProof="0" dirty="0">
                <a:ln>
                  <a:noFill/>
                </a:ln>
                <a:solidFill>
                  <a:prstClr val="black"/>
                </a:solidFill>
                <a:effectLst/>
                <a:uLnTx/>
                <a:uFillTx/>
                <a:latin typeface="Calibri"/>
                <a:ea typeface="+mn-ea"/>
                <a:cs typeface="+mn-cs"/>
              </a:rPr>
            </a:br>
            <a:r>
              <a:rPr kumimoji="0" sz="1400" b="0" i="0" u="none" strike="noStrike" kern="1200" cap="none" spc="0" normalizeH="0" baseline="0" noProof="0" dirty="0">
                <a:ln>
                  <a:noFill/>
                </a:ln>
                <a:solidFill>
                  <a:prstClr val="black"/>
                </a:solidFill>
                <a:effectLst/>
                <a:uLnTx/>
                <a:uFillTx/>
                <a:latin typeface="Calibri"/>
                <a:ea typeface="+mn-ea"/>
                <a:cs typeface="+mn-cs"/>
              </a:rPr>
              <a:t>Build Phase</a:t>
            </a:r>
          </a:p>
        </p:txBody>
      </p:sp>
      <p:sp>
        <p:nvSpPr>
          <p:cNvPr id="10" name="Rectangle 9">
            <a:extLst>
              <a:ext uri="{FF2B5EF4-FFF2-40B4-BE49-F238E27FC236}">
                <a16:creationId xmlns:a16="http://schemas.microsoft.com/office/drawing/2014/main" id="{71C2CED7-45C1-443C-9D38-06C976AF28D6}"/>
              </a:ext>
            </a:extLst>
          </p:cNvPr>
          <p:cNvSpPr/>
          <p:nvPr/>
        </p:nvSpPr>
        <p:spPr>
          <a:xfrm>
            <a:off x="2438400" y="5032996"/>
            <a:ext cx="2286000" cy="457200"/>
          </a:xfrm>
          <a:prstGeom prst="rect">
            <a:avLst/>
          </a:prstGeom>
          <a:solidFill>
            <a:srgbClr val="FF99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3712019-5ED2-4987-90DC-F81BDDB48D96}"/>
              </a:ext>
            </a:extLst>
          </p:cNvPr>
          <p:cNvSpPr txBox="1"/>
          <p:nvPr/>
        </p:nvSpPr>
        <p:spPr>
          <a:xfrm>
            <a:off x="2947060" y="5592351"/>
            <a:ext cx="1268681"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a:pPr>
            <a:r>
              <a:rPr kumimoji="0" lang="en-US" sz="1400" b="0" i="0" u="none" strike="noStrike" kern="1200" cap="none" spc="0" normalizeH="0" baseline="0" noProof="0" dirty="0">
                <a:ln>
                  <a:noFill/>
                </a:ln>
                <a:solidFill>
                  <a:prstClr val="black"/>
                </a:solidFill>
                <a:effectLst/>
                <a:uLnTx/>
                <a:uFillTx/>
                <a:latin typeface="Calibri"/>
                <a:ea typeface="+mn-ea"/>
                <a:cs typeface="+mn-cs"/>
              </a:rPr>
              <a:t>180–365</a:t>
            </a:r>
            <a:r>
              <a:rPr kumimoji="0"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Days</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sz="1400" b="0" i="0" u="none" strike="noStrike" kern="1200" cap="none" spc="0" normalizeH="0" baseline="0" noProof="0" dirty="0">
                <a:ln>
                  <a:noFill/>
                </a:ln>
                <a:solidFill>
                  <a:prstClr val="black"/>
                </a:solidFill>
                <a:effectLst/>
                <a:uLnTx/>
                <a:uFillTx/>
                <a:latin typeface="Calibri"/>
                <a:ea typeface="+mn-ea"/>
                <a:cs typeface="+mn-cs"/>
              </a:rPr>
              <a:t>Institutionalize</a:t>
            </a:r>
          </a:p>
        </p:txBody>
      </p:sp>
      <p:pic>
        <p:nvPicPr>
          <p:cNvPr id="12" name="Picture 11" descr="Logo&#10;&#10;Description automatically generated">
            <a:extLst>
              <a:ext uri="{FF2B5EF4-FFF2-40B4-BE49-F238E27FC236}">
                <a16:creationId xmlns:a16="http://schemas.microsoft.com/office/drawing/2014/main" id="{063A0673-CDF1-4E71-B230-B4358BE2C1A3}"/>
              </a:ext>
            </a:extLst>
          </p:cNvPr>
          <p:cNvPicPr>
            <a:picLocks noChangeAspect="1"/>
          </p:cNvPicPr>
          <p:nvPr/>
        </p:nvPicPr>
        <p:blipFill>
          <a:blip r:embed="rId2"/>
          <a:stretch>
            <a:fillRect/>
          </a:stretch>
        </p:blipFill>
        <p:spPr>
          <a:xfrm>
            <a:off x="9913748" y="228601"/>
            <a:ext cx="754253" cy="75425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Conclusion</a:t>
            </a:r>
          </a:p>
        </p:txBody>
      </p:sp>
      <p:graphicFrame>
        <p:nvGraphicFramePr>
          <p:cNvPr id="7" name="Content Placeholder 2">
            <a:extLst>
              <a:ext uri="{FF2B5EF4-FFF2-40B4-BE49-F238E27FC236}">
                <a16:creationId xmlns:a16="http://schemas.microsoft.com/office/drawing/2014/main" id="{CC0E06DC-65D4-5A79-97AA-82C495763955}"/>
              </a:ext>
            </a:extLst>
          </p:cNvPr>
          <p:cNvGraphicFramePr>
            <a:graphicFrameLocks noGrp="1"/>
          </p:cNvGraphicFramePr>
          <p:nvPr>
            <p:ph idx="1"/>
          </p:nvPr>
        </p:nvGraphicFramePr>
        <p:xfrm>
          <a:off x="1981200" y="166420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524000" y="0"/>
            <a:ext cx="9144000" cy="22860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3F00C314-807B-4BBA-AEC3-6FD95E1146D1}"/>
              </a:ext>
            </a:extLst>
          </p:cNvPr>
          <p:cNvPicPr>
            <a:picLocks noChangeAspect="1"/>
          </p:cNvPicPr>
          <p:nvPr/>
        </p:nvPicPr>
        <p:blipFill>
          <a:blip r:embed="rId7"/>
          <a:stretch>
            <a:fillRect/>
          </a:stretch>
        </p:blipFill>
        <p:spPr>
          <a:xfrm>
            <a:off x="9913748" y="228601"/>
            <a:ext cx="754253" cy="75425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D0E1D-8FD2-8C13-1D6E-DC350711BA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17D09F2-B49C-9399-4B1B-767286254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8F74CF-77B7-BD52-791C-7908E0223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DCDED12-5F16-8CE4-B0EE-E6FD471D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7B1F26-4D73-7667-2F1A-DC5F315DA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E7668FB-1D18-A9D4-E01B-9DC94107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332AED-7446-6D00-9601-642C82138B43}"/>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Revenue Enhancement Subcommittee</a:t>
            </a:r>
            <a:br>
              <a:rPr lang="en-US" sz="4000" dirty="0">
                <a:solidFill>
                  <a:schemeClr val="bg1"/>
                </a:solidFill>
              </a:rPr>
            </a:br>
            <a:r>
              <a:rPr lang="en-US" sz="4000" dirty="0">
                <a:solidFill>
                  <a:schemeClr val="bg1"/>
                </a:solidFill>
              </a:rPr>
              <a:t>Composition and Operation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F7222B99-C43E-B15B-5BBA-7226FBEFA6CD}"/>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CC75BBA9-CAFD-3D79-098D-3055F11F56F5}"/>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B01E1D4C-6305-A043-093D-95A98D674F2C}"/>
              </a:ext>
            </a:extLst>
          </p:cNvPr>
          <p:cNvSpPr>
            <a:spLocks noGrp="1"/>
          </p:cNvSpPr>
          <p:nvPr>
            <p:ph idx="1"/>
          </p:nvPr>
        </p:nvSpPr>
        <p:spPr>
          <a:xfrm>
            <a:off x="838200" y="1825624"/>
            <a:ext cx="10866120" cy="4737837"/>
          </a:xfrm>
        </p:spPr>
        <p:txBody>
          <a:bodyPr vert="horz" lIns="91440" tIns="45720" rIns="91440" bIns="45720" rtlCol="0" anchor="t">
            <a:normAutofit/>
          </a:bodyPr>
          <a:lstStyle/>
          <a:p>
            <a:pPr marL="0" indent="0">
              <a:buNone/>
            </a:pPr>
            <a:r>
              <a:rPr lang="en-US" sz="1800" dirty="0">
                <a:latin typeface="Arial"/>
                <a:cs typeface="Arial"/>
              </a:rPr>
              <a:t>•</a:t>
            </a:r>
            <a:r>
              <a:rPr lang="en-US" dirty="0"/>
              <a:t>14 residents, including two County employees</a:t>
            </a:r>
          </a:p>
          <a:p>
            <a:pPr marL="0" indent="0">
              <a:buNone/>
            </a:pPr>
            <a:r>
              <a:rPr lang="en-US" sz="1800" dirty="0">
                <a:latin typeface="Arial"/>
                <a:cs typeface="Arial"/>
              </a:rPr>
              <a:t>•</a:t>
            </a:r>
            <a:r>
              <a:rPr lang="en-US" dirty="0"/>
              <a:t>10 meetings, March to August</a:t>
            </a:r>
            <a:endParaRPr lang="en-US" dirty="0">
              <a:ea typeface="Calibri" panose="020F0502020204030204"/>
              <a:cs typeface="Calibri" panose="020F0502020204030204"/>
            </a:endParaRPr>
          </a:p>
          <a:p>
            <a:pPr marL="0" indent="0">
              <a:buNone/>
            </a:pPr>
            <a:r>
              <a:rPr lang="en-US" sz="1800" dirty="0">
                <a:latin typeface="Arial"/>
                <a:cs typeface="Arial"/>
              </a:rPr>
              <a:t>•</a:t>
            </a:r>
            <a:r>
              <a:rPr lang="en-US" dirty="0"/>
              <a:t>Guest speakers included County Treasurer Jim Hackett, Economic Development Corporation Executive Director Laura Goodrich Cairns, Public Works Director Danielle Floyd, Interim Parks and Rec Director Anne Stauffer, and Warden Laura Williams</a:t>
            </a:r>
            <a:endParaRPr lang="en-US" dirty="0">
              <a:ea typeface="Calibri" panose="020F0502020204030204"/>
              <a:cs typeface="Calibri" panose="020F0502020204030204"/>
            </a:endParaRPr>
          </a:p>
          <a:p>
            <a:pPr marL="0" indent="0">
              <a:buNone/>
            </a:pPr>
            <a:r>
              <a:rPr lang="en-US" sz="1800" dirty="0">
                <a:latin typeface="Arial"/>
                <a:cs typeface="Arial"/>
              </a:rPr>
              <a:t>•</a:t>
            </a:r>
            <a:r>
              <a:rPr lang="en-US" dirty="0"/>
              <a:t>Explored both non-tax and tax revenue opportunities related to leveraging county assets, improving collections, expanding the tax base, fines and fees revenue, and seeking out additional external funding</a:t>
            </a:r>
            <a:endParaRPr lang="en-US" dirty="0">
              <a:ea typeface="Calibri"/>
              <a:cs typeface="Calibri"/>
            </a:endParaRPr>
          </a:p>
          <a:p>
            <a:endParaRPr lang="en-US" dirty="0">
              <a:ea typeface="Calibri"/>
              <a:cs typeface="Calibri"/>
            </a:endParaRPr>
          </a:p>
          <a:p>
            <a:endParaRPr lang="en-US" dirty="0"/>
          </a:p>
          <a:p>
            <a:endParaRPr lang="en-US" dirty="0"/>
          </a:p>
        </p:txBody>
      </p:sp>
    </p:spTree>
    <p:extLst>
      <p:ext uri="{BB962C8B-B14F-4D97-AF65-F5344CB8AC3E}">
        <p14:creationId xmlns:p14="http://schemas.microsoft.com/office/powerpoint/2010/main" val="165011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Why Do You Want to Serve?</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8" name="Speech Bubble: Rectangle with Corners Rounded 7">
            <a:extLst>
              <a:ext uri="{FF2B5EF4-FFF2-40B4-BE49-F238E27FC236}">
                <a16:creationId xmlns:a16="http://schemas.microsoft.com/office/drawing/2014/main" id="{842396C5-756A-424A-AFD7-6BEE351A628F}"/>
              </a:ext>
            </a:extLst>
          </p:cNvPr>
          <p:cNvSpPr/>
          <p:nvPr/>
        </p:nvSpPr>
        <p:spPr>
          <a:xfrm>
            <a:off x="0" y="1049414"/>
            <a:ext cx="2535937" cy="196329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am interested in keep costs containment and finding ways to bring money into DELCO</a:t>
            </a:r>
          </a:p>
        </p:txBody>
      </p:sp>
      <p:sp>
        <p:nvSpPr>
          <p:cNvPr id="16" name="Speech Bubble: Rectangle with Corners Rounded 15">
            <a:extLst>
              <a:ext uri="{FF2B5EF4-FFF2-40B4-BE49-F238E27FC236}">
                <a16:creationId xmlns:a16="http://schemas.microsoft.com/office/drawing/2014/main" id="{E713B5DE-6BA6-49AF-A33A-AC205662FA86}"/>
              </a:ext>
            </a:extLst>
          </p:cNvPr>
          <p:cNvSpPr/>
          <p:nvPr/>
        </p:nvSpPr>
        <p:spPr>
          <a:xfrm>
            <a:off x="3570356" y="3206169"/>
            <a:ext cx="2535937" cy="196329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I’ve lived in Delco for over 50 years, am vested in it, would like to have money to provide programs and services for residents</a:t>
            </a:r>
          </a:p>
        </p:txBody>
      </p:sp>
      <p:sp>
        <p:nvSpPr>
          <p:cNvPr id="18" name="Speech Bubble: Rectangle with Corners Rounded 17">
            <a:extLst>
              <a:ext uri="{FF2B5EF4-FFF2-40B4-BE49-F238E27FC236}">
                <a16:creationId xmlns:a16="http://schemas.microsoft.com/office/drawing/2014/main" id="{614AF307-A727-4802-9481-5317C7961926}"/>
              </a:ext>
            </a:extLst>
          </p:cNvPr>
          <p:cNvSpPr/>
          <p:nvPr/>
        </p:nvSpPr>
        <p:spPr>
          <a:xfrm>
            <a:off x="2649947" y="1198471"/>
            <a:ext cx="2535937" cy="196329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believe there are appropriate private sector principles that can be applied to the public sector</a:t>
            </a:r>
          </a:p>
        </p:txBody>
      </p:sp>
      <p:sp>
        <p:nvSpPr>
          <p:cNvPr id="19" name="Speech Bubble: Rectangle with Corners Rounded 18">
            <a:extLst>
              <a:ext uri="{FF2B5EF4-FFF2-40B4-BE49-F238E27FC236}">
                <a16:creationId xmlns:a16="http://schemas.microsoft.com/office/drawing/2014/main" id="{161620D8-1F9F-47B5-8025-FE5B4F2469F3}"/>
              </a:ext>
            </a:extLst>
          </p:cNvPr>
          <p:cNvSpPr/>
          <p:nvPr/>
        </p:nvSpPr>
        <p:spPr>
          <a:xfrm>
            <a:off x="2128420" y="5185292"/>
            <a:ext cx="2036555" cy="150409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balance the budget, spend less than what is collected</a:t>
            </a:r>
          </a:p>
        </p:txBody>
      </p:sp>
      <p:sp>
        <p:nvSpPr>
          <p:cNvPr id="20" name="Speech Bubble: Rectangle with Corners Rounded 19">
            <a:extLst>
              <a:ext uri="{FF2B5EF4-FFF2-40B4-BE49-F238E27FC236}">
                <a16:creationId xmlns:a16="http://schemas.microsoft.com/office/drawing/2014/main" id="{77895B6C-FDCA-40AC-88A2-522386A169FC}"/>
              </a:ext>
            </a:extLst>
          </p:cNvPr>
          <p:cNvSpPr/>
          <p:nvPr/>
        </p:nvSpPr>
        <p:spPr>
          <a:xfrm>
            <a:off x="704853" y="3190339"/>
            <a:ext cx="2535937" cy="196329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want to see our community continue to thrive, but I know that rising taxes can be daunting</a:t>
            </a:r>
          </a:p>
        </p:txBody>
      </p:sp>
      <p:sp>
        <p:nvSpPr>
          <p:cNvPr id="21" name="Speech Bubble: Rectangle with Corners Rounded 20">
            <a:extLst>
              <a:ext uri="{FF2B5EF4-FFF2-40B4-BE49-F238E27FC236}">
                <a16:creationId xmlns:a16="http://schemas.microsoft.com/office/drawing/2014/main" id="{0D46B951-6E6E-43A2-A0AB-452656345082}"/>
              </a:ext>
            </a:extLst>
          </p:cNvPr>
          <p:cNvSpPr/>
          <p:nvPr/>
        </p:nvSpPr>
        <p:spPr>
          <a:xfrm>
            <a:off x="7220692" y="1352261"/>
            <a:ext cx="2131841" cy="163745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would like to understand how the County budget is calculated (Needs vs. Wants) </a:t>
            </a:r>
          </a:p>
        </p:txBody>
      </p:sp>
      <p:sp>
        <p:nvSpPr>
          <p:cNvPr id="22" name="Speech Bubble: Rectangle with Corners Rounded 21">
            <a:extLst>
              <a:ext uri="{FF2B5EF4-FFF2-40B4-BE49-F238E27FC236}">
                <a16:creationId xmlns:a16="http://schemas.microsoft.com/office/drawing/2014/main" id="{7253D735-F146-4622-BC01-EB4BADAA21C0}"/>
              </a:ext>
            </a:extLst>
          </p:cNvPr>
          <p:cNvSpPr/>
          <p:nvPr/>
        </p:nvSpPr>
        <p:spPr>
          <a:xfrm>
            <a:off x="9481942" y="841182"/>
            <a:ext cx="2535937" cy="196329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am interested in learning more about the overall process and in contributing to find a solution to help reduce costs</a:t>
            </a:r>
          </a:p>
        </p:txBody>
      </p:sp>
      <p:sp>
        <p:nvSpPr>
          <p:cNvPr id="23" name="Speech Bubble: Rectangle with Corners Rounded 22">
            <a:extLst>
              <a:ext uri="{FF2B5EF4-FFF2-40B4-BE49-F238E27FC236}">
                <a16:creationId xmlns:a16="http://schemas.microsoft.com/office/drawing/2014/main" id="{8802E3D7-F210-43D5-90B6-B151C8359938}"/>
              </a:ext>
            </a:extLst>
          </p:cNvPr>
          <p:cNvSpPr/>
          <p:nvPr/>
        </p:nvSpPr>
        <p:spPr>
          <a:xfrm>
            <a:off x="5996176" y="4721605"/>
            <a:ext cx="2290437" cy="186928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gain an understanding of how tax dollars are spent and to avoid another tax increase</a:t>
            </a:r>
          </a:p>
        </p:txBody>
      </p:sp>
      <p:sp>
        <p:nvSpPr>
          <p:cNvPr id="24" name="Speech Bubble: Rectangle with Corners Rounded 23">
            <a:extLst>
              <a:ext uri="{FF2B5EF4-FFF2-40B4-BE49-F238E27FC236}">
                <a16:creationId xmlns:a16="http://schemas.microsoft.com/office/drawing/2014/main" id="{3EDF6947-B646-4068-9549-2DC20C3EA0F8}"/>
              </a:ext>
            </a:extLst>
          </p:cNvPr>
          <p:cNvSpPr/>
          <p:nvPr/>
        </p:nvSpPr>
        <p:spPr>
          <a:xfrm>
            <a:off x="6221836" y="3123279"/>
            <a:ext cx="2290437" cy="145363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assist in seeking ways to reduce costs of taxpayer funded programs</a:t>
            </a:r>
          </a:p>
        </p:txBody>
      </p:sp>
      <p:sp>
        <p:nvSpPr>
          <p:cNvPr id="25" name="Speech Bubble: Rectangle with Corners Rounded 24">
            <a:extLst>
              <a:ext uri="{FF2B5EF4-FFF2-40B4-BE49-F238E27FC236}">
                <a16:creationId xmlns:a16="http://schemas.microsoft.com/office/drawing/2014/main" id="{F15A5B15-472E-4C13-85AF-572EB879F66F}"/>
              </a:ext>
            </a:extLst>
          </p:cNvPr>
          <p:cNvSpPr/>
          <p:nvPr/>
        </p:nvSpPr>
        <p:spPr>
          <a:xfrm>
            <a:off x="5445552" y="1278063"/>
            <a:ext cx="1606794" cy="18041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help reduce costs while still maintaining services</a:t>
            </a:r>
          </a:p>
        </p:txBody>
      </p:sp>
      <p:sp>
        <p:nvSpPr>
          <p:cNvPr id="26" name="Speech Bubble: Rectangle with Corners Rounded 25">
            <a:extLst>
              <a:ext uri="{FF2B5EF4-FFF2-40B4-BE49-F238E27FC236}">
                <a16:creationId xmlns:a16="http://schemas.microsoft.com/office/drawing/2014/main" id="{7677FEFD-462B-4064-8E6C-015E6B09BC6F}"/>
              </a:ext>
            </a:extLst>
          </p:cNvPr>
          <p:cNvSpPr/>
          <p:nvPr/>
        </p:nvSpPr>
        <p:spPr>
          <a:xfrm>
            <a:off x="8850720" y="3119516"/>
            <a:ext cx="3065545" cy="161731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want to help the County solve its budget issues while bringing complete transparency to the budget process. </a:t>
            </a:r>
          </a:p>
        </p:txBody>
      </p:sp>
      <p:sp>
        <p:nvSpPr>
          <p:cNvPr id="27" name="Speech Bubble: Rectangle with Corners Rounded 26">
            <a:extLst>
              <a:ext uri="{FF2B5EF4-FFF2-40B4-BE49-F238E27FC236}">
                <a16:creationId xmlns:a16="http://schemas.microsoft.com/office/drawing/2014/main" id="{4EA8F431-DF4B-4E3F-8A44-C9B0E513AD9B}"/>
              </a:ext>
            </a:extLst>
          </p:cNvPr>
          <p:cNvSpPr/>
          <p:nvPr/>
        </p:nvSpPr>
        <p:spPr>
          <a:xfrm>
            <a:off x="8419396" y="4972335"/>
            <a:ext cx="3601154" cy="158801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would like to serve…because I’m passionate about ensuring that our community’s resources are allocated effectively and equitably</a:t>
            </a:r>
          </a:p>
        </p:txBody>
      </p:sp>
    </p:spTree>
    <p:extLst>
      <p:ext uri="{BB962C8B-B14F-4D97-AF65-F5344CB8AC3E}">
        <p14:creationId xmlns:p14="http://schemas.microsoft.com/office/powerpoint/2010/main" val="2474586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D2B94FF-0191-B15D-5104-1E061E1E854E}"/>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0AF50C69-D891-A472-C8EC-5249AB26F54B}"/>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County Revenue</a:t>
            </a:r>
            <a:endParaRPr dirty="0"/>
          </a:p>
        </p:txBody>
      </p:sp>
      <p:sp>
        <p:nvSpPr>
          <p:cNvPr id="109" name="Google Shape;109;g37228ad287e_0_312">
            <a:extLst>
              <a:ext uri="{FF2B5EF4-FFF2-40B4-BE49-F238E27FC236}">
                <a16:creationId xmlns:a16="http://schemas.microsoft.com/office/drawing/2014/main" id="{2E748CBE-AFD4-4E05-7DA7-5E767B6BBDA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graphicFrame>
        <p:nvGraphicFramePr>
          <p:cNvPr id="2" name="Table 1">
            <a:extLst>
              <a:ext uri="{FF2B5EF4-FFF2-40B4-BE49-F238E27FC236}">
                <a16:creationId xmlns:a16="http://schemas.microsoft.com/office/drawing/2014/main" id="{A0B7F11F-018D-719B-F434-C55792E98EE1}"/>
              </a:ext>
            </a:extLst>
          </p:cNvPr>
          <p:cNvGraphicFramePr>
            <a:graphicFrameLocks noGrp="1"/>
          </p:cNvGraphicFramePr>
          <p:nvPr>
            <p:extLst>
              <p:ext uri="{D42A27DB-BD31-4B8C-83A1-F6EECF244321}">
                <p14:modId xmlns:p14="http://schemas.microsoft.com/office/powerpoint/2010/main" val="2363402847"/>
              </p:ext>
            </p:extLst>
          </p:nvPr>
        </p:nvGraphicFramePr>
        <p:xfrm>
          <a:off x="960293" y="1472839"/>
          <a:ext cx="10077450" cy="4114800"/>
        </p:xfrm>
        <a:graphic>
          <a:graphicData uri="http://schemas.openxmlformats.org/drawingml/2006/table">
            <a:tbl>
              <a:tblPr/>
              <a:tblGrid>
                <a:gridCol w="3324225">
                  <a:extLst>
                    <a:ext uri="{9D8B030D-6E8A-4147-A177-3AD203B41FA5}">
                      <a16:colId xmlns:a16="http://schemas.microsoft.com/office/drawing/2014/main" val="2083155304"/>
                    </a:ext>
                  </a:extLst>
                </a:gridCol>
                <a:gridCol w="2609850">
                  <a:extLst>
                    <a:ext uri="{9D8B030D-6E8A-4147-A177-3AD203B41FA5}">
                      <a16:colId xmlns:a16="http://schemas.microsoft.com/office/drawing/2014/main" val="340001316"/>
                    </a:ext>
                  </a:extLst>
                </a:gridCol>
                <a:gridCol w="2371725">
                  <a:extLst>
                    <a:ext uri="{9D8B030D-6E8A-4147-A177-3AD203B41FA5}">
                      <a16:colId xmlns:a16="http://schemas.microsoft.com/office/drawing/2014/main" val="3831199527"/>
                    </a:ext>
                  </a:extLst>
                </a:gridCol>
                <a:gridCol w="1771650">
                  <a:extLst>
                    <a:ext uri="{9D8B030D-6E8A-4147-A177-3AD203B41FA5}">
                      <a16:colId xmlns:a16="http://schemas.microsoft.com/office/drawing/2014/main" val="2366367229"/>
                    </a:ext>
                  </a:extLst>
                </a:gridCol>
              </a:tblGrid>
              <a:tr h="342900">
                <a:tc>
                  <a:txBody>
                    <a:bodyPr/>
                    <a:lstStyle/>
                    <a:p>
                      <a:pPr algn="ctr" rtl="0" fontAlgn="t">
                        <a:buNone/>
                      </a:pPr>
                      <a:r>
                        <a:rPr lang="en-US" sz="1600" b="1" i="0" u="none" strike="noStrike">
                          <a:solidFill>
                            <a:srgbClr val="FFFFFF"/>
                          </a:solidFill>
                          <a:effectLst/>
                          <a:latin typeface="Calibri" panose="020F0502020204030204" pitchFamily="34" charset="0"/>
                        </a:rPr>
                        <a:t>Entity</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t">
                        <a:buNone/>
                      </a:pPr>
                      <a:r>
                        <a:rPr lang="en-US" sz="1600" b="1" i="0" u="none" strike="noStrike" dirty="0">
                          <a:solidFill>
                            <a:srgbClr val="FFFFFF"/>
                          </a:solidFill>
                          <a:effectLst/>
                          <a:latin typeface="Calibri" panose="020F0502020204030204" pitchFamily="34" charset="0"/>
                        </a:rPr>
                        <a:t>2024</a:t>
                      </a:r>
                      <a:endParaRPr lang="en-US"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t">
                        <a:buNone/>
                      </a:pPr>
                      <a:r>
                        <a:rPr lang="en-US" sz="1600" b="1" i="0" u="none" strike="noStrike" dirty="0">
                          <a:solidFill>
                            <a:srgbClr val="FFFFFF"/>
                          </a:solidFill>
                          <a:effectLst/>
                          <a:latin typeface="Calibri" panose="020F0502020204030204" pitchFamily="34" charset="0"/>
                        </a:rPr>
                        <a:t>2025</a:t>
                      </a:r>
                      <a:endParaRPr lang="en-US"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ctr" rtl="0" fontAlgn="t">
                        <a:buNone/>
                      </a:pPr>
                      <a:r>
                        <a:rPr lang="en-US" sz="1400" b="1" i="0" u="none" strike="noStrike">
                          <a:solidFill>
                            <a:srgbClr val="FFFFFF"/>
                          </a:solidFill>
                          <a:effectLst/>
                          <a:latin typeface="Calibri" panose="020F0502020204030204" pitchFamily="34" charset="0"/>
                        </a:rPr>
                        <a:t>% Change</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896124714"/>
                  </a:ext>
                </a:extLst>
              </a:tr>
              <a:tr h="342900">
                <a:tc>
                  <a:txBody>
                    <a:bodyPr/>
                    <a:lstStyle/>
                    <a:p>
                      <a:pPr rtl="0" fontAlgn="t">
                        <a:buNone/>
                      </a:pPr>
                      <a:r>
                        <a:rPr lang="en-US" sz="1600" b="0" i="0" u="none" strike="noStrike">
                          <a:solidFill>
                            <a:srgbClr val="000000"/>
                          </a:solidFill>
                          <a:effectLst/>
                          <a:latin typeface="Calibri" panose="020F0502020204030204" pitchFamily="34" charset="0"/>
                        </a:rPr>
                        <a:t>Taxes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$183,080,000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$226,567,520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23.8</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3152374187"/>
                  </a:ext>
                </a:extLst>
              </a:tr>
              <a:tr h="342900">
                <a:tc>
                  <a:txBody>
                    <a:bodyPr/>
                    <a:lstStyle/>
                    <a:p>
                      <a:pPr rtl="0" fontAlgn="t">
                        <a:buNone/>
                      </a:pPr>
                      <a:r>
                        <a:rPr lang="en-US" sz="1600" b="0" i="0" u="none" strike="noStrike">
                          <a:solidFill>
                            <a:srgbClr val="000000"/>
                          </a:solidFill>
                          <a:effectLst/>
                          <a:latin typeface="Calibri" panose="020F0502020204030204" pitchFamily="34" charset="0"/>
                        </a:rPr>
                        <a:t>Licenses &amp; Permits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5,510,650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4,713,650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FF0000"/>
                          </a:solidFill>
                          <a:effectLst/>
                          <a:latin typeface="Calibri" panose="020F0502020204030204" pitchFamily="34" charset="0"/>
                        </a:rPr>
                        <a:t>(14.5)</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3830756750"/>
                  </a:ext>
                </a:extLst>
              </a:tr>
              <a:tr h="342900">
                <a:tc>
                  <a:txBody>
                    <a:bodyPr/>
                    <a:lstStyle/>
                    <a:p>
                      <a:pPr rtl="0" fontAlgn="t">
                        <a:buNone/>
                      </a:pPr>
                      <a:r>
                        <a:rPr lang="en-US" sz="1600" b="0" i="0" u="none" strike="noStrike">
                          <a:solidFill>
                            <a:srgbClr val="000000"/>
                          </a:solidFill>
                          <a:effectLst/>
                          <a:latin typeface="Calibri" panose="020F0502020204030204" pitchFamily="34" charset="0"/>
                        </a:rPr>
                        <a:t>Intergovernmental</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11,650,716</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12,407,216</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6.5</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3850440261"/>
                  </a:ext>
                </a:extLst>
              </a:tr>
              <a:tr h="342900">
                <a:tc>
                  <a:txBody>
                    <a:bodyPr/>
                    <a:lstStyle/>
                    <a:p>
                      <a:pPr rtl="0" fontAlgn="t">
                        <a:buNone/>
                      </a:pPr>
                      <a:r>
                        <a:rPr lang="en-US" sz="1600" b="0" i="0" u="none" strike="noStrike">
                          <a:solidFill>
                            <a:srgbClr val="000000"/>
                          </a:solidFill>
                          <a:effectLst/>
                          <a:latin typeface="Calibri" panose="020F0502020204030204" pitchFamily="34" charset="0"/>
                        </a:rPr>
                        <a:t>Charges for Services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13,443,320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14,947,320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11.2</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437586852"/>
                  </a:ext>
                </a:extLst>
              </a:tr>
              <a:tr h="342900">
                <a:tc>
                  <a:txBody>
                    <a:bodyPr/>
                    <a:lstStyle/>
                    <a:p>
                      <a:pPr rtl="0" fontAlgn="t">
                        <a:buNone/>
                      </a:pPr>
                      <a:r>
                        <a:rPr lang="en-US" sz="1600" b="0" i="0" u="none" strike="noStrike">
                          <a:solidFill>
                            <a:srgbClr val="000000"/>
                          </a:solidFill>
                          <a:effectLst/>
                          <a:latin typeface="Calibri" panose="020F0502020204030204" pitchFamily="34" charset="0"/>
                        </a:rPr>
                        <a:t>Fines &amp; Forfeitures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2,819,815</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2,875,800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83047710"/>
                  </a:ext>
                </a:extLst>
              </a:tr>
              <a:tr h="342900">
                <a:tc>
                  <a:txBody>
                    <a:bodyPr/>
                    <a:lstStyle/>
                    <a:p>
                      <a:pPr rtl="0" fontAlgn="t">
                        <a:buNone/>
                      </a:pPr>
                      <a:r>
                        <a:rPr lang="en-US" sz="1600" b="0" i="0" u="none" strike="noStrike">
                          <a:solidFill>
                            <a:srgbClr val="000000"/>
                          </a:solidFill>
                          <a:effectLst/>
                          <a:latin typeface="Calibri" panose="020F0502020204030204" pitchFamily="34" charset="0"/>
                        </a:rPr>
                        <a:t>Miscellaneous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9,479,588</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8,559,985</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FF0000"/>
                          </a:solidFill>
                          <a:effectLst/>
                          <a:latin typeface="Calibri" panose="020F0502020204030204" pitchFamily="34" charset="0"/>
                        </a:rPr>
                        <a:t>(9.7)</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2404875467"/>
                  </a:ext>
                </a:extLst>
              </a:tr>
              <a:tr h="342900">
                <a:tc>
                  <a:txBody>
                    <a:bodyPr/>
                    <a:lstStyle/>
                    <a:p>
                      <a:pPr rtl="0" fontAlgn="t">
                        <a:buNone/>
                      </a:pPr>
                      <a:r>
                        <a:rPr lang="en-US" sz="1600" b="0" i="0" u="none" strike="noStrike">
                          <a:solidFill>
                            <a:srgbClr val="000000"/>
                          </a:solidFill>
                          <a:effectLst/>
                          <a:latin typeface="Calibri" panose="020F0502020204030204" pitchFamily="34" charset="0"/>
                        </a:rPr>
                        <a:t>Rents &amp; Royalties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805,911</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910,000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12.9</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3441888234"/>
                  </a:ext>
                </a:extLst>
              </a:tr>
              <a:tr h="342900">
                <a:tc>
                  <a:txBody>
                    <a:bodyPr/>
                    <a:lstStyle/>
                    <a:p>
                      <a:pPr rtl="0" fontAlgn="t">
                        <a:buNone/>
                      </a:pPr>
                      <a:r>
                        <a:rPr lang="en-US" sz="1600" b="0" i="0" u="none" strike="noStrike">
                          <a:solidFill>
                            <a:srgbClr val="000000"/>
                          </a:solidFill>
                          <a:effectLst/>
                          <a:latin typeface="Calibri" panose="020F0502020204030204" pitchFamily="34" charset="0"/>
                        </a:rPr>
                        <a:t>Transfers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510,000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8,206,945</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1,509.2</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3245914703"/>
                  </a:ext>
                </a:extLst>
              </a:tr>
              <a:tr h="342900">
                <a:tc>
                  <a:txBody>
                    <a:bodyPr/>
                    <a:lstStyle/>
                    <a:p>
                      <a:pPr rtl="0" fontAlgn="t">
                        <a:buNone/>
                      </a:pPr>
                      <a:r>
                        <a:rPr lang="en-US" sz="1600" b="0" i="0" u="none" strike="noStrike">
                          <a:solidFill>
                            <a:srgbClr val="000000"/>
                          </a:solidFill>
                          <a:effectLst/>
                          <a:latin typeface="Calibri" panose="020F0502020204030204" pitchFamily="34" charset="0"/>
                        </a:rPr>
                        <a:t>Other</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25,827,244</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28,143,197</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0" i="0" u="none" strike="noStrike">
                          <a:solidFill>
                            <a:srgbClr val="000000"/>
                          </a:solidFill>
                          <a:effectLst/>
                          <a:latin typeface="Calibri" panose="020F0502020204030204" pitchFamily="34" charset="0"/>
                        </a:rPr>
                        <a:t>9.0</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2009059513"/>
                  </a:ext>
                </a:extLst>
              </a:tr>
              <a:tr h="342900">
                <a:tc>
                  <a:txBody>
                    <a:bodyPr/>
                    <a:lstStyle/>
                    <a:p>
                      <a:pPr rtl="0" fontAlgn="t">
                        <a:buNone/>
                      </a:pPr>
                      <a:r>
                        <a:rPr lang="en-US" sz="1600" b="0" i="0" u="none" strike="noStrike">
                          <a:solidFill>
                            <a:srgbClr val="000000"/>
                          </a:solidFill>
                          <a:effectLst/>
                          <a:latin typeface="Calibri" panose="020F0502020204030204" pitchFamily="34" charset="0"/>
                        </a:rPr>
                        <a:t>Fund Balance</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37,803,209</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000000"/>
                          </a:solidFill>
                          <a:effectLst/>
                          <a:latin typeface="Calibri" panose="020F0502020204030204" pitchFamily="34" charset="0"/>
                        </a:rPr>
                        <a:t>14,024,193</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tc>
                  <a:txBody>
                    <a:bodyPr/>
                    <a:lstStyle/>
                    <a:p>
                      <a:pPr algn="r" rtl="0" fontAlgn="t">
                        <a:buNone/>
                      </a:pPr>
                      <a:r>
                        <a:rPr lang="en-US" sz="1600" b="0" i="0" u="none" strike="noStrike">
                          <a:solidFill>
                            <a:srgbClr val="FF0000"/>
                          </a:solidFill>
                          <a:effectLst/>
                          <a:latin typeface="Calibri" panose="020F0502020204030204" pitchFamily="34" charset="0"/>
                        </a:rPr>
                        <a:t>(62.9)</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8EBF5"/>
                    </a:solidFill>
                  </a:tcPr>
                </a:tc>
                <a:extLst>
                  <a:ext uri="{0D108BD9-81ED-4DB2-BD59-A6C34878D82A}">
                    <a16:rowId xmlns:a16="http://schemas.microsoft.com/office/drawing/2014/main" val="2873020690"/>
                  </a:ext>
                </a:extLst>
              </a:tr>
              <a:tr h="342900">
                <a:tc>
                  <a:txBody>
                    <a:bodyPr/>
                    <a:lstStyle/>
                    <a:p>
                      <a:pPr rtl="0" fontAlgn="t">
                        <a:buNone/>
                      </a:pPr>
                      <a:r>
                        <a:rPr lang="en-US" sz="1600" b="1" i="0" u="none" strike="noStrike">
                          <a:solidFill>
                            <a:srgbClr val="000000"/>
                          </a:solidFill>
                          <a:effectLst/>
                          <a:latin typeface="Calibri" panose="020F0502020204030204" pitchFamily="34" charset="0"/>
                        </a:rPr>
                        <a:t>TOTAL REVENUES</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1" i="0" u="none" strike="noStrike">
                          <a:solidFill>
                            <a:srgbClr val="000000"/>
                          </a:solidFill>
                          <a:effectLst/>
                          <a:latin typeface="Calibri" panose="020F0502020204030204" pitchFamily="34" charset="0"/>
                        </a:rPr>
                        <a:t>$290,930,453</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1" i="0" u="none" strike="noStrike">
                          <a:solidFill>
                            <a:srgbClr val="000000"/>
                          </a:solidFill>
                          <a:effectLst/>
                          <a:latin typeface="Calibri" panose="020F0502020204030204" pitchFamily="34" charset="0"/>
                        </a:rPr>
                        <a:t>$321,355,826</a:t>
                      </a:r>
                      <a:endParaRPr lang="en-US">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tc>
                  <a:txBody>
                    <a:bodyPr/>
                    <a:lstStyle/>
                    <a:p>
                      <a:pPr algn="r" rtl="0" fontAlgn="t">
                        <a:buNone/>
                      </a:pPr>
                      <a:r>
                        <a:rPr lang="en-US" sz="1600" b="1" i="0" u="none" strike="noStrike" dirty="0">
                          <a:solidFill>
                            <a:srgbClr val="000000"/>
                          </a:solidFill>
                          <a:effectLst/>
                          <a:latin typeface="Calibri" panose="020F0502020204030204" pitchFamily="34" charset="0"/>
                        </a:rPr>
                        <a:t>10.5</a:t>
                      </a:r>
                      <a:endParaRPr lang="en-US"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DD4EA"/>
                    </a:solidFill>
                  </a:tcPr>
                </a:tc>
                <a:extLst>
                  <a:ext uri="{0D108BD9-81ED-4DB2-BD59-A6C34878D82A}">
                    <a16:rowId xmlns:a16="http://schemas.microsoft.com/office/drawing/2014/main" val="1790459885"/>
                  </a:ext>
                </a:extLst>
              </a:tr>
            </a:tbl>
          </a:graphicData>
        </a:graphic>
      </p:graphicFrame>
    </p:spTree>
    <p:extLst>
      <p:ext uri="{BB962C8B-B14F-4D97-AF65-F5344CB8AC3E}">
        <p14:creationId xmlns:p14="http://schemas.microsoft.com/office/powerpoint/2010/main" val="164781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FD4A981-ABBD-D0DC-F94C-6DD10A63024D}"/>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A8D5A93A-71AD-9ACE-5031-FB787F8235D6}"/>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Limitations on Revenue Generation</a:t>
            </a:r>
            <a:endParaRPr dirty="0"/>
          </a:p>
        </p:txBody>
      </p:sp>
      <p:sp>
        <p:nvSpPr>
          <p:cNvPr id="108" name="Google Shape;108;g37228ad287e_0_312">
            <a:extLst>
              <a:ext uri="{FF2B5EF4-FFF2-40B4-BE49-F238E27FC236}">
                <a16:creationId xmlns:a16="http://schemas.microsoft.com/office/drawing/2014/main" id="{0CE2AAC1-299A-6016-D564-43D3CFB019F2}"/>
              </a:ext>
            </a:extLst>
          </p:cNvPr>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a:bodyPr>
          <a:lstStyle/>
          <a:p>
            <a:pPr fontAlgn="base"/>
            <a:r>
              <a:rPr lang="en-US" dirty="0"/>
              <a:t>Delaware County is governed under the Commonwealth’s Second Class County Code as a Second Class A County</a:t>
            </a:r>
          </a:p>
          <a:p>
            <a:pPr fontAlgn="base"/>
            <a:r>
              <a:rPr lang="en-US" dirty="0"/>
              <a:t>Counties in Pennsylvania have “all their eggs in one basket” so to speak, in that the county property tax is the only source of local general fund revenues from a tax perspective</a:t>
            </a:r>
          </a:p>
          <a:p>
            <a:pPr marL="114300" indent="0">
              <a:buNone/>
            </a:pPr>
            <a:br>
              <a:rPr lang="en-US" dirty="0"/>
            </a:br>
            <a:r>
              <a:rPr lang="en-US" sz="2200" b="1" i="1" dirty="0"/>
              <a:t>“The tax levied in counties of the second class A shall be for the purpose of creating a general fund to pay expenses incurred for general county purposes, for the payment of the matters connected with roads under section 16907 (relating to annual tax), for the payment of the matters connected with parks and related matters under section 16507 (relating to payment of expenses, taxation, annual fairs and State contributions).” – </a:t>
            </a:r>
            <a:r>
              <a:rPr lang="en-US" sz="2200" i="1" dirty="0"/>
              <a:t>Commonwealth of Pennsylvania, Second Class County Code</a:t>
            </a:r>
            <a:endParaRPr sz="2200"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563F38DB-4E02-BF29-9BBB-290201AC5654}"/>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317821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C1CB-0480-85F5-3E6B-7052FB282DC5}"/>
              </a:ext>
            </a:extLst>
          </p:cNvPr>
          <p:cNvSpPr>
            <a:spLocks noGrp="1"/>
          </p:cNvSpPr>
          <p:nvPr>
            <p:ph type="title"/>
          </p:nvPr>
        </p:nvSpPr>
        <p:spPr/>
        <p:txBody>
          <a:bodyPr/>
          <a:lstStyle/>
          <a:p>
            <a:r>
              <a:rPr lang="en-US" dirty="0"/>
              <a:t>Local Government Revenue Sources</a:t>
            </a:r>
          </a:p>
        </p:txBody>
      </p:sp>
      <p:sp>
        <p:nvSpPr>
          <p:cNvPr id="4" name="Slide Number Placeholder 3">
            <a:extLst>
              <a:ext uri="{FF2B5EF4-FFF2-40B4-BE49-F238E27FC236}">
                <a16:creationId xmlns:a16="http://schemas.microsoft.com/office/drawing/2014/main" id="{468F2FDF-CE6C-5825-FBF1-7A4624FD96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pic>
        <p:nvPicPr>
          <p:cNvPr id="2050" name="Picture 2">
            <a:extLst>
              <a:ext uri="{FF2B5EF4-FFF2-40B4-BE49-F238E27FC236}">
                <a16:creationId xmlns:a16="http://schemas.microsoft.com/office/drawing/2014/main" id="{360AC22C-49E2-2B9A-FDFB-2FF06E186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274617"/>
            <a:ext cx="11416146" cy="5099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C02EFB-FBF0-F722-4889-AC8959BB2E46}"/>
              </a:ext>
            </a:extLst>
          </p:cNvPr>
          <p:cNvSpPr txBox="1"/>
          <p:nvPr/>
        </p:nvSpPr>
        <p:spPr>
          <a:xfrm>
            <a:off x="3581401" y="5987018"/>
            <a:ext cx="6096000" cy="738664"/>
          </a:xfrm>
          <a:prstGeom prst="rect">
            <a:avLst/>
          </a:prstGeom>
          <a:noFill/>
        </p:spPr>
        <p:txBody>
          <a:bodyPr wrap="square">
            <a:spAutoFit/>
          </a:bodyPr>
          <a:lstStyle/>
          <a:p>
            <a:pPr rtl="0">
              <a:buNone/>
            </a:pPr>
            <a:r>
              <a:rPr lang="en-US" sz="1400" b="0" i="0" u="none" strike="noStrike" dirty="0">
                <a:solidFill>
                  <a:srgbClr val="000000"/>
                </a:solidFill>
                <a:effectLst/>
                <a:latin typeface="Calibri" panose="020F0502020204030204" pitchFamily="34" charset="0"/>
              </a:rPr>
              <a:t>Source:  U.S. Census Bureau, 2022 Census of Governments</a:t>
            </a:r>
            <a:endParaRPr lang="en-US" b="0" dirty="0">
              <a:effectLst/>
            </a:endParaRPr>
          </a:p>
          <a:p>
            <a:pPr>
              <a:buNone/>
            </a:pPr>
            <a:br>
              <a:rPr lang="en-US" dirty="0"/>
            </a:br>
            <a:endParaRPr lang="en-US" dirty="0"/>
          </a:p>
        </p:txBody>
      </p:sp>
    </p:spTree>
    <p:extLst>
      <p:ext uri="{BB962C8B-B14F-4D97-AF65-F5344CB8AC3E}">
        <p14:creationId xmlns:p14="http://schemas.microsoft.com/office/powerpoint/2010/main" val="3353928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7EDC-12ED-C2C1-4107-D403995E800E}"/>
              </a:ext>
            </a:extLst>
          </p:cNvPr>
          <p:cNvSpPr>
            <a:spLocks noGrp="1"/>
          </p:cNvSpPr>
          <p:nvPr>
            <p:ph type="title"/>
          </p:nvPr>
        </p:nvSpPr>
        <p:spPr/>
        <p:txBody>
          <a:bodyPr/>
          <a:lstStyle/>
          <a:p>
            <a:r>
              <a:rPr lang="en-US" dirty="0"/>
              <a:t>Delaware County Revenue Distribution</a:t>
            </a:r>
          </a:p>
        </p:txBody>
      </p:sp>
      <p:sp>
        <p:nvSpPr>
          <p:cNvPr id="4" name="Slide Number Placeholder 3">
            <a:extLst>
              <a:ext uri="{FF2B5EF4-FFF2-40B4-BE49-F238E27FC236}">
                <a16:creationId xmlns:a16="http://schemas.microsoft.com/office/drawing/2014/main" id="{0F7CCD4D-BB18-0DE7-457D-6546D8A8EB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3074" name="Picture 2">
            <a:extLst>
              <a:ext uri="{FF2B5EF4-FFF2-40B4-BE49-F238E27FC236}">
                <a16:creationId xmlns:a16="http://schemas.microsoft.com/office/drawing/2014/main" id="{D2BB5A83-72FB-8203-E31B-2E1D596EB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42072"/>
            <a:ext cx="8382000" cy="519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51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7228ad287e_0_3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Approach</a:t>
            </a:r>
            <a:endParaRPr dirty="0"/>
          </a:p>
        </p:txBody>
      </p:sp>
      <p:sp>
        <p:nvSpPr>
          <p:cNvPr id="108" name="Google Shape;108;g37228ad287e_0_312"/>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Given the statutory limitations placed on revenue generation for Second Class A counties, the group focused more heavily on non-tax sources of revenue</a:t>
            </a:r>
          </a:p>
          <a:p>
            <a:pPr marL="457200" lvl="0" indent="-342900" algn="l" rtl="0">
              <a:spcBef>
                <a:spcPts val="1000"/>
              </a:spcBef>
              <a:spcAft>
                <a:spcPts val="0"/>
              </a:spcAft>
              <a:buSzPts val="1800"/>
              <a:buChar char="•"/>
            </a:pPr>
            <a:r>
              <a:rPr lang="en-US" dirty="0"/>
              <a:t>You will also notice that a number of recommendations require some upfront investment – spending money to make money</a:t>
            </a:r>
          </a:p>
          <a:p>
            <a:pPr marL="457200" lvl="0" indent="-342900" algn="l" rtl="0">
              <a:spcBef>
                <a:spcPts val="1000"/>
              </a:spcBef>
              <a:spcAft>
                <a:spcPts val="0"/>
              </a:spcAft>
              <a:buSzPts val="1800"/>
              <a:buChar char="•"/>
            </a:pPr>
            <a:r>
              <a:rPr lang="en-US" dirty="0"/>
              <a:t>Recommendations are judged based on feasibility and desirability, with a possible timeline for implementation</a:t>
            </a:r>
          </a:p>
          <a:p>
            <a:pPr lvl="1">
              <a:spcBef>
                <a:spcPts val="1000"/>
              </a:spcBef>
            </a:pPr>
            <a:r>
              <a:rPr lang="en-US" dirty="0"/>
              <a:t>Time frame options include immediate (can be implemented before beginning of 2026 budget year), short-term (1-2 years), long-term (2+ years)</a:t>
            </a:r>
          </a:p>
        </p:txBody>
      </p:sp>
      <p:sp>
        <p:nvSpPr>
          <p:cNvPr id="109" name="Google Shape;109;g37228ad287e_0_3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959D89D3-F6AF-800B-F55E-1430B4B95C5C}"/>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08AF87B6-3A60-D19F-23D6-B3BF7B148815}"/>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Recommendation Categories</a:t>
            </a:r>
            <a:endParaRPr dirty="0"/>
          </a:p>
        </p:txBody>
      </p:sp>
      <p:sp>
        <p:nvSpPr>
          <p:cNvPr id="108" name="Google Shape;108;g37228ad287e_0_312">
            <a:extLst>
              <a:ext uri="{FF2B5EF4-FFF2-40B4-BE49-F238E27FC236}">
                <a16:creationId xmlns:a16="http://schemas.microsoft.com/office/drawing/2014/main" id="{3481A08E-4750-AFC2-2703-68339B38D06F}"/>
              </a:ext>
            </a:extLst>
          </p:cNvPr>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Non-Tax Revenue Enhancement</a:t>
            </a:r>
          </a:p>
          <a:p>
            <a:pPr lvl="1">
              <a:spcBef>
                <a:spcPts val="1000"/>
              </a:spcBef>
            </a:pPr>
            <a:r>
              <a:rPr lang="en-US" dirty="0"/>
              <a:t>Enhancing Fee Structures and Improving Collection Efforts</a:t>
            </a:r>
          </a:p>
          <a:p>
            <a:pPr lvl="1">
              <a:spcBef>
                <a:spcPts val="1000"/>
              </a:spcBef>
            </a:pPr>
            <a:r>
              <a:rPr lang="en-US" dirty="0"/>
              <a:t>Leveraging County Assets</a:t>
            </a:r>
          </a:p>
          <a:p>
            <a:pPr lvl="1">
              <a:spcBef>
                <a:spcPts val="1000"/>
              </a:spcBef>
            </a:pPr>
            <a:r>
              <a:rPr lang="en-US" dirty="0"/>
              <a:t>Economic Development and Base Expansion</a:t>
            </a:r>
          </a:p>
          <a:p>
            <a:pPr lvl="1">
              <a:spcBef>
                <a:spcPts val="1000"/>
              </a:spcBef>
            </a:pPr>
            <a:r>
              <a:rPr lang="en-US" dirty="0"/>
              <a:t>Expanding External Funding</a:t>
            </a:r>
          </a:p>
          <a:p>
            <a:pPr lvl="0"/>
            <a:r>
              <a:rPr lang="en-US" dirty="0"/>
              <a:t>Tax Revenue Enhancement</a:t>
            </a:r>
          </a:p>
          <a:p>
            <a:pPr lvl="1"/>
            <a:r>
              <a:rPr lang="en-US" dirty="0"/>
              <a:t>Advocacy for increased revenue generation flexibility</a:t>
            </a:r>
          </a:p>
          <a:p>
            <a:r>
              <a:rPr lang="en-US" dirty="0"/>
              <a:t>Miscellaneous</a:t>
            </a:r>
          </a:p>
          <a:p>
            <a:pPr lvl="1"/>
            <a:r>
              <a:rPr lang="en-US" dirty="0"/>
              <a:t>Presentation of revenue sources in budget document</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7B6A9341-94DA-6726-FC34-9DEDDB187091}"/>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138020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E54D1C8-37CA-BB8E-BB94-C869F4C0AC2B}"/>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B76A9239-BCA1-9B38-3F2E-677170929CB6}"/>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Enhancing Fee Structures and Improving Collection Efforts</a:t>
            </a:r>
            <a:endParaRPr dirty="0"/>
          </a:p>
        </p:txBody>
      </p:sp>
      <p:sp>
        <p:nvSpPr>
          <p:cNvPr id="108" name="Google Shape;108;g37228ad287e_0_312">
            <a:extLst>
              <a:ext uri="{FF2B5EF4-FFF2-40B4-BE49-F238E27FC236}">
                <a16:creationId xmlns:a16="http://schemas.microsoft.com/office/drawing/2014/main" id="{1BF8115D-7BAE-96C9-5DBF-697691D357D2}"/>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85000" lnSpcReduction="20000"/>
          </a:bodyPr>
          <a:lstStyle/>
          <a:p>
            <a:r>
              <a:rPr lang="en-US" b="1" dirty="0"/>
              <a:t>RECOMMENDATION: </a:t>
            </a:r>
            <a:r>
              <a:rPr lang="en-US" dirty="0"/>
              <a:t>Appropriate additional funds and funded positions to the County Treasury Office to allow Treasurer to add data analysis and assessment staff, expand electronic resources and databases, and pursue additional revenue enhancement best practices.</a:t>
            </a:r>
          </a:p>
          <a:p>
            <a:pPr lvl="1"/>
            <a:r>
              <a:rPr lang="en-US" dirty="0"/>
              <a:t>Currently the percentage of operational cost as compared to real estate taxes collected is 1.53% compared to 2.1-3.1% for other collar counties</a:t>
            </a:r>
          </a:p>
          <a:p>
            <a:pPr lvl="1"/>
            <a:r>
              <a:rPr lang="en-US" dirty="0"/>
              <a:t>This indicates underfunding of the Office responsible for the accurate collection of the County’s most significant revenue stream</a:t>
            </a:r>
          </a:p>
          <a:p>
            <a:pPr lvl="1"/>
            <a:r>
              <a:rPr lang="en-US" dirty="0"/>
              <a:t>Effective assessment collection could be greatly improved if the Treasury Office has additional budgetary resources</a:t>
            </a:r>
          </a:p>
          <a:p>
            <a:pPr marL="114300" indent="0">
              <a:buNone/>
            </a:pPr>
            <a:endParaRPr lang="en-US" dirty="0"/>
          </a:p>
          <a:p>
            <a:pPr marL="571500" lvl="1" indent="0">
              <a:buNone/>
            </a:pPr>
            <a:r>
              <a:rPr lang="en-US" i="1" dirty="0"/>
              <a:t>Time Frame: </a:t>
            </a:r>
            <a:r>
              <a:rPr lang="en-US" dirty="0"/>
              <a:t>Immediate, could be included in FY2026 budget if Treasurer’s office can provide come estimate of potential revenue upside</a:t>
            </a:r>
          </a:p>
          <a:p>
            <a:pPr marL="571500" lvl="1" indent="0">
              <a:buNone/>
            </a:pPr>
            <a:r>
              <a:rPr lang="en-US" i="1" dirty="0"/>
              <a:t>Feasibility: </a:t>
            </a:r>
            <a:r>
              <a:rPr lang="en-US" dirty="0"/>
              <a:t>High impact, somewhat challenging to implement due to financial outlay required</a:t>
            </a:r>
          </a:p>
          <a:p>
            <a:pPr marL="571500" lvl="1" indent="0">
              <a:buNone/>
            </a:pPr>
            <a:r>
              <a:rPr lang="en-US" i="1" dirty="0"/>
              <a:t>Desirability: </a:t>
            </a:r>
            <a:r>
              <a:rPr lang="en-US" dirty="0"/>
              <a:t>This recommendation more likely to receive pushback due to financial outlay required</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D1825762-018B-26F1-D89E-A4A3D689D61F}"/>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923823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BF3E35FF-9769-BD1E-9EFC-B56ABA7EB74B}"/>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603BA75A-15D8-AD40-E04C-5CE6EF281F0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Enhancing Fee Structures and Improving Collection Efforts</a:t>
            </a:r>
            <a:endParaRPr dirty="0"/>
          </a:p>
        </p:txBody>
      </p:sp>
      <p:sp>
        <p:nvSpPr>
          <p:cNvPr id="108" name="Google Shape;108;g37228ad287e_0_312">
            <a:extLst>
              <a:ext uri="{FF2B5EF4-FFF2-40B4-BE49-F238E27FC236}">
                <a16:creationId xmlns:a16="http://schemas.microsoft.com/office/drawing/2014/main" id="{CE465CFD-76A3-D7E7-6878-769AB25953E4}"/>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10000"/>
          </a:bodyPr>
          <a:lstStyle/>
          <a:p>
            <a:r>
              <a:rPr lang="en-US" b="1" dirty="0"/>
              <a:t>RECOMMENDATION: </a:t>
            </a:r>
            <a:r>
              <a:rPr lang="en-US" dirty="0"/>
              <a:t>Require all fine and fee-collecting departments to reassess their fees every other year to ensure similarity to neighboring jurisdictions, compliance with state law, and relation to actual costs (cost recovery).</a:t>
            </a:r>
          </a:p>
          <a:p>
            <a:pPr lvl="1"/>
            <a:r>
              <a:rPr lang="en-US" dirty="0"/>
              <a:t>Evaluation of fines and fees has become more routine in recent years but mandating periodic reevaluation can ensure that this significant revenue stream is maximized in relation to the actual cost of services</a:t>
            </a:r>
          </a:p>
          <a:p>
            <a:pPr marL="114300" indent="0">
              <a:buNone/>
            </a:pPr>
            <a:endParaRPr lang="en-US" dirty="0"/>
          </a:p>
          <a:p>
            <a:pPr marL="571500" lvl="1" indent="0">
              <a:buNone/>
            </a:pPr>
            <a:r>
              <a:rPr lang="en-US" i="1" dirty="0"/>
              <a:t>Time Frame: </a:t>
            </a:r>
            <a:r>
              <a:rPr lang="en-US" dirty="0"/>
              <a:t>Immediate, could be included in FY2026 budget</a:t>
            </a:r>
          </a:p>
          <a:p>
            <a:pPr marL="571500" lvl="1" indent="0">
              <a:buNone/>
            </a:pPr>
            <a:r>
              <a:rPr lang="en-US" i="1" dirty="0"/>
              <a:t>Feasibility: </a:t>
            </a:r>
            <a:r>
              <a:rPr lang="en-US" dirty="0"/>
              <a:t>High impact, somewhat challenging to implement due to additional staff time required. Could outsource function to another County department or consultant, or utilize interns.</a:t>
            </a:r>
          </a:p>
          <a:p>
            <a:pPr marL="571500" lvl="1" indent="0">
              <a:buNone/>
            </a:pPr>
            <a:r>
              <a:rPr lang="en-US" i="1" dirty="0"/>
              <a:t>Desirability: </a:t>
            </a:r>
            <a:r>
              <a:rPr lang="en-US" dirty="0"/>
              <a:t>This recommendation could receive pushback due to additional staff time and de minimis financial outlay required</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8B8D2BBA-03EA-7181-52BE-4CE8B0053BB5}"/>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893066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BD00ABB9-3D7E-E367-EF3D-09060C4682D4}"/>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1517E3E0-4C23-9AF0-7E56-D1E2154E03E5}"/>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Enhancing Fee Structures and Improving Collection Efforts</a:t>
            </a:r>
            <a:endParaRPr dirty="0"/>
          </a:p>
        </p:txBody>
      </p:sp>
      <p:sp>
        <p:nvSpPr>
          <p:cNvPr id="108" name="Google Shape;108;g37228ad287e_0_312">
            <a:extLst>
              <a:ext uri="{FF2B5EF4-FFF2-40B4-BE49-F238E27FC236}">
                <a16:creationId xmlns:a16="http://schemas.microsoft.com/office/drawing/2014/main" id="{E0841A34-37BA-BBA7-2561-A2212C99E0B0}"/>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lnSpcReduction="10000"/>
          </a:bodyPr>
          <a:lstStyle/>
          <a:p>
            <a:r>
              <a:rPr lang="en-US" b="1" dirty="0"/>
              <a:t>RECOMMENDATION: </a:t>
            </a:r>
            <a:r>
              <a:rPr lang="en-US" dirty="0"/>
              <a:t>Explore additional fees for expedited/priority fee-based services. Exploration should include a cost-benefit analysis of the proposed additional fee vs. additional staff time and other resources required.</a:t>
            </a:r>
          </a:p>
          <a:p>
            <a:pPr lvl="1"/>
            <a:r>
              <a:rPr lang="en-US" dirty="0"/>
              <a:t>For example, expedited service for land records could be offered for an additional fee</a:t>
            </a:r>
          </a:p>
          <a:p>
            <a:pPr lvl="1"/>
            <a:r>
              <a:rPr lang="en-US" dirty="0"/>
              <a:t>Would need a comprehensive review of all fees and legal limitations before implementation</a:t>
            </a:r>
          </a:p>
          <a:p>
            <a:pPr marL="114300" indent="0">
              <a:buNone/>
            </a:pPr>
            <a:endParaRPr lang="en-US" dirty="0"/>
          </a:p>
          <a:p>
            <a:pPr marL="571500" lvl="1" indent="0">
              <a:buNone/>
            </a:pPr>
            <a:r>
              <a:rPr lang="en-US" i="1" dirty="0"/>
              <a:t>Time Frame: </a:t>
            </a:r>
            <a:r>
              <a:rPr lang="en-US" dirty="0"/>
              <a:t>Immediate, could be included in FY2026 budget</a:t>
            </a:r>
          </a:p>
          <a:p>
            <a:pPr marL="571500" lvl="1" indent="0">
              <a:buNone/>
            </a:pPr>
            <a:r>
              <a:rPr lang="en-US" i="1" dirty="0"/>
              <a:t>Feasibility: </a:t>
            </a:r>
            <a:r>
              <a:rPr lang="en-US" dirty="0"/>
              <a:t>High impact, somewhat challenging to implement</a:t>
            </a:r>
          </a:p>
          <a:p>
            <a:pPr marL="571500" lvl="1" indent="0">
              <a:buNone/>
            </a:pPr>
            <a:r>
              <a:rPr lang="en-US" i="1" dirty="0"/>
              <a:t>Desirability: </a:t>
            </a:r>
            <a:r>
              <a:rPr lang="en-US" dirty="0"/>
              <a:t>This recommendation could receive pushback due to extra staff time required for expedited service</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23612645-98C1-31D7-305E-CDDEAFDDE4E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1457735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526A87F3-C76D-EE5B-C385-8823732715E2}"/>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A0CB8C3D-A83A-17B1-4FCE-E7F52C2EBB5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Enhancing Fee Structures and Improving Collection Efforts</a:t>
            </a:r>
            <a:endParaRPr dirty="0"/>
          </a:p>
        </p:txBody>
      </p:sp>
      <p:sp>
        <p:nvSpPr>
          <p:cNvPr id="108" name="Google Shape;108;g37228ad287e_0_312">
            <a:extLst>
              <a:ext uri="{FF2B5EF4-FFF2-40B4-BE49-F238E27FC236}">
                <a16:creationId xmlns:a16="http://schemas.microsoft.com/office/drawing/2014/main" id="{97C998F5-5B9D-A664-5114-7B7AFC82B2ED}"/>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85000" lnSpcReduction="20000"/>
          </a:bodyPr>
          <a:lstStyle/>
          <a:p>
            <a:r>
              <a:rPr lang="en-US" b="1" dirty="0"/>
              <a:t>RECOMMENDATION: </a:t>
            </a:r>
            <a:r>
              <a:rPr lang="en-US" dirty="0"/>
              <a:t>Using electronic resources and routine communication between the County and municipal officials, streamline process through which permit applications are remitted to the County to ensure that property improvements are captured timely and accurately.</a:t>
            </a:r>
          </a:p>
          <a:p>
            <a:pPr lvl="1"/>
            <a:r>
              <a:rPr lang="en-US" dirty="0"/>
              <a:t>The County uses permit applications remitted by municipalities to track significant property improvements that lead to increased assessments</a:t>
            </a:r>
          </a:p>
          <a:p>
            <a:pPr lvl="1"/>
            <a:r>
              <a:rPr lang="en-US" dirty="0"/>
              <a:t>Some municipalities do not remit these applications to the County in a timely manner, leading to extra staff time and resources being expended in an effort to capture improvements to properties</a:t>
            </a:r>
          </a:p>
          <a:p>
            <a:pPr marL="114300" indent="0">
              <a:buNone/>
            </a:pPr>
            <a:endParaRPr lang="en-US" dirty="0"/>
          </a:p>
          <a:p>
            <a:pPr marL="571500" lvl="1" indent="0">
              <a:buNone/>
            </a:pPr>
            <a:r>
              <a:rPr lang="en-US" i="1" dirty="0"/>
              <a:t>Time Frame: </a:t>
            </a:r>
            <a:r>
              <a:rPr lang="en-US" dirty="0"/>
              <a:t>Immediate, could be included in FY2026 budget</a:t>
            </a:r>
          </a:p>
          <a:p>
            <a:pPr marL="571500" lvl="1" indent="0">
              <a:buNone/>
            </a:pPr>
            <a:r>
              <a:rPr lang="en-US" i="1" dirty="0"/>
              <a:t>Feasibility: </a:t>
            </a:r>
            <a:r>
              <a:rPr lang="en-US" dirty="0"/>
              <a:t>High impact, but difficult to implement without additional resources appropriated to the Treasury Office and increased cooperation between Treasury, ROD, Planning, and EDC</a:t>
            </a:r>
          </a:p>
          <a:p>
            <a:pPr marL="571500" lvl="1" indent="0">
              <a:buNone/>
            </a:pPr>
            <a:r>
              <a:rPr lang="en-US" i="1" dirty="0"/>
              <a:t>Desirability: </a:t>
            </a:r>
            <a:r>
              <a:rPr lang="en-US" dirty="0"/>
              <a:t>This recommendation could receive pushback due to burden on small municipal staffs but might be readily supported due to the mutual benefit increased assessments provide to both the County and municipality/school district</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7DAACB40-9A1A-6FE2-EB36-AB17777015E6}"/>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115447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Key Task Force Accomplishments</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736597"/>
            <a:ext cx="10866120" cy="4733857"/>
          </a:xfrm>
        </p:spPr>
        <p:txBody>
          <a:bodyPr>
            <a:normAutofit fontScale="85000" lnSpcReduction="20000"/>
          </a:bodyPr>
          <a:lstStyle/>
          <a:p>
            <a:r>
              <a:rPr lang="en-US" sz="3000" dirty="0"/>
              <a:t>Over 40 meetings held among all committees</a:t>
            </a:r>
          </a:p>
          <a:p>
            <a:pPr marL="0" indent="0">
              <a:buNone/>
            </a:pPr>
            <a:endParaRPr lang="en-US" dirty="0"/>
          </a:p>
          <a:p>
            <a:r>
              <a:rPr lang="en-US" dirty="0"/>
              <a:t>Site Visit to County Assets</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dirty="0">
                <a:effectLst/>
                <a:ea typeface="Times New Roman" panose="02020603050405020304" pitchFamily="18" charset="0"/>
                <a:cs typeface="Times New Roman" panose="02020603050405020304" pitchFamily="18" charset="0"/>
              </a:rPr>
              <a:t>Delaware County Health Department in Yeadon </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dirty="0">
                <a:effectLst/>
                <a:ea typeface="Times New Roman" panose="02020603050405020304" pitchFamily="18" charset="0"/>
                <a:cs typeface="Times New Roman" panose="02020603050405020304" pitchFamily="18" charset="0"/>
              </a:rPr>
              <a:t>Fair Acres Geriatric Center </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dirty="0">
                <a:effectLst/>
                <a:ea typeface="Times New Roman" panose="02020603050405020304" pitchFamily="18" charset="0"/>
                <a:cs typeface="Times New Roman" panose="02020603050405020304" pitchFamily="18" charset="0"/>
              </a:rPr>
              <a:t>Office of the Medical Examiner </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dirty="0">
                <a:effectLst/>
                <a:ea typeface="Times New Roman" panose="02020603050405020304" pitchFamily="18" charset="0"/>
                <a:cs typeface="Times New Roman" panose="02020603050405020304" pitchFamily="18" charset="0"/>
              </a:rPr>
              <a:t>Rose Tree Park (County Parks Headquarters)</a:t>
            </a:r>
            <a:endParaRPr lang="en-US" dirty="0"/>
          </a:p>
          <a:p>
            <a:pPr lvl="1"/>
            <a:endParaRPr lang="en-US" dirty="0"/>
          </a:p>
          <a:p>
            <a:r>
              <a:rPr lang="en-US" dirty="0"/>
              <a:t>Presentations from:</a:t>
            </a:r>
          </a:p>
          <a:p>
            <a:pPr marL="914400" lvl="2" indent="0">
              <a:lnSpc>
                <a:spcPct val="107000"/>
              </a:lnSpc>
              <a:spcBef>
                <a:spcPts val="0"/>
              </a:spcBef>
              <a:buNone/>
              <a:tabLst>
                <a:tab pos="457200" algn="l"/>
              </a:tabLst>
            </a:pPr>
            <a:r>
              <a:rPr lang="en-US" sz="2600" dirty="0">
                <a:effectLst/>
                <a:ea typeface="Times New Roman" panose="02020603050405020304" pitchFamily="18" charset="0"/>
                <a:cs typeface="Times New Roman" panose="02020603050405020304" pitchFamily="18" charset="0"/>
              </a:rPr>
              <a:t>County Treasurer 				</a:t>
            </a:r>
            <a:r>
              <a:rPr lang="en-US" sz="2600" dirty="0">
                <a:solidFill>
                  <a:srgbClr val="000000"/>
                </a:solidFill>
                <a:effectLst/>
                <a:ea typeface="Times New Roman" panose="02020603050405020304" pitchFamily="18" charset="0"/>
                <a:cs typeface="Times New Roman" panose="02020603050405020304" pitchFamily="18" charset="0"/>
              </a:rPr>
              <a:t>Central Purchasing Department</a:t>
            </a:r>
            <a:endParaRPr lang="en-US" sz="2600" dirty="0">
              <a:effectLst/>
              <a:ea typeface="Calibri" panose="020F0502020204030204" pitchFamily="34" charset="0"/>
              <a:cs typeface="Times New Roman" panose="02020603050405020304" pitchFamily="18" charset="0"/>
            </a:endParaRPr>
          </a:p>
          <a:p>
            <a:pPr marL="914400" lvl="2" indent="0">
              <a:lnSpc>
                <a:spcPct val="107000"/>
              </a:lnSpc>
              <a:spcBef>
                <a:spcPts val="0"/>
              </a:spcBef>
              <a:buNone/>
              <a:tabLst>
                <a:tab pos="457200" algn="l"/>
              </a:tabLst>
            </a:pPr>
            <a:r>
              <a:rPr lang="en-US" sz="2600" dirty="0">
                <a:effectLst/>
                <a:ea typeface="Times New Roman" panose="02020603050405020304" pitchFamily="18" charset="0"/>
                <a:cs typeface="Times New Roman" panose="02020603050405020304" pitchFamily="18" charset="0"/>
              </a:rPr>
              <a:t>Economic Development Corporation		</a:t>
            </a:r>
            <a:r>
              <a:rPr lang="en-US" sz="2600" dirty="0">
                <a:solidFill>
                  <a:srgbClr val="000000"/>
                </a:solidFill>
                <a:effectLst/>
                <a:ea typeface="Times New Roman" panose="02020603050405020304" pitchFamily="18" charset="0"/>
                <a:cs typeface="Times New Roman" panose="02020603050405020304" pitchFamily="18" charset="0"/>
              </a:rPr>
              <a:t>Health Department(DCHD)</a:t>
            </a:r>
            <a:endParaRPr lang="en-US" sz="2600" dirty="0">
              <a:effectLst/>
              <a:ea typeface="Calibri" panose="020F0502020204030204" pitchFamily="34" charset="0"/>
              <a:cs typeface="Times New Roman" panose="02020603050405020304" pitchFamily="18" charset="0"/>
            </a:endParaRPr>
          </a:p>
          <a:p>
            <a:pPr marL="914400" lvl="2" indent="0">
              <a:lnSpc>
                <a:spcPct val="107000"/>
              </a:lnSpc>
              <a:spcBef>
                <a:spcPts val="0"/>
              </a:spcBef>
              <a:buNone/>
              <a:tabLst>
                <a:tab pos="457200" algn="l"/>
              </a:tabLst>
            </a:pPr>
            <a:r>
              <a:rPr lang="en-US" sz="2600" dirty="0">
                <a:effectLst/>
                <a:ea typeface="Times New Roman" panose="02020603050405020304" pitchFamily="18" charset="0"/>
                <a:cs typeface="Times New Roman" panose="02020603050405020304" pitchFamily="18" charset="0"/>
              </a:rPr>
              <a:t>Public Works Director 				Parks and Recreation</a:t>
            </a:r>
            <a:endParaRPr lang="en-US" sz="2600" dirty="0">
              <a:effectLst/>
              <a:ea typeface="Calibri" panose="020F0502020204030204" pitchFamily="34" charset="0"/>
              <a:cs typeface="Times New Roman" panose="02020603050405020304" pitchFamily="18" charset="0"/>
            </a:endParaRPr>
          </a:p>
          <a:p>
            <a:pPr marL="914400" lvl="2" indent="0">
              <a:lnSpc>
                <a:spcPct val="107000"/>
              </a:lnSpc>
              <a:spcBef>
                <a:spcPts val="0"/>
              </a:spcBef>
              <a:buNone/>
              <a:tabLst>
                <a:tab pos="457200" algn="l"/>
              </a:tabLst>
            </a:pPr>
            <a:r>
              <a:rPr lang="en-US" sz="2600" dirty="0">
                <a:effectLst/>
                <a:ea typeface="Times New Roman" panose="02020603050405020304" pitchFamily="18" charset="0"/>
                <a:cs typeface="Times New Roman" panose="02020603050405020304" pitchFamily="18" charset="0"/>
              </a:rPr>
              <a:t>G.W. Hill 					</a:t>
            </a:r>
            <a:r>
              <a:rPr lang="en-US" sz="2600" dirty="0">
                <a:solidFill>
                  <a:srgbClr val="000000"/>
                </a:solidFill>
                <a:effectLst/>
                <a:ea typeface="Times New Roman" panose="02020603050405020304" pitchFamily="18" charset="0"/>
                <a:cs typeface="Times New Roman" panose="02020603050405020304" pitchFamily="18" charset="0"/>
              </a:rPr>
              <a:t>Fair Acres</a:t>
            </a:r>
            <a:endParaRPr lang="en-US" sz="2600" dirty="0">
              <a:effectLst/>
              <a:ea typeface="Calibri" panose="020F0502020204030204" pitchFamily="34" charset="0"/>
              <a:cs typeface="Times New Roman" panose="02020603050405020304" pitchFamily="18" charset="0"/>
            </a:endParaRPr>
          </a:p>
          <a:p>
            <a:pPr marL="914400" lvl="2" indent="0">
              <a:lnSpc>
                <a:spcPct val="107000"/>
              </a:lnSpc>
              <a:spcBef>
                <a:spcPts val="0"/>
              </a:spcBef>
              <a:buNone/>
              <a:tabLst>
                <a:tab pos="457200" algn="l"/>
              </a:tabLst>
            </a:pPr>
            <a:r>
              <a:rPr lang="en-US" sz="2600" dirty="0">
                <a:solidFill>
                  <a:srgbClr val="000000"/>
                </a:solidFill>
                <a:effectLst/>
                <a:ea typeface="Times New Roman" panose="02020603050405020304" pitchFamily="18" charset="0"/>
                <a:cs typeface="Times New Roman" panose="02020603050405020304" pitchFamily="18" charset="0"/>
              </a:rPr>
              <a:t>Department of Emergency Services		Medical Examiner’s Office</a:t>
            </a:r>
            <a:endParaRPr lang="en-US" sz="2600" dirty="0">
              <a:effectLst/>
              <a:ea typeface="Calibri" panose="020F0502020204030204" pitchFamily="34" charset="0"/>
              <a:cs typeface="Times New Roman" panose="02020603050405020304" pitchFamily="18" charset="0"/>
            </a:endParaRPr>
          </a:p>
          <a:p>
            <a:pPr marL="914400" lvl="2" indent="0">
              <a:lnSpc>
                <a:spcPct val="107000"/>
              </a:lnSpc>
              <a:spcBef>
                <a:spcPts val="0"/>
              </a:spcBef>
              <a:buNone/>
              <a:tabLst>
                <a:tab pos="457200" algn="l"/>
              </a:tabLst>
            </a:pPr>
            <a:r>
              <a:rPr lang="en-US" sz="2600" dirty="0">
                <a:solidFill>
                  <a:srgbClr val="000000"/>
                </a:solidFill>
                <a:effectLst/>
                <a:ea typeface="Times New Roman" panose="02020603050405020304" pitchFamily="18" charset="0"/>
                <a:cs typeface="Times New Roman" panose="02020603050405020304" pitchFamily="18" charset="0"/>
              </a:rPr>
              <a:t>Human Resources				</a:t>
            </a:r>
            <a:r>
              <a:rPr lang="en-US" sz="2600" dirty="0" err="1">
                <a:effectLst/>
                <a:ea typeface="Times New Roman" panose="02020603050405020304" pitchFamily="18" charset="0"/>
                <a:cs typeface="Times New Roman" panose="02020603050405020304" pitchFamily="18" charset="0"/>
              </a:rPr>
              <a:t>ClearGov</a:t>
            </a:r>
            <a:endParaRPr lang="en-US" sz="2600" dirty="0">
              <a:effectLst/>
              <a:ea typeface="Calibri" panose="020F0502020204030204" pitchFamily="34" charset="0"/>
              <a:cs typeface="Times New Roman" panose="02020603050405020304" pitchFamily="18" charset="0"/>
            </a:endParaRPr>
          </a:p>
          <a:p>
            <a:pPr lvl="1"/>
            <a:endParaRPr lang="en-US" dirty="0"/>
          </a:p>
          <a:p>
            <a:endParaRPr lang="en-US" dirty="0"/>
          </a:p>
        </p:txBody>
      </p:sp>
    </p:spTree>
    <p:extLst>
      <p:ext uri="{BB962C8B-B14F-4D97-AF65-F5344CB8AC3E}">
        <p14:creationId xmlns:p14="http://schemas.microsoft.com/office/powerpoint/2010/main" val="1238083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2912676C-24AD-4F41-BCF4-FDAAD1B7F8B2}"/>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58DB12B5-D1DC-A3BC-167A-EC8627CB74F9}"/>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Enhancing Fee Structures and Improving Collection Efforts</a:t>
            </a:r>
            <a:endParaRPr dirty="0"/>
          </a:p>
        </p:txBody>
      </p:sp>
      <p:sp>
        <p:nvSpPr>
          <p:cNvPr id="108" name="Google Shape;108;g37228ad287e_0_312">
            <a:extLst>
              <a:ext uri="{FF2B5EF4-FFF2-40B4-BE49-F238E27FC236}">
                <a16:creationId xmlns:a16="http://schemas.microsoft.com/office/drawing/2014/main" id="{5978C443-4CC2-5A4F-3CD0-4B91134A93BA}"/>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a:bodyPr>
          <a:lstStyle/>
          <a:p>
            <a:r>
              <a:rPr lang="en-US" b="1" dirty="0"/>
              <a:t>RECOMMENDATION: </a:t>
            </a:r>
            <a:r>
              <a:rPr lang="en-US" dirty="0"/>
              <a:t>Limit how far back taxes can be adjusted during Common Level Ratio appeals. Currently the adjustment period is five years, resulting in significant refund amounts for residents who win appeals. This may require statutory change at the state level.</a:t>
            </a:r>
          </a:p>
          <a:p>
            <a:pPr marL="114300"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but difficult to implement because of possible state law change required</a:t>
            </a:r>
          </a:p>
          <a:p>
            <a:pPr marL="571500" lvl="1" indent="0">
              <a:buNone/>
            </a:pPr>
            <a:r>
              <a:rPr lang="en-US" i="1" dirty="0"/>
              <a:t>Desirability: </a:t>
            </a:r>
            <a:r>
              <a:rPr lang="en-US" dirty="0"/>
              <a:t>This recommendation might receive some taxpayer pushback because it limits </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6EAA211F-FE2A-757F-6ACC-D486BC01B435}"/>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2858168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CD6838AB-CF97-33B2-9082-67312FA9BCA7}"/>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78BAB84B-511D-A037-7E31-CC36F0F0CC8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7F3BA094-88BD-8351-C4CF-277BDCB20690}"/>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a:bodyPr>
          <a:lstStyle/>
          <a:p>
            <a:r>
              <a:rPr lang="en-US" b="1" dirty="0"/>
              <a:t>RECOMMENDATION: </a:t>
            </a:r>
            <a:r>
              <a:rPr lang="en-US" dirty="0"/>
              <a:t>Explore leasing County-owned property for private use. For example, leasing unused open ground for solar generation, advertising, or cell tower usage.</a:t>
            </a:r>
          </a:p>
          <a:p>
            <a:pPr lvl="1"/>
            <a:r>
              <a:rPr lang="en-US" dirty="0"/>
              <a:t>Some investment may need to be made upfront to allow for this land use</a:t>
            </a:r>
          </a:p>
          <a:p>
            <a:pPr marL="114300"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Varies depending on upfront cost and legal requirements</a:t>
            </a:r>
          </a:p>
          <a:p>
            <a:pPr marL="571500" lvl="1" indent="0">
              <a:buNone/>
            </a:pPr>
            <a:r>
              <a:rPr lang="en-US" i="1" dirty="0"/>
              <a:t>Desirability: </a:t>
            </a:r>
            <a:r>
              <a:rPr lang="en-US" dirty="0"/>
              <a:t>Varies depending on cost and legal requirements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2E4A073A-C1CA-7B9B-05D9-8A447FEA35F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3817024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AEBE830-62E0-C563-07CA-CBB875DF41AF}"/>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AC737499-19CE-0FE4-076D-B637632758BC}"/>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731600D0-08A7-FE9A-5FB3-A02ADDD778D6}"/>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85000" lnSpcReduction="20000"/>
          </a:bodyPr>
          <a:lstStyle/>
          <a:p>
            <a:r>
              <a:rPr lang="en-US" b="1" dirty="0"/>
              <a:t>RECOMMENDATION: </a:t>
            </a:r>
            <a:r>
              <a:rPr lang="en-US" dirty="0"/>
              <a:t>Aggressively pursue fundraising and sponsorships for events sponsored by County agencies, like Festival of Lights and Summer Concert Series as well as recurring costs such as property maintenance.</a:t>
            </a:r>
          </a:p>
          <a:p>
            <a:pPr lvl="1"/>
            <a:r>
              <a:rPr lang="en-US" dirty="0"/>
              <a:t>Some investment may need to be made upfront to allow for this land use, including improvements to park facilities to support robust events</a:t>
            </a:r>
          </a:p>
          <a:p>
            <a:pPr lvl="1"/>
            <a:r>
              <a:rPr lang="en-US" dirty="0"/>
              <a:t>Relatedly, the budget management process for these funds should be modified to ensure these raised funds go directly to the department whose activities they support. They should not go in to the General Fund.</a:t>
            </a:r>
          </a:p>
          <a:p>
            <a:pPr lvl="1"/>
            <a:r>
              <a:rPr lang="en-US" dirty="0"/>
              <a:t>Additional staff time would be needed to fundraise and handle sponsors. Consider leveraging Executive Director or Public Relations staff.</a:t>
            </a:r>
          </a:p>
          <a:p>
            <a:pPr marL="114300" indent="0">
              <a:buNone/>
            </a:pPr>
            <a:endParaRPr lang="en-US" dirty="0"/>
          </a:p>
          <a:p>
            <a:pPr marL="571500" lvl="1" indent="0">
              <a:buNone/>
            </a:pPr>
            <a:r>
              <a:rPr lang="en-US" i="1" dirty="0"/>
              <a:t>Time Frame: </a:t>
            </a:r>
            <a:r>
              <a:rPr lang="en-US" dirty="0"/>
              <a:t>Immediate</a:t>
            </a:r>
          </a:p>
          <a:p>
            <a:pPr marL="571500" lvl="1" indent="0">
              <a:buNone/>
            </a:pPr>
            <a:r>
              <a:rPr lang="en-US" i="1" dirty="0"/>
              <a:t>Feasibility: </a:t>
            </a:r>
            <a:r>
              <a:rPr lang="en-US" dirty="0"/>
              <a:t>High impact and easy to implement with some additional staff time and training, as well as some capital investment to improve county facilities</a:t>
            </a:r>
          </a:p>
          <a:p>
            <a:pPr marL="571500" lvl="1" indent="0">
              <a:buNone/>
            </a:pPr>
            <a:r>
              <a:rPr lang="en-US" i="1" dirty="0"/>
              <a:t>Desirability: </a:t>
            </a:r>
            <a:r>
              <a:rPr lang="en-US" dirty="0"/>
              <a:t>Key stakeholders are likely to support additional community investment in these county services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88705C07-5294-D245-C613-25EA0176878B}"/>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368521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5E78BB0-1A60-BAE9-F415-5E80123C382F}"/>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30EC87D3-A2EB-3A09-4A6C-02B586A49EE0}"/>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0ADE7549-558C-3130-937A-93859E9C9DF1}"/>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lnSpcReduction="10000"/>
          </a:bodyPr>
          <a:lstStyle/>
          <a:p>
            <a:r>
              <a:rPr lang="en-US" b="1" dirty="0"/>
              <a:t>RECOMMENDATION: </a:t>
            </a:r>
            <a:r>
              <a:rPr lang="en-US" dirty="0"/>
              <a:t>Explore implementation of programming suggested by Warden to fully leverage the GWH Prison, including improving the Training Center for rental by neighboring law enforcement agencies, engaging in a contract with the United States Marshals Service (USMS) to house federal non-violent offenders, and PREA Juvenile Compliant Housing.</a:t>
            </a:r>
          </a:p>
          <a:p>
            <a:pPr lvl="1"/>
            <a:r>
              <a:rPr lang="en-US" dirty="0"/>
              <a:t>Would require completion of ongoing capital improvements to GWH</a:t>
            </a:r>
          </a:p>
          <a:p>
            <a:pPr marL="571500" lvl="1"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relatively easy to implement with full execution of capital improvements</a:t>
            </a:r>
          </a:p>
          <a:p>
            <a:pPr marL="571500" lvl="1" indent="0">
              <a:buNone/>
            </a:pPr>
            <a:r>
              <a:rPr lang="en-US" i="1" dirty="0"/>
              <a:t>Desirability: </a:t>
            </a:r>
            <a:r>
              <a:rPr lang="en-US" dirty="0"/>
              <a:t>This recommendation is likely to be supported by key stakeholders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956A5237-5C8B-357F-7ED2-8E964EB5850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1602241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CBA56B4-4607-0DEA-8FED-6979193C0B3E}"/>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7A94E2C9-F0DE-4782-37C6-DFCE1E6A5653}"/>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2E07662C-E02A-B90A-B4C4-5B72589BCAE7}"/>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a:bodyPr>
          <a:lstStyle/>
          <a:p>
            <a:r>
              <a:rPr lang="en-US" b="1" dirty="0"/>
              <a:t>RECOMMENDATION: </a:t>
            </a:r>
            <a:r>
              <a:rPr lang="en-US" dirty="0"/>
              <a:t>Modify budget process to allow departments that generate revenue to place that revenue back into their budget.</a:t>
            </a:r>
          </a:p>
          <a:p>
            <a:pPr lvl="1"/>
            <a:r>
              <a:rPr lang="en-US" dirty="0"/>
              <a:t>For example, public works collects rent from leases at 2 West Baltimore Avenue, but that revenue goes in to the general fund. It could be allocated to the Public Works budget line, allowing for reinvestment into that property.</a:t>
            </a:r>
          </a:p>
          <a:p>
            <a:pPr marL="114300"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relatively easy to implement</a:t>
            </a:r>
          </a:p>
          <a:p>
            <a:pPr marL="571500" lvl="1" indent="0">
              <a:buNone/>
            </a:pPr>
            <a:r>
              <a:rPr lang="en-US" i="1" dirty="0"/>
              <a:t>Desirability: </a:t>
            </a:r>
            <a:r>
              <a:rPr lang="en-US" dirty="0"/>
              <a:t>This recommendation is likely to be supported by key stakeholders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A89E295E-B7F9-CD09-9955-7C350A73EBC1}"/>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1261405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794C104-C29C-6197-D03F-37A0E60583E1}"/>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51B45646-5991-B397-FA5A-E88893A806BC}"/>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B15AF91F-E9AE-8F56-43F3-F45F8C98A6B1}"/>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lnSpcReduction="10000"/>
          </a:bodyPr>
          <a:lstStyle/>
          <a:p>
            <a:r>
              <a:rPr lang="en-US" b="1" dirty="0"/>
              <a:t>RECOMMENDATION: </a:t>
            </a:r>
            <a:r>
              <a:rPr lang="en-US" dirty="0"/>
              <a:t>Explore opening County Electric Vehicle (EV) charging stations for public use.</a:t>
            </a:r>
          </a:p>
          <a:p>
            <a:pPr lvl="1"/>
            <a:r>
              <a:rPr lang="en-US" dirty="0"/>
              <a:t>Feasibility study to determine possible pitfalls and revenue potential would be needed</a:t>
            </a:r>
          </a:p>
          <a:p>
            <a:pPr lvl="1"/>
            <a:r>
              <a:rPr lang="en-US" dirty="0"/>
              <a:t>Would need to make appropriate investments in tracking software and staff time to develop rules for use</a:t>
            </a:r>
          </a:p>
          <a:p>
            <a:pPr marL="114300"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would need feasibility study and software investments</a:t>
            </a:r>
          </a:p>
          <a:p>
            <a:pPr marL="571500" lvl="1" indent="0">
              <a:buNone/>
            </a:pPr>
            <a:r>
              <a:rPr lang="en-US" i="1" dirty="0"/>
              <a:t>Desirability: </a:t>
            </a:r>
            <a:r>
              <a:rPr lang="en-US" dirty="0"/>
              <a:t>This recommendation is likely to be supported by key stakeholders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83AE9A76-5267-8A69-689A-399A8689662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94608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F6E51DE-A5F5-3B75-41DE-DD72B540295B}"/>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F000D09C-0434-2780-E56B-E625079B0D74}"/>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Leveraging County Assets</a:t>
            </a:r>
            <a:endParaRPr dirty="0"/>
          </a:p>
        </p:txBody>
      </p:sp>
      <p:sp>
        <p:nvSpPr>
          <p:cNvPr id="108" name="Google Shape;108;g37228ad287e_0_312">
            <a:extLst>
              <a:ext uri="{FF2B5EF4-FFF2-40B4-BE49-F238E27FC236}">
                <a16:creationId xmlns:a16="http://schemas.microsoft.com/office/drawing/2014/main" id="{325026F3-8B7C-45CE-7A19-AA8F780641F5}"/>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10000"/>
          </a:bodyPr>
          <a:lstStyle/>
          <a:p>
            <a:r>
              <a:rPr lang="en-US" b="1" dirty="0"/>
              <a:t>RECOMMENDATION: </a:t>
            </a:r>
            <a:r>
              <a:rPr lang="en-US" dirty="0"/>
              <a:t>Explore implementation of a Universal Parcel Identifier (UPI) system. The UPI Act allows local government to implement a UPI verification program, and collect an accompanying fee (generally around $20 per parcel number) to cover the cost of handling services.</a:t>
            </a:r>
          </a:p>
          <a:p>
            <a:pPr lvl="1"/>
            <a:r>
              <a:rPr lang="en-US" dirty="0"/>
              <a:t>This would improve land records and benefits several county departments (ROD, GIS, assessment) while also generating revenue from those who use the system.</a:t>
            </a:r>
          </a:p>
          <a:p>
            <a:pPr lvl="1"/>
            <a:r>
              <a:rPr lang="en-US" dirty="0"/>
              <a:t>Several PA counties have implemented a UPI system recently and received some revenue beyond their investment cost</a:t>
            </a:r>
            <a:endParaRPr lang="en-US" dirty="0">
              <a:highlight>
                <a:srgbClr val="FFFF00"/>
              </a:highlight>
            </a:endParaRPr>
          </a:p>
          <a:p>
            <a:pPr marL="114300"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relatively easy to implement with upfront investment made</a:t>
            </a:r>
          </a:p>
          <a:p>
            <a:pPr marL="571500" lvl="1" indent="0">
              <a:buNone/>
            </a:pPr>
            <a:r>
              <a:rPr lang="en-US" i="1" dirty="0"/>
              <a:t>Desirability: </a:t>
            </a:r>
            <a:r>
              <a:rPr lang="en-US" dirty="0"/>
              <a:t>This recommendation is likely to be supported by key stakeholders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67D41673-A21E-7D2A-B9D5-73BE90254E3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3073538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2704276-FC4E-2B9B-771A-6C72B067BDBD}"/>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99DE561B-B369-4D02-CBD4-503F0D1D280D}"/>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Economic Development and Tax Base Expansion</a:t>
            </a:r>
            <a:endParaRPr dirty="0"/>
          </a:p>
        </p:txBody>
      </p:sp>
      <p:sp>
        <p:nvSpPr>
          <p:cNvPr id="108" name="Google Shape;108;g37228ad287e_0_312">
            <a:extLst>
              <a:ext uri="{FF2B5EF4-FFF2-40B4-BE49-F238E27FC236}">
                <a16:creationId xmlns:a16="http://schemas.microsoft.com/office/drawing/2014/main" id="{349AA717-3EFE-8C4B-CD64-95B5D4FB72F4}"/>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20000"/>
          </a:bodyPr>
          <a:lstStyle/>
          <a:p>
            <a:r>
              <a:rPr lang="en-US" b="1" dirty="0"/>
              <a:t>RECOMMENDATION: </a:t>
            </a:r>
            <a:r>
              <a:rPr lang="en-US" dirty="0"/>
              <a:t>Appropriate general economic development funding to enhance the Delaware County EDC's capacity to fulfill their mission.</a:t>
            </a:r>
          </a:p>
          <a:p>
            <a:pPr lvl="1"/>
            <a:r>
              <a:rPr lang="en-US" dirty="0"/>
              <a:t>The current subsidy for the Delco EDC is approximately $850,000, which is relatively small given its breadth of mission and the number of authorities under its umbrella.</a:t>
            </a:r>
          </a:p>
          <a:p>
            <a:pPr lvl="1"/>
            <a:r>
              <a:rPr lang="en-US" dirty="0"/>
              <a:t>This process should include a benchmark exercise of the budgets of similarly situated agencies in Pennsylvania </a:t>
            </a:r>
            <a:r>
              <a:rPr lang="en-US" b="1" dirty="0"/>
              <a:t>and </a:t>
            </a:r>
            <a:r>
              <a:rPr lang="en-US" dirty="0"/>
              <a:t>goal setting for EDC to ensure that funds are effectively spent to increase the tax base (see next slide). EDC should be prepared to ask for a specific funding level justified by current programs of work</a:t>
            </a:r>
          </a:p>
          <a:p>
            <a:pPr marL="571500" lvl="1" indent="0">
              <a:buNone/>
            </a:pPr>
            <a:endParaRPr lang="en-US" dirty="0"/>
          </a:p>
          <a:p>
            <a:pPr marL="571500" lvl="1" indent="0">
              <a:buNone/>
            </a:pPr>
            <a:r>
              <a:rPr lang="en-US" i="1" dirty="0"/>
              <a:t>Time Frame: </a:t>
            </a:r>
            <a:r>
              <a:rPr lang="en-US" dirty="0"/>
              <a:t>Short-term</a:t>
            </a:r>
          </a:p>
          <a:p>
            <a:pPr marL="571500" lvl="1" indent="0">
              <a:buNone/>
            </a:pPr>
            <a:r>
              <a:rPr lang="en-US" i="1" dirty="0"/>
              <a:t>Feasibility: </a:t>
            </a:r>
            <a:r>
              <a:rPr lang="en-US" dirty="0"/>
              <a:t>High impact, challenging to implement due to the financial outlay required</a:t>
            </a:r>
          </a:p>
          <a:p>
            <a:pPr marL="571500" lvl="1" indent="0">
              <a:buNone/>
            </a:pPr>
            <a:r>
              <a:rPr lang="en-US" i="1" dirty="0"/>
              <a:t>Desirability: </a:t>
            </a:r>
            <a:r>
              <a:rPr lang="en-US" dirty="0"/>
              <a:t>This recommendation will need to be discussed among Council because of the financial investment required, but is likely to be supported by the EDC</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B03B0B2F-E953-AB16-C94C-5C79D6F63044}"/>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3716391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05C40D16-CFF8-4E64-A4B3-09AE3642383B}"/>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0CAFCFCD-A249-7220-EDF0-91DB3AA0DCDA}"/>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Economic Development and Tax Base Expansion</a:t>
            </a:r>
            <a:endParaRPr dirty="0"/>
          </a:p>
        </p:txBody>
      </p:sp>
      <p:sp>
        <p:nvSpPr>
          <p:cNvPr id="108" name="Google Shape;108;g37228ad287e_0_312">
            <a:extLst>
              <a:ext uri="{FF2B5EF4-FFF2-40B4-BE49-F238E27FC236}">
                <a16:creationId xmlns:a16="http://schemas.microsoft.com/office/drawing/2014/main" id="{AC7DD265-AB5D-DEFD-9527-C56942CD2A13}"/>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10000"/>
          </a:bodyPr>
          <a:lstStyle/>
          <a:p>
            <a:r>
              <a:rPr lang="en-US" b="1" dirty="0"/>
              <a:t>RECOMMENDATION: </a:t>
            </a:r>
            <a:r>
              <a:rPr lang="en-US" dirty="0"/>
              <a:t>Focus County EDC’s work on blight remediation, full operation of the Land Bank (County RDA), and other programming to put tax delinquent properties back into productive use.</a:t>
            </a:r>
          </a:p>
          <a:p>
            <a:pPr lvl="1"/>
            <a:r>
              <a:rPr lang="en-US" dirty="0"/>
              <a:t>This will require additional financial outlay to fully staff the agency</a:t>
            </a:r>
          </a:p>
          <a:p>
            <a:pPr lvl="1"/>
            <a:r>
              <a:rPr lang="en-US" dirty="0"/>
              <a:t>This will also require Council and EDC/RDA/Land Bank board time to ensure the agency is meeting its required program goals</a:t>
            </a:r>
          </a:p>
          <a:p>
            <a:endParaRPr lang="en-US" i="1" dirty="0"/>
          </a:p>
          <a:p>
            <a:pPr marL="571500" lvl="1" indent="0">
              <a:buNone/>
            </a:pPr>
            <a:r>
              <a:rPr lang="en-US" i="1" dirty="0"/>
              <a:t>Time Frame: </a:t>
            </a:r>
            <a:r>
              <a:rPr lang="en-US" dirty="0"/>
              <a:t>Short-term (FY2026 activity to be fully implemented in FY2027)</a:t>
            </a:r>
          </a:p>
          <a:p>
            <a:pPr marL="571500" lvl="1" indent="0">
              <a:buNone/>
            </a:pPr>
            <a:r>
              <a:rPr lang="en-US" i="1" dirty="0"/>
              <a:t>Feasibility: </a:t>
            </a:r>
            <a:r>
              <a:rPr lang="en-US" dirty="0"/>
              <a:t>High impact, challenging to implement due to the financial outlay required</a:t>
            </a:r>
          </a:p>
          <a:p>
            <a:pPr marL="571500" lvl="1" indent="0">
              <a:buNone/>
            </a:pPr>
            <a:r>
              <a:rPr lang="en-US" i="1" dirty="0"/>
              <a:t>Desirability: </a:t>
            </a:r>
            <a:r>
              <a:rPr lang="en-US" dirty="0"/>
              <a:t>This recommendation will need to be discussed among Council because of the financial investment required, but is likely to be supported by the EDC. It will also require additional Council time to ensure EDC is meeting program progress requirements.</a:t>
            </a:r>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FD21C640-427C-15A5-AEFF-A98CA056208B}"/>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1071422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8139086A-BE47-3DEA-6F07-FB800823CFDB}"/>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BA81DA4B-F3B3-DE1C-403D-5EB55E517CDD}"/>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Expanding External Funding</a:t>
            </a:r>
            <a:endParaRPr dirty="0"/>
          </a:p>
        </p:txBody>
      </p:sp>
      <p:sp>
        <p:nvSpPr>
          <p:cNvPr id="108" name="Google Shape;108;g37228ad287e_0_312">
            <a:extLst>
              <a:ext uri="{FF2B5EF4-FFF2-40B4-BE49-F238E27FC236}">
                <a16:creationId xmlns:a16="http://schemas.microsoft.com/office/drawing/2014/main" id="{95C628A4-6657-6553-BD35-13A2D4A66D43}"/>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10000"/>
          </a:bodyPr>
          <a:lstStyle/>
          <a:p>
            <a:r>
              <a:rPr lang="en-US" b="1" dirty="0"/>
              <a:t>RECOMMENDATION: </a:t>
            </a:r>
            <a:r>
              <a:rPr lang="en-US" dirty="0"/>
              <a:t>Hire a two (2) centralized grants staff to streamline application for new grants and centralize management of existing grants.</a:t>
            </a:r>
          </a:p>
          <a:p>
            <a:pPr lvl="1"/>
            <a:r>
              <a:rPr lang="en-US" dirty="0"/>
              <a:t>Could be placed in Executive Director or Budget office</a:t>
            </a:r>
          </a:p>
          <a:p>
            <a:pPr lvl="1"/>
            <a:r>
              <a:rPr lang="en-US" dirty="0"/>
              <a:t>These staff would be responsible for identifying grant opportunities, getting external funding that is awarded into use, assisting with periodic reporting, compliance, and funding close out.</a:t>
            </a:r>
          </a:p>
          <a:p>
            <a:pPr lvl="1"/>
            <a:r>
              <a:rPr lang="en-US" dirty="0"/>
              <a:t>This will not only position the County to pursue additional funding, but efficiently manage existing external funding to avoid overuse of staff time or costly audits.</a:t>
            </a:r>
          </a:p>
          <a:p>
            <a:pPr marL="114300" indent="0">
              <a:buNone/>
            </a:pPr>
            <a:endParaRPr lang="en-US" i="1" dirty="0"/>
          </a:p>
          <a:p>
            <a:pPr marL="571500" lvl="1" indent="0">
              <a:buNone/>
            </a:pPr>
            <a:r>
              <a:rPr lang="en-US" i="1" dirty="0"/>
              <a:t>Time Frame: </a:t>
            </a:r>
            <a:r>
              <a:rPr lang="en-US" dirty="0"/>
              <a:t>Short-term (FY2027)</a:t>
            </a:r>
          </a:p>
          <a:p>
            <a:pPr marL="571500" lvl="1" indent="0">
              <a:buNone/>
            </a:pPr>
            <a:r>
              <a:rPr lang="en-US" i="1" dirty="0"/>
              <a:t>Feasibility: </a:t>
            </a:r>
            <a:r>
              <a:rPr lang="en-US" dirty="0"/>
              <a:t>High impact, challenging to implement due to the financial outlay required</a:t>
            </a:r>
          </a:p>
          <a:p>
            <a:pPr marL="571500" lvl="1" indent="0">
              <a:buNone/>
            </a:pPr>
            <a:r>
              <a:rPr lang="en-US" i="1" dirty="0"/>
              <a:t>Desirability: </a:t>
            </a:r>
            <a:r>
              <a:rPr lang="en-US" dirty="0"/>
              <a:t>Because this requires the addition of two full-time positions and financial outlay, this might not be a readily supported recommendation.</a:t>
            </a: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91A9BF90-5E98-D591-C8EB-EC36ACC551A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51520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Subcommittee Update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1116689" y="1885279"/>
            <a:ext cx="8962493" cy="4162230"/>
          </a:xfrm>
        </p:spPr>
        <p:txBody>
          <a:bodyPr>
            <a:normAutofit/>
          </a:bodyPr>
          <a:lstStyle/>
          <a:p>
            <a:r>
              <a:rPr lang="en-US" sz="3600" dirty="0"/>
              <a:t>Budget Presentation </a:t>
            </a:r>
          </a:p>
          <a:p>
            <a:r>
              <a:rPr lang="en-US" sz="3600" dirty="0"/>
              <a:t>Capital Investment</a:t>
            </a:r>
          </a:p>
          <a:p>
            <a:r>
              <a:rPr lang="en-US" sz="3600" dirty="0"/>
              <a:t>Cost Containment </a:t>
            </a:r>
          </a:p>
          <a:p>
            <a:r>
              <a:rPr lang="en-US" sz="3600" dirty="0"/>
              <a:t>Revenue Enhancement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41723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7452A8D-FB54-B11C-0B70-BB4505DF2717}"/>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F993EE2D-6A88-5A1E-88C7-EB4050CFD136}"/>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Expanding External Funding</a:t>
            </a:r>
            <a:endParaRPr dirty="0"/>
          </a:p>
        </p:txBody>
      </p:sp>
      <p:sp>
        <p:nvSpPr>
          <p:cNvPr id="108" name="Google Shape;108;g37228ad287e_0_312">
            <a:extLst>
              <a:ext uri="{FF2B5EF4-FFF2-40B4-BE49-F238E27FC236}">
                <a16:creationId xmlns:a16="http://schemas.microsoft.com/office/drawing/2014/main" id="{56280F2B-C9D5-499C-A2DA-4BCCB3F35958}"/>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fontScale="92500" lnSpcReduction="20000"/>
          </a:bodyPr>
          <a:lstStyle/>
          <a:p>
            <a:r>
              <a:rPr lang="en-US" b="1" dirty="0"/>
              <a:t>RECOMMENDATION: </a:t>
            </a:r>
            <a:r>
              <a:rPr lang="en-US" dirty="0"/>
              <a:t>Actively seek out public-private partnerships (P3s) to support County and community goals and programs.</a:t>
            </a:r>
          </a:p>
          <a:p>
            <a:pPr lvl="1"/>
            <a:r>
              <a:rPr lang="en-US" dirty="0"/>
              <a:t>The Executive Director’s office should pursue partnerships with local anchor institutions to support County goals and programs through knowledge sharing and educational pipelines.</a:t>
            </a:r>
          </a:p>
          <a:p>
            <a:pPr lvl="1"/>
            <a:r>
              <a:rPr lang="en-US" dirty="0"/>
              <a:t>For example, graduate students in non-profit management at Widener and Villanova could assist the County staff with grant writing and management. Accounting students from local higher ed institutions could spend year internships in the Treasurer’s Office to assist with data analysis and other office functions.</a:t>
            </a:r>
          </a:p>
          <a:p>
            <a:pPr lvl="1"/>
            <a:r>
              <a:rPr lang="en-US" dirty="0"/>
              <a:t>This approach could offset County costs and benefit local institutions.</a:t>
            </a:r>
          </a:p>
          <a:p>
            <a:pPr marL="571500" lvl="1" indent="0">
              <a:buNone/>
            </a:pPr>
            <a:endParaRPr lang="en-US" i="1" dirty="0"/>
          </a:p>
          <a:p>
            <a:pPr marL="571500" lvl="1" indent="0">
              <a:buNone/>
            </a:pPr>
            <a:r>
              <a:rPr lang="en-US" i="1" dirty="0"/>
              <a:t>Time Frame: </a:t>
            </a:r>
            <a:r>
              <a:rPr lang="en-US" dirty="0"/>
              <a:t>Short-term</a:t>
            </a:r>
          </a:p>
          <a:p>
            <a:pPr marL="571500" lvl="1" indent="0">
              <a:buNone/>
            </a:pPr>
            <a:r>
              <a:rPr lang="en-US" i="1" dirty="0"/>
              <a:t>Feasibility: </a:t>
            </a:r>
            <a:r>
              <a:rPr lang="en-US" dirty="0"/>
              <a:t>High impact, challenging to implement due to the planning required and staff time/other costs to implement</a:t>
            </a:r>
          </a:p>
          <a:p>
            <a:pPr marL="571500" lvl="1" indent="0">
              <a:buNone/>
            </a:pPr>
            <a:r>
              <a:rPr lang="en-US" i="1" dirty="0"/>
              <a:t>Desirability: </a:t>
            </a:r>
            <a:r>
              <a:rPr lang="en-US" dirty="0"/>
              <a:t>This recommendation is likely to be supported by stakeholders</a:t>
            </a: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DDB5B55B-0E4B-94DD-713E-26EE3E0EFECD}"/>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4110583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2541F54E-BA54-62F2-D36C-B938AACFA33D}"/>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3787D3ED-0B3A-FB14-360E-8E8C134FDB2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Expanding External Funding</a:t>
            </a:r>
            <a:endParaRPr dirty="0"/>
          </a:p>
        </p:txBody>
      </p:sp>
      <p:sp>
        <p:nvSpPr>
          <p:cNvPr id="108" name="Google Shape;108;g37228ad287e_0_312">
            <a:extLst>
              <a:ext uri="{FF2B5EF4-FFF2-40B4-BE49-F238E27FC236}">
                <a16:creationId xmlns:a16="http://schemas.microsoft.com/office/drawing/2014/main" id="{5FBBC591-47DD-4F71-B9F6-20144249FD18}"/>
              </a:ext>
            </a:extLst>
          </p:cNvPr>
          <p:cNvSpPr txBox="1">
            <a:spLocks noGrp="1"/>
          </p:cNvSpPr>
          <p:nvPr>
            <p:ph type="body" idx="1"/>
          </p:nvPr>
        </p:nvSpPr>
        <p:spPr>
          <a:xfrm>
            <a:off x="838200" y="1602850"/>
            <a:ext cx="10515600" cy="4753500"/>
          </a:xfrm>
          <a:prstGeom prst="rect">
            <a:avLst/>
          </a:prstGeom>
        </p:spPr>
        <p:txBody>
          <a:bodyPr spcFirstLastPara="1" wrap="square" lIns="91425" tIns="45700" rIns="91425" bIns="45700" anchor="t" anchorCtr="0">
            <a:normAutofit/>
          </a:bodyPr>
          <a:lstStyle/>
          <a:p>
            <a:r>
              <a:rPr lang="en-US" b="1" dirty="0"/>
              <a:t>RECOMMENDATION: </a:t>
            </a:r>
            <a:r>
              <a:rPr lang="en-US" dirty="0"/>
              <a:t>Modify budget process to align budgetary goals of each department with external funding opportunities.</a:t>
            </a:r>
          </a:p>
          <a:p>
            <a:pPr lvl="1"/>
            <a:r>
              <a:rPr lang="en-US" dirty="0"/>
              <a:t>Departments should evaluate during the budget development process if there are elements of their budget could be covered by external funding sources</a:t>
            </a:r>
          </a:p>
          <a:p>
            <a:pPr marL="114300" indent="0">
              <a:buNone/>
            </a:pPr>
            <a:endParaRPr lang="en-US" i="1" dirty="0"/>
          </a:p>
          <a:p>
            <a:pPr marL="571500" lvl="1" indent="0">
              <a:buNone/>
            </a:pPr>
            <a:r>
              <a:rPr lang="en-US" i="1" dirty="0"/>
              <a:t>Time Frame: </a:t>
            </a:r>
            <a:r>
              <a:rPr lang="en-US" dirty="0"/>
              <a:t>Short-term (FY2027)</a:t>
            </a:r>
          </a:p>
          <a:p>
            <a:pPr marL="571500" lvl="1" indent="0">
              <a:buNone/>
            </a:pPr>
            <a:r>
              <a:rPr lang="en-US" i="1" dirty="0"/>
              <a:t>Feasibility: </a:t>
            </a:r>
            <a:r>
              <a:rPr lang="en-US" dirty="0"/>
              <a:t>Low impact, but easy to implement with staff training</a:t>
            </a:r>
          </a:p>
          <a:p>
            <a:pPr marL="571500" lvl="1" indent="0">
              <a:buNone/>
            </a:pPr>
            <a:r>
              <a:rPr lang="en-US" i="1" dirty="0"/>
              <a:t>Desirability: </a:t>
            </a:r>
            <a:r>
              <a:rPr lang="en-US" dirty="0"/>
              <a:t>This recommendation is likely to be supported by stakeholders.</a:t>
            </a: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D45F1020-CB26-466B-6142-6610732FD22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2690650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ED5F648-7ED3-0481-CF22-6353448EA0CA}"/>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530B553E-9158-0F01-2E67-8201558EADA2}"/>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Tax Revenue Enhancement</a:t>
            </a:r>
            <a:endParaRPr dirty="0"/>
          </a:p>
        </p:txBody>
      </p:sp>
      <p:sp>
        <p:nvSpPr>
          <p:cNvPr id="108" name="Google Shape;108;g37228ad287e_0_312">
            <a:extLst>
              <a:ext uri="{FF2B5EF4-FFF2-40B4-BE49-F238E27FC236}">
                <a16:creationId xmlns:a16="http://schemas.microsoft.com/office/drawing/2014/main" id="{0310627D-9C6E-12BF-1C68-C31D013F8578}"/>
              </a:ext>
            </a:extLst>
          </p:cNvPr>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fontScale="70000" lnSpcReduction="20000"/>
          </a:bodyPr>
          <a:lstStyle/>
          <a:p>
            <a:pPr lvl="0"/>
            <a:r>
              <a:rPr lang="en-US" sz="2900" b="1" dirty="0"/>
              <a:t>RECOMMENDATION</a:t>
            </a:r>
            <a:r>
              <a:rPr lang="en-US" sz="2900" dirty="0"/>
              <a:t>: Advocate for increased revenue flexibility and the ability to recover costs incurred for collection of fines and fees</a:t>
            </a:r>
          </a:p>
          <a:p>
            <a:pPr lvl="1"/>
            <a:r>
              <a:rPr lang="en-US" sz="2900" dirty="0"/>
              <a:t>Pennsylvania counties’ ability to raise tax revenue or change the parameters under which property tax is collected is greatly limited by State law. Meanwhile, service mandates and costs continue to climb, creating a structural deficiency in county revenue ledgers.</a:t>
            </a:r>
          </a:p>
          <a:p>
            <a:pPr lvl="1"/>
            <a:r>
              <a:rPr lang="en-US" sz="2900" dirty="0"/>
              <a:t>Pennsylvania counties have previously supported efforts to expand revenue sources and collection flexibility through the County Commissioners Association of Pennsylvania (CCAP)</a:t>
            </a:r>
          </a:p>
          <a:p>
            <a:pPr lvl="1"/>
            <a:endParaRPr sz="2900" dirty="0"/>
          </a:p>
          <a:p>
            <a:pPr marL="571500" lvl="1" indent="0">
              <a:buNone/>
            </a:pPr>
            <a:endParaRPr lang="en-US" sz="2900" i="1" dirty="0"/>
          </a:p>
          <a:p>
            <a:pPr marL="571500" lvl="1" indent="0">
              <a:buNone/>
            </a:pPr>
            <a:r>
              <a:rPr lang="en-US" sz="2900" i="1" dirty="0"/>
              <a:t>Time Frame: </a:t>
            </a:r>
            <a:r>
              <a:rPr lang="en-US" sz="2900" dirty="0"/>
              <a:t>Long-Term</a:t>
            </a:r>
          </a:p>
          <a:p>
            <a:pPr marL="571500" lvl="1" indent="0">
              <a:buNone/>
            </a:pPr>
            <a:r>
              <a:rPr lang="en-US" sz="2900" i="1" dirty="0"/>
              <a:t>Feasibility: </a:t>
            </a:r>
            <a:r>
              <a:rPr lang="en-US" sz="2900" dirty="0"/>
              <a:t>High impact, difficult to implement because it requires changes to Second Class County Code</a:t>
            </a:r>
          </a:p>
          <a:p>
            <a:pPr marL="571500" lvl="1" indent="0">
              <a:buNone/>
            </a:pPr>
            <a:r>
              <a:rPr lang="en-US" sz="2900" i="1" dirty="0"/>
              <a:t>Desirability: </a:t>
            </a:r>
            <a:r>
              <a:rPr lang="en-US" sz="2900" dirty="0"/>
              <a:t>This recommendation would require dedicated, unified support from County Council, elected officials from neighboring counties, state lawmakers that represent the County, and – most importantly – residents. Building the case for new taxes will take significant advocacy.</a:t>
            </a:r>
          </a:p>
          <a:p>
            <a:pPr marL="571500" lvl="1" indent="0">
              <a:buNone/>
            </a:pPr>
            <a:endParaRPr lang="en-US" sz="2900" dirty="0"/>
          </a:p>
          <a:p>
            <a:pPr marL="571500" lvl="1" indent="0">
              <a:buNone/>
            </a:pPr>
            <a:endParaRPr lang="en-US" sz="2900"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3CED3446-3E98-410C-2896-DB34861B2CF1}"/>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044160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526388A0-E51E-5B0E-6A73-46F46A80A07C}"/>
            </a:ext>
          </a:extLst>
        </p:cNvPr>
        <p:cNvGrpSpPr/>
        <p:nvPr/>
      </p:nvGrpSpPr>
      <p:grpSpPr>
        <a:xfrm>
          <a:off x="0" y="0"/>
          <a:ext cx="0" cy="0"/>
          <a:chOff x="0" y="0"/>
          <a:chExt cx="0" cy="0"/>
        </a:xfrm>
      </p:grpSpPr>
      <p:sp>
        <p:nvSpPr>
          <p:cNvPr id="107" name="Google Shape;107;g37228ad287e_0_312">
            <a:extLst>
              <a:ext uri="{FF2B5EF4-FFF2-40B4-BE49-F238E27FC236}">
                <a16:creationId xmlns:a16="http://schemas.microsoft.com/office/drawing/2014/main" id="{6D3B0783-2087-2A1C-291F-F5EE65B41ED8}"/>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Miscellaneous</a:t>
            </a:r>
            <a:endParaRPr dirty="0"/>
          </a:p>
        </p:txBody>
      </p:sp>
      <p:sp>
        <p:nvSpPr>
          <p:cNvPr id="108" name="Google Shape;108;g37228ad287e_0_312">
            <a:extLst>
              <a:ext uri="{FF2B5EF4-FFF2-40B4-BE49-F238E27FC236}">
                <a16:creationId xmlns:a16="http://schemas.microsoft.com/office/drawing/2014/main" id="{56552835-6869-DE49-9CD4-2F1E05295981}"/>
              </a:ext>
            </a:extLst>
          </p:cNvPr>
          <p:cNvSpPr txBox="1">
            <a:spLocks noGrp="1"/>
          </p:cNvSpPr>
          <p:nvPr>
            <p:ph type="body" idx="1"/>
          </p:nvPr>
        </p:nvSpPr>
        <p:spPr>
          <a:xfrm>
            <a:off x="838200" y="1423400"/>
            <a:ext cx="10515600" cy="4753500"/>
          </a:xfrm>
          <a:prstGeom prst="rect">
            <a:avLst/>
          </a:prstGeom>
        </p:spPr>
        <p:txBody>
          <a:bodyPr spcFirstLastPara="1" wrap="square" lIns="91425" tIns="45700" rIns="91425" bIns="45700" anchor="t" anchorCtr="0">
            <a:normAutofit lnSpcReduction="10000"/>
          </a:bodyPr>
          <a:lstStyle/>
          <a:p>
            <a:r>
              <a:rPr lang="en-US" b="1" dirty="0"/>
              <a:t>RECOMMENDATION: </a:t>
            </a:r>
            <a:r>
              <a:rPr lang="en-US" dirty="0"/>
              <a:t>Review revenue categories shown in budget document and refine to be reflective of actual sources</a:t>
            </a:r>
          </a:p>
          <a:p>
            <a:pPr lvl="1"/>
            <a:r>
              <a:rPr lang="en-US" dirty="0"/>
              <a:t>For example, the revenue subcategory “Intergovernmental Revenues” is not intuitive and easy to understand. Some revenue sources in this subcategory appear to be grant funds. They would ideally be recategorized in a new subcategory “Grants”</a:t>
            </a:r>
          </a:p>
          <a:p>
            <a:pPr lvl="1"/>
            <a:r>
              <a:rPr lang="en-US" dirty="0"/>
              <a:t>Add a new “Cost Recovery” category, if feasible and where applicable, to each department’s budget</a:t>
            </a:r>
          </a:p>
          <a:p>
            <a:pPr marL="571500" lvl="1" indent="0">
              <a:buNone/>
            </a:pPr>
            <a:endParaRPr lang="en-US" dirty="0"/>
          </a:p>
          <a:p>
            <a:pPr marL="571500" lvl="1" indent="0">
              <a:buNone/>
            </a:pPr>
            <a:r>
              <a:rPr lang="en-US" i="1" dirty="0"/>
              <a:t>Time Frame: </a:t>
            </a:r>
            <a:r>
              <a:rPr lang="en-US" dirty="0"/>
              <a:t>Immediate</a:t>
            </a:r>
          </a:p>
          <a:p>
            <a:pPr marL="571500" lvl="1" indent="0">
              <a:buNone/>
            </a:pPr>
            <a:r>
              <a:rPr lang="en-US" i="1" dirty="0"/>
              <a:t>Feasibility: </a:t>
            </a:r>
            <a:r>
              <a:rPr lang="en-US" dirty="0"/>
              <a:t>High impact, easy to implement</a:t>
            </a:r>
          </a:p>
          <a:p>
            <a:pPr marL="571500" lvl="1" indent="0">
              <a:buNone/>
            </a:pPr>
            <a:r>
              <a:rPr lang="en-US" i="1" dirty="0"/>
              <a:t>Desirability: </a:t>
            </a:r>
            <a:r>
              <a:rPr lang="en-US" dirty="0"/>
              <a:t>This recommendation is likely to be supported by key stakeholders.</a:t>
            </a:r>
          </a:p>
          <a:p>
            <a:pPr lvl="1">
              <a:spcBef>
                <a:spcPts val="1000"/>
              </a:spcBef>
            </a:pPr>
            <a:endParaRPr lang="en-US" dirty="0"/>
          </a:p>
          <a:p>
            <a:pPr lvl="1">
              <a:spcBef>
                <a:spcPts val="1000"/>
              </a:spcBef>
            </a:pPr>
            <a:endParaRPr dirty="0"/>
          </a:p>
          <a:p>
            <a:pPr marL="914400" lvl="0" indent="0" algn="l" rtl="0">
              <a:spcBef>
                <a:spcPts val="1000"/>
              </a:spcBef>
              <a:spcAft>
                <a:spcPts val="0"/>
              </a:spcAft>
              <a:buNone/>
            </a:pPr>
            <a:endParaRPr b="1" dirty="0"/>
          </a:p>
        </p:txBody>
      </p:sp>
      <p:sp>
        <p:nvSpPr>
          <p:cNvPr id="109" name="Google Shape;109;g37228ad287e_0_312">
            <a:extLst>
              <a:ext uri="{FF2B5EF4-FFF2-40B4-BE49-F238E27FC236}">
                <a16:creationId xmlns:a16="http://schemas.microsoft.com/office/drawing/2014/main" id="{8BAC86B0-44E1-3AC4-A2C8-BE5F87AA4BA7}"/>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3531359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Next Steps</a:t>
            </a:r>
            <a:br>
              <a:rPr lang="en-US" sz="4000" dirty="0">
                <a:solidFill>
                  <a:schemeClr val="bg1"/>
                </a:solidFill>
              </a:rPr>
            </a:br>
            <a:r>
              <a:rPr lang="en-US" sz="4000" dirty="0">
                <a:solidFill>
                  <a:schemeClr val="bg1"/>
                </a:solidFill>
              </a:rPr>
              <a:t>Key Upcoming Dates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597432"/>
            <a:ext cx="10866120" cy="5223124"/>
          </a:xfrm>
        </p:spPr>
        <p:txBody>
          <a:bodyPr>
            <a:normAutofit/>
          </a:bodyPr>
          <a:lstStyle/>
          <a:p>
            <a:r>
              <a:rPr lang="en-US" sz="3600" dirty="0"/>
              <a:t>Monday, November 10		</a:t>
            </a:r>
          </a:p>
          <a:p>
            <a:pPr marL="457200" lvl="1" indent="0">
              <a:buNone/>
            </a:pPr>
            <a:r>
              <a:rPr lang="en-US" sz="3200" dirty="0"/>
              <a:t>		</a:t>
            </a:r>
            <a:r>
              <a:rPr lang="en-US" sz="3600" dirty="0"/>
              <a:t>Public Budget Task Force Presentation</a:t>
            </a:r>
          </a:p>
          <a:p>
            <a:r>
              <a:rPr lang="en-US" sz="3600" dirty="0"/>
              <a:t>Wednesday, December 3	</a:t>
            </a:r>
          </a:p>
          <a:p>
            <a:pPr marL="0" indent="0">
              <a:buNone/>
            </a:pPr>
            <a:r>
              <a:rPr lang="en-US" sz="3600" dirty="0"/>
              <a:t>		First Reading of Public Budget</a:t>
            </a:r>
          </a:p>
          <a:p>
            <a:r>
              <a:rPr lang="en-US" sz="3600" dirty="0"/>
              <a:t>Monday, December 8		</a:t>
            </a:r>
          </a:p>
          <a:p>
            <a:pPr marL="0" indent="0">
              <a:buNone/>
            </a:pPr>
            <a:r>
              <a:rPr lang="en-US" sz="3600" dirty="0"/>
              <a:t>		Public Meetings (2pm &amp; 6pm)</a:t>
            </a:r>
          </a:p>
          <a:p>
            <a:r>
              <a:rPr lang="en-US" sz="3600" dirty="0"/>
              <a:t>Wednesday, December 10	</a:t>
            </a:r>
          </a:p>
          <a:p>
            <a:pPr marL="1371600" lvl="3" indent="0">
              <a:buNone/>
            </a:pPr>
            <a:r>
              <a:rPr lang="en-US" sz="3600" dirty="0"/>
              <a:t>	Second Reading of Public Budget</a:t>
            </a:r>
          </a:p>
          <a:p>
            <a:endParaRPr lang="en-US" dirty="0"/>
          </a:p>
          <a:p>
            <a:pPr marL="0" indent="0">
              <a:buNone/>
            </a:pPr>
            <a:endParaRPr lang="en-US" dirty="0"/>
          </a:p>
        </p:txBody>
      </p:sp>
    </p:spTree>
    <p:extLst>
      <p:ext uri="{BB962C8B-B14F-4D97-AF65-F5344CB8AC3E}">
        <p14:creationId xmlns:p14="http://schemas.microsoft.com/office/powerpoint/2010/main" val="247621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Next Steps</a:t>
            </a:r>
            <a:br>
              <a:rPr lang="en-US" sz="4000" dirty="0">
                <a:solidFill>
                  <a:schemeClr val="bg1"/>
                </a:solidFill>
              </a:rPr>
            </a:br>
            <a:r>
              <a:rPr lang="en-US" sz="4000" dirty="0">
                <a:solidFill>
                  <a:schemeClr val="bg1"/>
                </a:solidFill>
              </a:rPr>
              <a:t>Budget Task Force</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597432"/>
            <a:ext cx="10866120" cy="5223124"/>
          </a:xfrm>
        </p:spPr>
        <p:txBody>
          <a:bodyPr>
            <a:normAutofit/>
          </a:bodyPr>
          <a:lstStyle/>
          <a:p>
            <a:endParaRPr lang="en-US" dirty="0"/>
          </a:p>
          <a:p>
            <a:pPr marL="0" indent="0">
              <a:buNone/>
            </a:pPr>
            <a:endParaRPr lang="en-US" dirty="0"/>
          </a:p>
        </p:txBody>
      </p:sp>
      <p:sp>
        <p:nvSpPr>
          <p:cNvPr id="3" name="TextBox 2">
            <a:extLst>
              <a:ext uri="{FF2B5EF4-FFF2-40B4-BE49-F238E27FC236}">
                <a16:creationId xmlns:a16="http://schemas.microsoft.com/office/drawing/2014/main" id="{1E2367A7-BE33-4923-8B36-B3E477C81A3A}"/>
              </a:ext>
            </a:extLst>
          </p:cNvPr>
          <p:cNvSpPr txBox="1"/>
          <p:nvPr/>
        </p:nvSpPr>
        <p:spPr>
          <a:xfrm>
            <a:off x="1141646" y="2067270"/>
            <a:ext cx="9563100" cy="4093428"/>
          </a:xfrm>
          <a:prstGeom prst="rect">
            <a:avLst/>
          </a:prstGeom>
          <a:noFill/>
        </p:spPr>
        <p:txBody>
          <a:bodyPr wrap="square" rtlCol="0">
            <a:spAutoFit/>
          </a:bodyPr>
          <a:lstStyle/>
          <a:p>
            <a:pPr marL="285750" indent="-285750">
              <a:buFont typeface="Arial" panose="020B0604020202020204" pitchFamily="34" charset="0"/>
              <a:buChar char="•"/>
            </a:pPr>
            <a:r>
              <a:rPr lang="en-US" sz="2800" dirty="0"/>
              <a:t>Update Budget Task Force Webpage</a:t>
            </a:r>
          </a:p>
          <a:p>
            <a:pPr marL="285750" indent="-285750">
              <a:buFont typeface="Arial" panose="020B0604020202020204" pitchFamily="34" charset="0"/>
              <a:buChar char="•"/>
            </a:pPr>
            <a:r>
              <a:rPr lang="en-US" sz="2800" dirty="0"/>
              <a:t>Budget Presentation Subcommittee assist with review of Budget Hearing Presentation</a:t>
            </a:r>
          </a:p>
          <a:p>
            <a:pPr marL="285750" indent="-285750">
              <a:buFont typeface="Arial" panose="020B0604020202020204" pitchFamily="34" charset="0"/>
              <a:buChar char="•"/>
            </a:pPr>
            <a:r>
              <a:rPr lang="en-US" sz="2800" dirty="0"/>
              <a:t>Create Citizens 101 Budget Program</a:t>
            </a:r>
          </a:p>
          <a:p>
            <a:pPr marL="285750" indent="-285750">
              <a:buFont typeface="Arial" panose="020B0604020202020204" pitchFamily="34" charset="0"/>
              <a:buChar char="•"/>
            </a:pPr>
            <a:r>
              <a:rPr lang="en-US" sz="2800" dirty="0"/>
              <a:t>Review recommendations of subcommittee and focus on implementing highest impact and highest feasibility</a:t>
            </a:r>
          </a:p>
          <a:p>
            <a:pPr marL="285750" indent="-285750">
              <a:buFont typeface="Arial" panose="020B0604020202020204" pitchFamily="34" charset="0"/>
              <a:buChar char="•"/>
            </a:pPr>
            <a:r>
              <a:rPr lang="en-US" sz="2800" dirty="0"/>
              <a:t>Identify interest/method to continue working with Budget Task Force members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52310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b="1" dirty="0">
                <a:solidFill>
                  <a:schemeClr val="bg1"/>
                </a:solidFill>
              </a:rPr>
              <a:t>Questions and Answers </a:t>
            </a: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597432"/>
            <a:ext cx="10866120" cy="5223124"/>
          </a:xfrm>
        </p:spPr>
        <p:txBody>
          <a:bodyPr>
            <a:normAutofit/>
          </a:bodyPr>
          <a:lstStyle/>
          <a:p>
            <a:pPr marL="0" indent="0" algn="ctr">
              <a:buNone/>
            </a:pPr>
            <a:r>
              <a:rPr lang="en-US" dirty="0"/>
              <a:t>Thank you for attending and for your interest in the </a:t>
            </a:r>
          </a:p>
          <a:p>
            <a:pPr marL="0" indent="0" algn="ctr">
              <a:buNone/>
            </a:pPr>
            <a:r>
              <a:rPr lang="en-US" dirty="0"/>
              <a:t>Delaware County Budget Task Force</a:t>
            </a:r>
          </a:p>
          <a:p>
            <a:pPr marL="0" indent="0" algn="ctr">
              <a:buNone/>
            </a:pPr>
            <a:r>
              <a:rPr lang="en-US" sz="3600" dirty="0"/>
              <a:t>Go Birds!!!!</a:t>
            </a:r>
          </a:p>
          <a:p>
            <a:pPr marL="0" indent="0" algn="ctr">
              <a:buNone/>
            </a:pPr>
            <a:endParaRPr lang="en-US" sz="3600" dirty="0"/>
          </a:p>
          <a:p>
            <a:pPr marL="0" indent="0" algn="ctr">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433CC8A5-9B44-40DE-BAC9-9731CB21CF36}"/>
              </a:ext>
            </a:extLst>
          </p:cNvPr>
          <p:cNvPicPr>
            <a:picLocks noChangeAspect="1"/>
          </p:cNvPicPr>
          <p:nvPr/>
        </p:nvPicPr>
        <p:blipFill>
          <a:blip r:embed="rId4"/>
          <a:stretch>
            <a:fillRect/>
          </a:stretch>
        </p:blipFill>
        <p:spPr>
          <a:xfrm>
            <a:off x="3457575" y="3090828"/>
            <a:ext cx="5453803" cy="3636339"/>
          </a:xfrm>
          <a:prstGeom prst="rect">
            <a:avLst/>
          </a:prstGeom>
        </p:spPr>
      </p:pic>
    </p:spTree>
    <p:extLst>
      <p:ext uri="{BB962C8B-B14F-4D97-AF65-F5344CB8AC3E}">
        <p14:creationId xmlns:p14="http://schemas.microsoft.com/office/powerpoint/2010/main" val="3866834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Budget Presentation Subcommittee</a:t>
            </a:r>
            <a:br>
              <a:rPr lang="en-US" sz="4000" dirty="0">
                <a:solidFill>
                  <a:schemeClr val="bg1"/>
                </a:solidFill>
              </a:rPr>
            </a:br>
            <a:r>
              <a:rPr lang="en-US" sz="4000" dirty="0">
                <a:solidFill>
                  <a:schemeClr val="bg1"/>
                </a:solidFill>
              </a:rPr>
              <a:t>Composition and Operation </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825624"/>
            <a:ext cx="10866120" cy="4737837"/>
          </a:xfrm>
        </p:spPr>
        <p:txBody>
          <a:bodyPr>
            <a:normAutofit/>
          </a:bodyPr>
          <a:lstStyle/>
          <a:p>
            <a:r>
              <a:rPr lang="en-US" dirty="0"/>
              <a:t>Consisted of 14 community members</a:t>
            </a:r>
          </a:p>
          <a:p>
            <a:r>
              <a:rPr lang="en-US" dirty="0"/>
              <a:t>Met every other week – hybrid or virtual</a:t>
            </a:r>
          </a:p>
          <a:p>
            <a:r>
              <a:rPr lang="en-US" dirty="0"/>
              <a:t>Reviewed 2024 County Budget PowerPoint Presentation Slide by Slide</a:t>
            </a:r>
          </a:p>
          <a:p>
            <a:r>
              <a:rPr lang="en-US" dirty="0"/>
              <a:t>Analyzed the County Budget Expenditures Categories</a:t>
            </a:r>
          </a:p>
          <a:p>
            <a:r>
              <a:rPr lang="en-US" dirty="0"/>
              <a:t>Analyzed the County Budget Revenue Categories</a:t>
            </a:r>
          </a:p>
          <a:p>
            <a:r>
              <a:rPr lang="en-US" dirty="0"/>
              <a:t>Received a presentation from </a:t>
            </a:r>
            <a:r>
              <a:rPr lang="en-US" dirty="0">
                <a:hlinkClick r:id="rId4"/>
              </a:rPr>
              <a:t>Clear Gov</a:t>
            </a:r>
            <a:r>
              <a:rPr lang="en-US" dirty="0"/>
              <a:t> </a:t>
            </a:r>
          </a:p>
          <a:p>
            <a:r>
              <a:rPr lang="en-US" dirty="0"/>
              <a:t>Developed recommendations </a:t>
            </a:r>
          </a:p>
          <a:p>
            <a:endParaRPr lang="en-US" dirty="0"/>
          </a:p>
          <a:p>
            <a:endParaRPr lang="en-US" dirty="0"/>
          </a:p>
        </p:txBody>
      </p:sp>
    </p:spTree>
    <p:extLst>
      <p:ext uri="{BB962C8B-B14F-4D97-AF65-F5344CB8AC3E}">
        <p14:creationId xmlns:p14="http://schemas.microsoft.com/office/powerpoint/2010/main" val="36672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C5656-FC0F-4B21-BED6-65CAF1B05EC9}"/>
              </a:ext>
            </a:extLst>
          </p:cNvPr>
          <p:cNvSpPr>
            <a:spLocks noGrp="1"/>
          </p:cNvSpPr>
          <p:nvPr>
            <p:ph type="title"/>
          </p:nvPr>
        </p:nvSpPr>
        <p:spPr>
          <a:xfrm>
            <a:off x="578841" y="294538"/>
            <a:ext cx="10688710" cy="1033669"/>
          </a:xfrm>
        </p:spPr>
        <p:txBody>
          <a:bodyPr>
            <a:noAutofit/>
          </a:bodyPr>
          <a:lstStyle/>
          <a:p>
            <a:pPr algn="ctr"/>
            <a:r>
              <a:rPr lang="en-US" sz="4000" dirty="0">
                <a:solidFill>
                  <a:schemeClr val="bg1"/>
                </a:solidFill>
              </a:rPr>
              <a:t>Budget Presentation Subcommittee</a:t>
            </a:r>
            <a:br>
              <a:rPr lang="en-US" sz="4000" dirty="0">
                <a:solidFill>
                  <a:schemeClr val="bg1"/>
                </a:solidFill>
              </a:rPr>
            </a:br>
            <a:r>
              <a:rPr lang="en-US" sz="4000" dirty="0">
                <a:solidFill>
                  <a:schemeClr val="bg1"/>
                </a:solidFill>
              </a:rPr>
              <a:t>Recommendations</a:t>
            </a:r>
            <a:endParaRPr lang="en-US" sz="4000" b="1" dirty="0">
              <a:solidFill>
                <a:schemeClr val="bg1"/>
              </a:solidFill>
            </a:endParaRPr>
          </a:p>
        </p:txBody>
      </p:sp>
      <p:sp>
        <p:nvSpPr>
          <p:cNvPr id="4" name="Slide Number Placeholder 3">
            <a:extLst>
              <a:ext uri="{FF2B5EF4-FFF2-40B4-BE49-F238E27FC236}">
                <a16:creationId xmlns:a16="http://schemas.microsoft.com/office/drawing/2014/main" id="{784FD07F-413C-4429-B1E3-BBA8D24E7B43}"/>
              </a:ext>
            </a:extLst>
          </p:cNvPr>
          <p:cNvSpPr>
            <a:spLocks noGrp="1"/>
          </p:cNvSpPr>
          <p:nvPr>
            <p:ph type="sldNum" sz="quarter" idx="12"/>
          </p:nvPr>
        </p:nvSpPr>
        <p:spPr>
          <a:xfrm>
            <a:off x="11704320" y="6455431"/>
            <a:ext cx="44591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F3AD76D-903D-4942-9C8A-A1017EA6425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5" name="Picture 60">
            <a:extLst>
              <a:ext uri="{FF2B5EF4-FFF2-40B4-BE49-F238E27FC236}">
                <a16:creationId xmlns:a16="http://schemas.microsoft.com/office/drawing/2014/main" id="{F8AD462F-6AC8-39E5-4EA6-6A53EEC051E6}"/>
              </a:ext>
            </a:extLst>
          </p:cNvPr>
          <p:cNvPicPr>
            <a:picLocks noChangeAspect="1"/>
          </p:cNvPicPr>
          <p:nvPr/>
        </p:nvPicPr>
        <p:blipFill>
          <a:blip r:embed="rId3"/>
          <a:stretch>
            <a:fillRect/>
          </a:stretch>
        </p:blipFill>
        <p:spPr>
          <a:xfrm>
            <a:off x="94890" y="5594230"/>
            <a:ext cx="1161692" cy="1132937"/>
          </a:xfrm>
          <a:prstGeom prst="rect">
            <a:avLst/>
          </a:prstGeom>
        </p:spPr>
      </p:pic>
      <p:sp>
        <p:nvSpPr>
          <p:cNvPr id="6" name="Content Placeholder 5">
            <a:extLst>
              <a:ext uri="{FF2B5EF4-FFF2-40B4-BE49-F238E27FC236}">
                <a16:creationId xmlns:a16="http://schemas.microsoft.com/office/drawing/2014/main" id="{6F5D0DBD-6A2E-4422-BFB4-8273028F7441}"/>
              </a:ext>
            </a:extLst>
          </p:cNvPr>
          <p:cNvSpPr>
            <a:spLocks noGrp="1"/>
          </p:cNvSpPr>
          <p:nvPr>
            <p:ph idx="1"/>
          </p:nvPr>
        </p:nvSpPr>
        <p:spPr>
          <a:xfrm>
            <a:off x="838200" y="1825624"/>
            <a:ext cx="10866120" cy="4737837"/>
          </a:xfrm>
        </p:spPr>
        <p:txBody>
          <a:bodyPr>
            <a:normAutofit/>
          </a:bodyPr>
          <a:lstStyle/>
          <a:p>
            <a:r>
              <a:rPr lang="en-US" dirty="0"/>
              <a:t>Focus budget presentation on how funds are spent</a:t>
            </a:r>
          </a:p>
          <a:p>
            <a:r>
              <a:rPr lang="en-US" dirty="0"/>
              <a:t>Add information on county operations-mandated services </a:t>
            </a:r>
          </a:p>
          <a:p>
            <a:r>
              <a:rPr lang="en-US" dirty="0"/>
              <a:t>Recategorize expenditures for clarity</a:t>
            </a:r>
          </a:p>
          <a:p>
            <a:r>
              <a:rPr lang="en-US" dirty="0"/>
              <a:t>Recategorize revenue for clarity</a:t>
            </a:r>
          </a:p>
          <a:p>
            <a:r>
              <a:rPr lang="en-US" dirty="0"/>
              <a:t>Conduct day and evening public budget hearings</a:t>
            </a:r>
          </a:p>
          <a:p>
            <a:r>
              <a:rPr lang="en-US" dirty="0"/>
              <a:t>Make draft budget available online</a:t>
            </a:r>
          </a:p>
          <a:p>
            <a:r>
              <a:rPr lang="en-US" dirty="0"/>
              <a:t>Create Department Profiles </a:t>
            </a:r>
          </a:p>
          <a:p>
            <a:endParaRPr lang="en-US" dirty="0"/>
          </a:p>
          <a:p>
            <a:endParaRPr lang="en-US" dirty="0"/>
          </a:p>
        </p:txBody>
      </p:sp>
    </p:spTree>
    <p:extLst>
      <p:ext uri="{BB962C8B-B14F-4D97-AF65-F5344CB8AC3E}">
        <p14:creationId xmlns:p14="http://schemas.microsoft.com/office/powerpoint/2010/main" val="179583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81127B60F5DA49974561461D09033C" ma:contentTypeVersion="4" ma:contentTypeDescription="Create a new document." ma:contentTypeScope="" ma:versionID="e10bb6609b42bdf0067a36f26f42bf56">
  <xsd:schema xmlns:xsd="http://www.w3.org/2001/XMLSchema" xmlns:xs="http://www.w3.org/2001/XMLSchema" xmlns:p="http://schemas.microsoft.com/office/2006/metadata/properties" xmlns:ns2="3b995142-ea4b-4068-a78f-7c867d72bf51" targetNamespace="http://schemas.microsoft.com/office/2006/metadata/properties" ma:root="true" ma:fieldsID="d65eefc524d1f755f5c4a49559ad66e0" ns2:_="">
    <xsd:import namespace="3b995142-ea4b-4068-a78f-7c867d72bf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995142-ea4b-4068-a78f-7c867d72bf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D3A5A-D45A-42FE-96A2-168DEEE5DE77}">
  <ds:schemaRefs>
    <ds:schemaRef ds:uri="http://schemas.microsoft.com/sharepoint/v3/contenttype/forms"/>
  </ds:schemaRefs>
</ds:datastoreItem>
</file>

<file path=customXml/itemProps2.xml><?xml version="1.0" encoding="utf-8"?>
<ds:datastoreItem xmlns:ds="http://schemas.openxmlformats.org/officeDocument/2006/customXml" ds:itemID="{8A388366-E6BE-442B-89D3-6C1B51B4BD09}">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3b995142-ea4b-4068-a78f-7c867d72bf51"/>
    <ds:schemaRef ds:uri="http://www.w3.org/XML/1998/namespace"/>
  </ds:schemaRefs>
</ds:datastoreItem>
</file>

<file path=customXml/itemProps3.xml><?xml version="1.0" encoding="utf-8"?>
<ds:datastoreItem xmlns:ds="http://schemas.openxmlformats.org/officeDocument/2006/customXml" ds:itemID="{3DE7A0DF-B3A3-4599-8CB1-02FA9862D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995142-ea4b-4068-a78f-7c867d72b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801</TotalTime>
  <Words>6718</Words>
  <Application>Microsoft Office PowerPoint</Application>
  <PresentationFormat>Widescreen</PresentationFormat>
  <Paragraphs>995</Paragraphs>
  <Slides>76</Slides>
  <Notes>46</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76</vt:i4>
      </vt:variant>
    </vt:vector>
  </HeadingPairs>
  <TitlesOfParts>
    <vt:vector size="87" baseType="lpstr">
      <vt:lpstr>Arial</vt:lpstr>
      <vt:lpstr>Calibri</vt:lpstr>
      <vt:lpstr>Calibri Light</vt:lpstr>
      <vt:lpstr>Century Gothic</vt:lpstr>
      <vt:lpstr>Wingdings</vt:lpstr>
      <vt:lpstr>Office Theme</vt:lpstr>
      <vt:lpstr>1_Office Theme</vt:lpstr>
      <vt:lpstr>Office Theme</vt:lpstr>
      <vt:lpstr>2_Office Theme</vt:lpstr>
      <vt:lpstr>4_Office Theme</vt:lpstr>
      <vt:lpstr>3_Office Theme</vt:lpstr>
      <vt:lpstr> Delaware County Budget Task Force Public Presentation November 10, 2025  </vt:lpstr>
      <vt:lpstr>Agenda</vt:lpstr>
      <vt:lpstr>Task Force Composition</vt:lpstr>
      <vt:lpstr>Member Experience</vt:lpstr>
      <vt:lpstr>Why Do You Want to Serve?</vt:lpstr>
      <vt:lpstr>Key Task Force Accomplishments</vt:lpstr>
      <vt:lpstr>Subcommittee Update </vt:lpstr>
      <vt:lpstr>Budget Presentation Subcommittee Composition and Operation </vt:lpstr>
      <vt:lpstr>Budget Presentation Subcommittee Recommendations</vt:lpstr>
      <vt:lpstr>Budget Presentation Subcommittee New Categories for Expenditures </vt:lpstr>
      <vt:lpstr>Budget Presentation Subcommittee New Categories for Revenue</vt:lpstr>
      <vt:lpstr>Budget Presentation Subcommittee Recommendations: Public Engagement</vt:lpstr>
      <vt:lpstr>Delaware County One-Page Profiles </vt:lpstr>
      <vt:lpstr>Capital Investments Subcommittee Composition and Operation </vt:lpstr>
      <vt:lpstr>The Capital Subcommittee held 7 meetings from April through August. </vt:lpstr>
      <vt:lpstr>County Facilities Tour </vt:lpstr>
      <vt:lpstr>What is the capital budget? </vt:lpstr>
      <vt:lpstr>PowerPoint Presentation</vt:lpstr>
      <vt:lpstr>How are the County’s budget priorities determined?</vt:lpstr>
      <vt:lpstr>Delaware County has increased its capital investment over the last 3 years to address the deferred maintenance backlog.</vt:lpstr>
      <vt:lpstr>Recommendation Categories</vt:lpstr>
      <vt:lpstr>External Communication &amp; Stakeholder Engagement </vt:lpstr>
      <vt:lpstr>External Communication &amp; Stakeholder Engagement </vt:lpstr>
      <vt:lpstr>External Communication &amp; Stakeholder Engagement </vt:lpstr>
      <vt:lpstr>Flexible and Adaptable Budgeting </vt:lpstr>
      <vt:lpstr>Flexible and Adaptable Budgeting </vt:lpstr>
      <vt:lpstr>Flexible and Adaptable Budgeting </vt:lpstr>
      <vt:lpstr>Proactive Planning </vt:lpstr>
      <vt:lpstr>Data Management </vt:lpstr>
      <vt:lpstr>Executive Summary Key Outcome: Fiscal stabilization through efficiency, transparency,  and reinvestment.</vt:lpstr>
      <vt:lpstr>Background of our Approach</vt:lpstr>
      <vt:lpstr>Implementation Timeframes</vt:lpstr>
      <vt:lpstr>Evaluation Criteria</vt:lpstr>
      <vt:lpstr>Cost Containment Impact Overview</vt:lpstr>
      <vt:lpstr>Retirement &amp; Benefits Reform   Key Actions</vt:lpstr>
      <vt:lpstr>Compensation Management   Key Actions</vt:lpstr>
      <vt:lpstr>Human Resources Timeline Goals </vt:lpstr>
      <vt:lpstr>Facility &amp; Lease Campus Plan Review   Actions</vt:lpstr>
      <vt:lpstr>Prison and Revenue Enhancement</vt:lpstr>
      <vt:lpstr>Countywide Grants Management Goals-  Actions</vt:lpstr>
      <vt:lpstr>Procurement &amp; Contract  Consolidation Goals-  Actions</vt:lpstr>
      <vt:lpstr>Fleet &amp; Transportation Goals — Actions</vt:lpstr>
      <vt:lpstr>Telecom &amp; Information Technology Goals— Actions</vt:lpstr>
      <vt:lpstr>Cross-Cutting Solutions</vt:lpstr>
      <vt:lpstr>Leveraging the Opioid Settlement for Sustainable Operations</vt:lpstr>
      <vt:lpstr>Using Capital Investment to Reduce Operating Costs</vt:lpstr>
      <vt:lpstr>12-Month Implementation Roadmap</vt:lpstr>
      <vt:lpstr>Conclusion</vt:lpstr>
      <vt:lpstr>Revenue Enhancement Subcommittee Composition and Operation </vt:lpstr>
      <vt:lpstr>County Revenue</vt:lpstr>
      <vt:lpstr>Limitations on Revenue Generation</vt:lpstr>
      <vt:lpstr>Local Government Revenue Sources</vt:lpstr>
      <vt:lpstr>Delaware County Revenue Distribution</vt:lpstr>
      <vt:lpstr>Approach</vt:lpstr>
      <vt:lpstr>Recommendation Categories</vt:lpstr>
      <vt:lpstr>Enhancing Fee Structures and Improving Collection Efforts</vt:lpstr>
      <vt:lpstr>Enhancing Fee Structures and Improving Collection Efforts</vt:lpstr>
      <vt:lpstr>Enhancing Fee Structures and Improving Collection Efforts</vt:lpstr>
      <vt:lpstr>Enhancing Fee Structures and Improving Collection Efforts</vt:lpstr>
      <vt:lpstr>Enhancing Fee Structures and Improving Collection Efforts</vt:lpstr>
      <vt:lpstr>Leveraging County Assets</vt:lpstr>
      <vt:lpstr>Leveraging County Assets</vt:lpstr>
      <vt:lpstr>Leveraging County Assets</vt:lpstr>
      <vt:lpstr>Leveraging County Assets</vt:lpstr>
      <vt:lpstr>Leveraging County Assets</vt:lpstr>
      <vt:lpstr>Leveraging County Assets</vt:lpstr>
      <vt:lpstr>Economic Development and Tax Base Expansion</vt:lpstr>
      <vt:lpstr>Economic Development and Tax Base Expansion</vt:lpstr>
      <vt:lpstr>Expanding External Funding</vt:lpstr>
      <vt:lpstr>Expanding External Funding</vt:lpstr>
      <vt:lpstr>Expanding External Funding</vt:lpstr>
      <vt:lpstr>Tax Revenue Enhancement</vt:lpstr>
      <vt:lpstr>Miscellaneous</vt:lpstr>
      <vt:lpstr>Next Steps Key Upcoming Dates </vt:lpstr>
      <vt:lpstr>Next Steps Budget Task Force</vt:lpstr>
      <vt:lpstr>Questions and Answers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Delaware County COVID update</dc:title>
  <dc:creator>Microsoft Office User</dc:creator>
  <cp:lastModifiedBy>Omalley, Barbara</cp:lastModifiedBy>
  <cp:revision>250</cp:revision>
  <cp:lastPrinted>2025-09-08T16:13:58Z</cp:lastPrinted>
  <dcterms:created xsi:type="dcterms:W3CDTF">2020-10-23T20:18:49Z</dcterms:created>
  <dcterms:modified xsi:type="dcterms:W3CDTF">2025-11-13T16:33:25Z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0x0101008981127B60F5DA49974561461D09033C</vt:lpwstr>
  </property>
</Properties>
</file>