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7" r:id="rId4"/>
    <p:sldId id="260" r:id="rId5"/>
    <p:sldId id="258" r:id="rId6"/>
    <p:sldId id="259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71"/>
    <a:srgbClr val="005CB9"/>
    <a:srgbClr val="00A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8"/>
    <p:restoredTop sz="94719"/>
  </p:normalViewPr>
  <p:slideViewPr>
    <p:cSldViewPr snapToGrid="0" snapToObjects="1">
      <p:cViewPr varScale="1">
        <p:scale>
          <a:sx n="104" d="100"/>
          <a:sy n="104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9837D-F59D-4B49-9324-90CB34EA960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776D2-88F9-CB4F-9141-FD71D30E5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9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776D2-88F9-CB4F-9141-FD71D30E5A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19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4B2F0E-9BF6-4044-BC9C-0673491D64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219" y="397085"/>
            <a:ext cx="8351874" cy="4175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E691D-8828-964C-BF62-7733C0E51A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497571"/>
            <a:ext cx="10238312" cy="6592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00ACF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FB0D7-EC54-FA4D-825D-3100FB671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04157"/>
            <a:ext cx="10238312" cy="501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B3AE99-3406-3844-8DA1-3F737CC6743F}"/>
              </a:ext>
            </a:extLst>
          </p:cNvPr>
          <p:cNvGrpSpPr/>
          <p:nvPr userDrawn="1"/>
        </p:nvGrpSpPr>
        <p:grpSpPr>
          <a:xfrm>
            <a:off x="-1" y="0"/>
            <a:ext cx="1127937" cy="6858000"/>
            <a:chOff x="0" y="0"/>
            <a:chExt cx="441434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EAFAEB-18DA-F049-B9B9-513C417E49AB}"/>
                </a:ext>
              </a:extLst>
            </p:cNvPr>
            <p:cNvSpPr/>
            <p:nvPr userDrawn="1"/>
          </p:nvSpPr>
          <p:spPr>
            <a:xfrm>
              <a:off x="168165" y="0"/>
              <a:ext cx="273269" cy="6858000"/>
            </a:xfrm>
            <a:prstGeom prst="rect">
              <a:avLst/>
            </a:prstGeom>
            <a:gradFill flip="none" rotWithShape="1">
              <a:gsLst>
                <a:gs pos="0">
                  <a:srgbClr val="005CB9"/>
                </a:gs>
                <a:gs pos="100000">
                  <a:srgbClr val="00ACFC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6C21F4-C8DB-B944-8A6F-EE6892699229}"/>
                </a:ext>
              </a:extLst>
            </p:cNvPr>
            <p:cNvSpPr/>
            <p:nvPr userDrawn="1"/>
          </p:nvSpPr>
          <p:spPr>
            <a:xfrm>
              <a:off x="0" y="0"/>
              <a:ext cx="273269" cy="6858000"/>
            </a:xfrm>
            <a:prstGeom prst="rect">
              <a:avLst/>
            </a:prstGeom>
            <a:solidFill>
              <a:srgbClr val="001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401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67AC-0696-8B4E-A223-B83A1D1AE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7624" y="535758"/>
            <a:ext cx="10204688" cy="1154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005C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5C37F-89BC-0F43-BED2-8D28C3105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624" y="1825625"/>
            <a:ext cx="10204688" cy="3858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4D9D37A-7286-204C-B2A6-F0D4E812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7624" y="6271286"/>
            <a:ext cx="499872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1B71"/>
                </a:solidFill>
              </a:defRPr>
            </a:lvl1pPr>
          </a:lstStyle>
          <a:p>
            <a:fld id="{24A17FA8-4253-E04B-8632-CDEE759546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BD8558-7353-5749-A041-6902B26F1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5411" y="5683644"/>
            <a:ext cx="2288044" cy="11440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0F7CF4B-5452-CA4E-8BC8-DE8ED51298BC}"/>
              </a:ext>
            </a:extLst>
          </p:cNvPr>
          <p:cNvGrpSpPr/>
          <p:nvPr userDrawn="1"/>
        </p:nvGrpSpPr>
        <p:grpSpPr>
          <a:xfrm>
            <a:off x="-1" y="0"/>
            <a:ext cx="1127937" cy="6858000"/>
            <a:chOff x="0" y="0"/>
            <a:chExt cx="441434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3378E6-5C46-F44A-A096-8EC4E116990A}"/>
                </a:ext>
              </a:extLst>
            </p:cNvPr>
            <p:cNvSpPr/>
            <p:nvPr userDrawn="1"/>
          </p:nvSpPr>
          <p:spPr>
            <a:xfrm>
              <a:off x="168165" y="0"/>
              <a:ext cx="273269" cy="6858000"/>
            </a:xfrm>
            <a:prstGeom prst="rect">
              <a:avLst/>
            </a:prstGeom>
            <a:gradFill flip="none" rotWithShape="1">
              <a:gsLst>
                <a:gs pos="0">
                  <a:srgbClr val="005CB9"/>
                </a:gs>
                <a:gs pos="100000">
                  <a:srgbClr val="00ACFC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2D9876-4989-9C4C-9F28-82FD1E866B64}"/>
                </a:ext>
              </a:extLst>
            </p:cNvPr>
            <p:cNvSpPr/>
            <p:nvPr userDrawn="1"/>
          </p:nvSpPr>
          <p:spPr>
            <a:xfrm>
              <a:off x="0" y="0"/>
              <a:ext cx="273269" cy="6858000"/>
            </a:xfrm>
            <a:prstGeom prst="rect">
              <a:avLst/>
            </a:prstGeom>
            <a:solidFill>
              <a:srgbClr val="001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769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7DF73-90E6-EC4A-8121-10D95CDC8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7624" y="1709739"/>
            <a:ext cx="10204688" cy="20541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005C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C599E-DE89-1E40-A67E-47C70B08E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624" y="4204494"/>
            <a:ext cx="10204688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563C04-B24F-4546-8624-DFCA41035720}"/>
              </a:ext>
            </a:extLst>
          </p:cNvPr>
          <p:cNvGrpSpPr/>
          <p:nvPr userDrawn="1"/>
        </p:nvGrpSpPr>
        <p:grpSpPr>
          <a:xfrm>
            <a:off x="-1" y="0"/>
            <a:ext cx="1127937" cy="6858000"/>
            <a:chOff x="0" y="0"/>
            <a:chExt cx="441434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0E1B6C-6D71-694A-86BD-84CF43F235DA}"/>
                </a:ext>
              </a:extLst>
            </p:cNvPr>
            <p:cNvSpPr/>
            <p:nvPr userDrawn="1"/>
          </p:nvSpPr>
          <p:spPr>
            <a:xfrm>
              <a:off x="168165" y="0"/>
              <a:ext cx="273269" cy="6858000"/>
            </a:xfrm>
            <a:prstGeom prst="rect">
              <a:avLst/>
            </a:prstGeom>
            <a:gradFill flip="none" rotWithShape="1">
              <a:gsLst>
                <a:gs pos="0">
                  <a:srgbClr val="005CB9"/>
                </a:gs>
                <a:gs pos="100000">
                  <a:srgbClr val="00ACFC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D19C193-D273-A140-9347-38E5DE858B4E}"/>
                </a:ext>
              </a:extLst>
            </p:cNvPr>
            <p:cNvSpPr/>
            <p:nvPr userDrawn="1"/>
          </p:nvSpPr>
          <p:spPr>
            <a:xfrm>
              <a:off x="0" y="0"/>
              <a:ext cx="273269" cy="6858000"/>
            </a:xfrm>
            <a:prstGeom prst="rect">
              <a:avLst/>
            </a:prstGeom>
            <a:solidFill>
              <a:srgbClr val="001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767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1604E-5F57-2641-85DB-EAE4A68C4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7624" y="535758"/>
            <a:ext cx="10204688" cy="1154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005C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74DCC-28A8-2049-BFFC-EA663B546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7624" y="1825625"/>
            <a:ext cx="4870688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D55E1-BEA1-D849-977D-4ECE1FA8F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1624" y="1825625"/>
            <a:ext cx="4870688" cy="3858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FD0D1B-34EA-4945-ABA0-82AE54E294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5411" y="5683644"/>
            <a:ext cx="2288044" cy="11440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655B56A-C9CC-3741-BFA7-C43DA4F5DE55}"/>
              </a:ext>
            </a:extLst>
          </p:cNvPr>
          <p:cNvGrpSpPr/>
          <p:nvPr userDrawn="1"/>
        </p:nvGrpSpPr>
        <p:grpSpPr>
          <a:xfrm>
            <a:off x="-1" y="0"/>
            <a:ext cx="1127937" cy="6858000"/>
            <a:chOff x="0" y="0"/>
            <a:chExt cx="44143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92A0B1-FDE9-F447-892E-40EC67C42DD1}"/>
                </a:ext>
              </a:extLst>
            </p:cNvPr>
            <p:cNvSpPr/>
            <p:nvPr userDrawn="1"/>
          </p:nvSpPr>
          <p:spPr>
            <a:xfrm>
              <a:off x="168165" y="0"/>
              <a:ext cx="273269" cy="6858000"/>
            </a:xfrm>
            <a:prstGeom prst="rect">
              <a:avLst/>
            </a:prstGeom>
            <a:gradFill flip="none" rotWithShape="1">
              <a:gsLst>
                <a:gs pos="0">
                  <a:srgbClr val="005CB9"/>
                </a:gs>
                <a:gs pos="100000">
                  <a:srgbClr val="00ACFC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C29B88-A30C-8145-9685-CD91C8465345}"/>
                </a:ext>
              </a:extLst>
            </p:cNvPr>
            <p:cNvSpPr/>
            <p:nvPr userDrawn="1"/>
          </p:nvSpPr>
          <p:spPr>
            <a:xfrm>
              <a:off x="0" y="0"/>
              <a:ext cx="273269" cy="6858000"/>
            </a:xfrm>
            <a:prstGeom prst="rect">
              <a:avLst/>
            </a:prstGeom>
            <a:solidFill>
              <a:srgbClr val="001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1BA7E47-6A62-674D-ABCF-449EB408F283}"/>
              </a:ext>
            </a:extLst>
          </p:cNvPr>
          <p:cNvSpPr txBox="1">
            <a:spLocks/>
          </p:cNvSpPr>
          <p:nvPr userDrawn="1"/>
        </p:nvSpPr>
        <p:spPr>
          <a:xfrm>
            <a:off x="1557624" y="6271286"/>
            <a:ext cx="4998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1B7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A17FA8-4253-E04B-8632-CDEE759546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9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831D1-3CFA-8C40-BD75-0E1DA713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6C076-D1CC-F748-85B0-62CCB31E1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23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5CB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1YWAyAZStbI&amp;feature=youtu.be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be.com/shorts/Iu3k0ISIHi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be.com/shorts/DEn8HXZdLS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16B0-D10F-BA43-95D8-B73B9E7AFE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2024 Communications Presence Review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76C8DB-B8C0-E645-BDCC-BBB2CFEFD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1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DE52-3ADC-4A05-94BD-2C9F28D8B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1D448-8F97-4FE2-A4D6-D4674712D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624" y="1569563"/>
            <a:ext cx="10204688" cy="3858019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solidFill>
                  <a:srgbClr val="001B71"/>
                </a:solidFill>
              </a:rPr>
              <a:t>Social Media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</a:rPr>
              <a:t>Analytics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</a:rPr>
              <a:t>Top Performing Posts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solidFill>
                  <a:srgbClr val="001B71"/>
                </a:solidFill>
              </a:rPr>
              <a:t>Earned Media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</a:rPr>
              <a:t>News Media Stories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</a:rPr>
              <a:t>Press Conferences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solidFill>
                  <a:srgbClr val="001B71"/>
                </a:solidFill>
              </a:rPr>
              <a:t>Paid Media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</a:rPr>
              <a:t>Test and Go, Delco Revive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</a:rPr>
              <a:t>Video</a:t>
            </a:r>
          </a:p>
          <a:p>
            <a:pPr lvl="3"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</a:rPr>
              <a:t>CHIP Explainer, STI Myths, Narcan Tutorial.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solidFill>
                  <a:srgbClr val="001B71"/>
                </a:solidFill>
              </a:rPr>
              <a:t>Video Production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</a:rPr>
              <a:t>Test and Go Launch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</a:rPr>
              <a:t>2024 DCHD Recap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E6D71-1395-4376-9BC0-B98AF103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7FA8-4253-E04B-8632-CDEE7595468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" name="Picture 1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339B12D-3BA4-4F6E-B924-6F6EB8D1D5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1" r="19291"/>
          <a:stretch/>
        </p:blipFill>
        <p:spPr>
          <a:xfrm>
            <a:off x="7486186" y="0"/>
            <a:ext cx="5304464" cy="528843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2253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0ACA1-113D-3946-A61F-AFD3E01DE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624" y="283913"/>
            <a:ext cx="10204688" cy="1154930"/>
          </a:xfrm>
        </p:spPr>
        <p:txBody>
          <a:bodyPr>
            <a:normAutofit fontScale="9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Social Media</a:t>
            </a:r>
            <a:br>
              <a:rPr lang="en-US" dirty="0"/>
            </a:br>
            <a:r>
              <a:rPr lang="en-US" sz="1600" dirty="0"/>
              <a:t>The Delaware County Health Department Maintains 3 individual Social Media Accounts</a:t>
            </a:r>
            <a:br>
              <a:rPr lang="en-US" sz="900" dirty="0"/>
            </a:b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DCHD has access to the County YouTube and LinkedIn Channels</a:t>
            </a:r>
            <a:br>
              <a:rPr lang="en-US" sz="1400" i="1" dirty="0">
                <a:solidFill>
                  <a:schemeClr val="tx2">
                    <a:lumMod val="75000"/>
                  </a:schemeClr>
                </a:solidFill>
              </a:rPr>
            </a:br>
            <a:endParaRPr lang="en-US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F1CE0B-1FAC-5440-8032-D1AE8D53F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624" y="1696154"/>
            <a:ext cx="10204688" cy="4336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Facebook</a:t>
            </a:r>
            <a:r>
              <a:rPr lang="en-US" dirty="0"/>
              <a:t> -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@DelcoHealth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    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Dec. 2024 		Dec. 2023</a:t>
            </a:r>
          </a:p>
          <a:p>
            <a:pPr marL="0" indent="0">
              <a:buNone/>
            </a:pPr>
            <a:r>
              <a:rPr lang="en-US" dirty="0"/>
              <a:t>	Followers 1.8k 	Followers 1.6k</a:t>
            </a:r>
          </a:p>
          <a:p>
            <a:pPr marL="0" indent="0" algn="l">
              <a:buNone/>
            </a:pPr>
            <a:r>
              <a:rPr lang="en-US" dirty="0"/>
              <a:t>	Reached  </a:t>
            </a:r>
            <a:r>
              <a:rPr lang="en-US" b="0" i="0" dirty="0">
                <a:solidFill>
                  <a:srgbClr val="1C2B33"/>
                </a:solidFill>
                <a:effectLst/>
              </a:rPr>
              <a:t>622.7K                    Reach 96.2k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7E59"/>
                </a:solidFill>
                <a:effectLst/>
                <a:latin typeface="inherit"/>
              </a:rPr>
              <a:t>	</a:t>
            </a:r>
            <a:br>
              <a:rPr lang="en-US" b="0" i="0" dirty="0">
                <a:solidFill>
                  <a:srgbClr val="1C1E21"/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rgbClr val="1C1E21"/>
                </a:solidFill>
                <a:effectLst/>
                <a:latin typeface="inherit"/>
              </a:rPr>
              <a:t>	</a:t>
            </a:r>
            <a:r>
              <a:rPr lang="en-US" b="1" dirty="0"/>
              <a:t>Instagram</a:t>
            </a:r>
            <a:r>
              <a:rPr lang="en-US" dirty="0"/>
              <a:t> -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@delcohealthdepartment 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Followers </a:t>
            </a:r>
          </a:p>
          <a:p>
            <a:pPr marL="0" indent="0">
              <a:buNone/>
            </a:pPr>
            <a:r>
              <a:rPr lang="en-US" dirty="0"/>
              <a:t>	Dec. 2024 – 765                 Dec. 2023 - 600         </a:t>
            </a:r>
          </a:p>
          <a:p>
            <a:pPr marL="0" indent="0">
              <a:buNone/>
            </a:pPr>
            <a:r>
              <a:rPr lang="en-US" dirty="0"/>
              <a:t>	Impressions</a:t>
            </a:r>
          </a:p>
          <a:p>
            <a:pPr marL="0" indent="0">
              <a:buNone/>
            </a:pPr>
            <a:r>
              <a:rPr lang="en-US" dirty="0"/>
              <a:t>	Dec. 2024 – 22.7k	     Dec. 2023 - 19.6k </a:t>
            </a:r>
          </a:p>
          <a:p>
            <a:pPr marL="0" indent="0">
              <a:buNone/>
            </a:pPr>
            <a:r>
              <a:rPr lang="en-US" dirty="0"/>
              <a:t> X	</a:t>
            </a:r>
            <a:r>
              <a:rPr lang="en-US" b="1" dirty="0"/>
              <a:t>X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X(Twitter) - </a:t>
            </a:r>
            <a:r>
              <a:rPr lang="en-US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@DelcoHD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	Dec. 2024 180 Followers	 		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89A0C-3C7B-8E4B-A08D-167A5393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7FA8-4253-E04B-8632-CDEE7595468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743F3-5145-4651-91CF-C3CD5029F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87" y="1593040"/>
            <a:ext cx="936849" cy="936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904E11-62F7-4585-B129-BBA4F367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901" y="3164877"/>
            <a:ext cx="887528" cy="88752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64CDE8F-683A-4A5C-BB12-CBD06174F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787" y="4633942"/>
            <a:ext cx="1055807" cy="1055807"/>
          </a:xfrm>
          <a:prstGeom prst="rect">
            <a:avLst/>
          </a:prstGeom>
        </p:spPr>
      </p:pic>
      <p:pic>
        <p:nvPicPr>
          <p:cNvPr id="3" name="Picture 2" descr="A group of people walking&#10;&#10;Description automatically generated with low confidence">
            <a:extLst>
              <a:ext uri="{FF2B5EF4-FFF2-40B4-BE49-F238E27FC236}">
                <a16:creationId xmlns:a16="http://schemas.microsoft.com/office/drawing/2014/main" id="{1E3C8F5C-D447-4D37-9251-3755369686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483" r="26959"/>
          <a:stretch/>
        </p:blipFill>
        <p:spPr>
          <a:xfrm>
            <a:off x="6882824" y="1438843"/>
            <a:ext cx="5309176" cy="39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81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61D1C-56DD-4F5F-9A40-736A694C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34" y="-94900"/>
            <a:ext cx="10204688" cy="1154930"/>
          </a:xfrm>
        </p:spPr>
        <p:txBody>
          <a:bodyPr>
            <a:normAutofit/>
          </a:bodyPr>
          <a:lstStyle/>
          <a:p>
            <a:r>
              <a:rPr lang="en-US" sz="2900" dirty="0"/>
              <a:t>Top Performing Social Media Posts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8EECA-E151-4F13-982A-56CA3220E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634" y="742176"/>
            <a:ext cx="3759727" cy="385801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1B71"/>
                </a:solidFill>
              </a:rPr>
              <a:t>Black History Month Public Health Pioneer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775A7-A66F-439E-86E5-B7401C2C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7FA8-4253-E04B-8632-CDEE7595468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EAC038-0D45-4F65-90F0-ECEF7611676F}"/>
              </a:ext>
            </a:extLst>
          </p:cNvPr>
          <p:cNvSpPr txBox="1">
            <a:spLocks/>
          </p:cNvSpPr>
          <p:nvPr/>
        </p:nvSpPr>
        <p:spPr>
          <a:xfrm>
            <a:off x="9106967" y="563696"/>
            <a:ext cx="5083533" cy="496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1B71"/>
                </a:solidFill>
              </a:rPr>
              <a:t>DCHD Test and Go Reel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04657E-52A5-4988-97B5-985E4C445200}"/>
              </a:ext>
            </a:extLst>
          </p:cNvPr>
          <p:cNvSpPr txBox="1"/>
          <p:nvPr/>
        </p:nvSpPr>
        <p:spPr>
          <a:xfrm>
            <a:off x="1362724" y="5280674"/>
            <a:ext cx="5227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2B33"/>
                </a:solidFill>
              </a:rPr>
              <a:t>Facebook</a:t>
            </a:r>
            <a:endParaRPr lang="en-US" b="0" i="0" dirty="0">
              <a:solidFill>
                <a:srgbClr val="1C2B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C2B33"/>
                </a:solidFill>
                <a:effectLst/>
              </a:rPr>
              <a:t>3k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2B33"/>
                </a:solidFill>
              </a:rPr>
              <a:t>3.3k Impressions</a:t>
            </a:r>
            <a:endParaRPr lang="en-US" b="0" i="0" dirty="0">
              <a:solidFill>
                <a:srgbClr val="1C2B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2B33"/>
                </a:solidFill>
              </a:rPr>
              <a:t>150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C2B33"/>
              </a:solidFill>
            </a:endParaRP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09C4B3-CBED-4C65-99F4-2F97DDC9A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46" y="1004640"/>
            <a:ext cx="4276034" cy="4276034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FAB0CF3-434D-4AA0-BC9D-65DB2A14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396" y="861926"/>
            <a:ext cx="3031031" cy="47091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A1B209-5E09-4F3D-9E70-8CD4BBF922C5}"/>
              </a:ext>
            </a:extLst>
          </p:cNvPr>
          <p:cNvSpPr txBox="1"/>
          <p:nvPr/>
        </p:nvSpPr>
        <p:spPr>
          <a:xfrm>
            <a:off x="7411681" y="5130679"/>
            <a:ext cx="3643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2B33"/>
              </a:solidFill>
            </a:endParaRPr>
          </a:p>
          <a:p>
            <a:r>
              <a:rPr lang="en-US" dirty="0">
                <a:solidFill>
                  <a:srgbClr val="1C2B33"/>
                </a:solidFill>
              </a:rPr>
              <a:t>Instagram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2B33"/>
                </a:solidFill>
              </a:rPr>
              <a:t>1258 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2B33"/>
                </a:solidFill>
              </a:rPr>
              <a:t>733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2B33"/>
                </a:solidFill>
              </a:rPr>
              <a:t>50 interactions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B1BF41-512F-44EC-95D4-5316C0611E5F}"/>
              </a:ext>
            </a:extLst>
          </p:cNvPr>
          <p:cNvSpPr txBox="1"/>
          <p:nvPr/>
        </p:nvSpPr>
        <p:spPr>
          <a:xfrm>
            <a:off x="3664075" y="5289076"/>
            <a:ext cx="7096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2B33"/>
                </a:solidFill>
              </a:rPr>
              <a:t>Instagram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2B33"/>
                </a:solidFill>
              </a:rPr>
              <a:t>458 impressions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2B33"/>
                </a:solidFill>
              </a:rPr>
              <a:t>389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2B33"/>
                </a:solidFill>
              </a:rPr>
              <a:t>458 interactions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15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FEFD942B-3665-40B4-A4BC-4737C27C6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90" b="18734"/>
          <a:stretch/>
        </p:blipFill>
        <p:spPr>
          <a:xfrm>
            <a:off x="5639606" y="1962215"/>
            <a:ext cx="3756534" cy="174694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4F7734-C68B-F747-9589-1682EBFD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159" y="484937"/>
            <a:ext cx="10204688" cy="691543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/>
              <a:t>Earned Media</a:t>
            </a:r>
            <a:br>
              <a:rPr lang="en-US" sz="3200"/>
            </a:br>
            <a:r>
              <a:rPr lang="en-US" sz="140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1400" i="1">
                <a:solidFill>
                  <a:schemeClr val="tx2">
                    <a:lumMod val="75000"/>
                  </a:schemeClr>
                </a:solidFill>
              </a:rPr>
              <a:t>Earned Media is referred to as no cost local or national news coverage.</a:t>
            </a:r>
            <a:br>
              <a:rPr lang="en-US" sz="1400" i="1">
                <a:solidFill>
                  <a:schemeClr val="tx2">
                    <a:lumMod val="75000"/>
                  </a:schemeClr>
                </a:solidFill>
              </a:rPr>
            </a:br>
            <a:endParaRPr lang="en-US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C6AFC-EAD7-C446-AF42-D95AF2B50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6521" y="1154739"/>
            <a:ext cx="10204688" cy="484521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Top Stories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Test and Go Kiosks Installed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Back To School Backpack Giveaway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Delco Revive – Learn to Save a Life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Clean the Green DCHD Delivers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Jefferson Mammogram Screening Events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/>
              <a:t>Strollin</a:t>
            </a:r>
            <a:r>
              <a:rPr lang="en-US" dirty="0"/>
              <a:t>’ Colon Cancer Awareness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Whooping Cough 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10" name="Picture 9" descr="A large crowd of people at a gas station&#10;&#10;Description automatically generated with low confidence">
            <a:extLst>
              <a:ext uri="{FF2B5EF4-FFF2-40B4-BE49-F238E27FC236}">
                <a16:creationId xmlns:a16="http://schemas.microsoft.com/office/drawing/2014/main" id="{84960DB9-2405-47B4-A76E-230F8A1E9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521" y="4307840"/>
            <a:ext cx="4068903" cy="2290792"/>
          </a:xfrm>
          <a:prstGeom prst="rect">
            <a:avLst/>
          </a:prstGeom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oup of people standing in front of a podium&#10;&#10;Description automatically generated with low confidence">
            <a:extLst>
              <a:ext uri="{FF2B5EF4-FFF2-40B4-BE49-F238E27FC236}">
                <a16:creationId xmlns:a16="http://schemas.microsoft.com/office/drawing/2014/main" id="{A6EC8EAA-5236-4485-B08E-DF73C2751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606" y="4321285"/>
            <a:ext cx="4068902" cy="2290792"/>
          </a:xfrm>
          <a:prstGeom prst="rect">
            <a:avLst/>
          </a:prstGeom>
        </p:spPr>
      </p:pic>
      <p:pic>
        <p:nvPicPr>
          <p:cNvPr id="17" name="Picture 1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CD8251B-6253-4C7E-97EE-F70C5CF04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2691" y="3729222"/>
            <a:ext cx="2325678" cy="3128778"/>
          </a:xfrm>
          <a:prstGeom prst="rect">
            <a:avLst/>
          </a:prstGeom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86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1D33C1-525C-AB48-B918-EBD37BC41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3579" y="1289567"/>
            <a:ext cx="3696576" cy="130598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2060"/>
                </a:solidFill>
              </a:rPr>
              <a:t>Elemeno</a:t>
            </a:r>
            <a:r>
              <a:rPr lang="en-US" sz="2000" dirty="0">
                <a:solidFill>
                  <a:srgbClr val="002060"/>
                </a:solidFill>
              </a:rPr>
              <a:t> Productions: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</a:rPr>
              <a:t>STI Facts Verse Myths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</a:rPr>
              <a:t>Delco Revive Narcan 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</a:rPr>
              <a:t>CHIP Explainer ((</a:t>
            </a:r>
            <a:r>
              <a:rPr lang="en-US" sz="2000" dirty="0">
                <a:solidFill>
                  <a:srgbClr val="002060"/>
                </a:solidFill>
                <a:hlinkClick r:id="rId2"/>
              </a:rPr>
              <a:t>https://www.youtube.com/watch?v=1YWAyAZStbI&amp;feature=youtu.be</a:t>
            </a:r>
            <a:r>
              <a:rPr lang="en-US" sz="2000" dirty="0">
                <a:solidFill>
                  <a:srgbClr val="002060"/>
                </a:solidFill>
              </a:rPr>
              <a:t>) 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AE0A2588-10BC-43BF-B622-9FB65D4D9D50}"/>
              </a:ext>
            </a:extLst>
          </p:cNvPr>
          <p:cNvSpPr txBox="1">
            <a:spLocks/>
          </p:cNvSpPr>
          <p:nvPr/>
        </p:nvSpPr>
        <p:spPr>
          <a:xfrm>
            <a:off x="1437073" y="429878"/>
            <a:ext cx="10204688" cy="691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5CB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Paid Media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FAF10C-7ADC-4A2B-A891-0723A2EA28A1}"/>
              </a:ext>
            </a:extLst>
          </p:cNvPr>
          <p:cNvSpPr txBox="1"/>
          <p:nvPr/>
        </p:nvSpPr>
        <p:spPr>
          <a:xfrm>
            <a:off x="884311" y="2765236"/>
            <a:ext cx="39042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002060"/>
                </a:solidFill>
              </a:rPr>
              <a:t>Delco Revive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KYW News Radio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Paid Social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Promotional Material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>
                <a:solidFill>
                  <a:srgbClr val="002060"/>
                </a:solidFill>
              </a:rPr>
              <a:t>Test And 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Septa Bus Exteriors/Interior/Digital Platforms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Clear Channel Bus Shelters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Paid Social</a:t>
            </a:r>
          </a:p>
          <a:p>
            <a:pPr lvl="1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AF0FF2A-8452-459E-98B9-DE45B177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066" y="99017"/>
            <a:ext cx="6237432" cy="329911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ACC7428-A5DD-4DA7-AA27-64079D581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637" y="3398128"/>
            <a:ext cx="2873861" cy="1617950"/>
          </a:xfrm>
          <a:prstGeom prst="rect">
            <a:avLst/>
          </a:prstGeom>
        </p:spPr>
      </p:pic>
      <p:pic>
        <p:nvPicPr>
          <p:cNvPr id="15" name="Picture 14" descr="A bus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B55DB228-C812-4897-8DF3-1793156F79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45" b="27530"/>
          <a:stretch/>
        </p:blipFill>
        <p:spPr>
          <a:xfrm>
            <a:off x="4959066" y="3398128"/>
            <a:ext cx="3393115" cy="16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8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9CC5-6B9C-4009-BCB2-037C2A49C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and Go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2931D-B9D0-4EBB-A957-AF039958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7FA8-4253-E04B-8632-CDEE7595468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263378F-3114-4EA7-A68A-1515F4BBC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523" y="1113223"/>
            <a:ext cx="10204688" cy="3858019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hlinkClick r:id="rId2"/>
              </a:rPr>
              <a:t>https://youtube.com/shorts/Iu3k0ISIHiU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5A89C3-B822-4558-9DF7-4DFBD53EC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910" y="1562099"/>
            <a:ext cx="3031031" cy="470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1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DFF3-374D-4B3C-AA00-C82AB0E71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979" y="0"/>
            <a:ext cx="10204688" cy="1154930"/>
          </a:xfrm>
        </p:spPr>
        <p:txBody>
          <a:bodyPr>
            <a:normAutofit/>
          </a:bodyPr>
          <a:lstStyle/>
          <a:p>
            <a:r>
              <a:rPr lang="en-US" sz="2900" dirty="0"/>
              <a:t>2024 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CE3F2-1ED5-4E7D-AF3A-6F376E7E5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7FA8-4253-E04B-8632-CDEE7595468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6F867-31EE-4718-ABD7-89C2257795F8}"/>
              </a:ext>
            </a:extLst>
          </p:cNvPr>
          <p:cNvSpPr txBox="1"/>
          <p:nvPr/>
        </p:nvSpPr>
        <p:spPr>
          <a:xfrm>
            <a:off x="4491705" y="60464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https://youtube.com/shorts/DEn8HXZdLSk</a:t>
            </a:r>
            <a:endParaRPr lang="en-US"/>
          </a:p>
          <a:p>
            <a:endParaRPr lang="en-US" dirty="0"/>
          </a:p>
        </p:txBody>
      </p:sp>
      <p:pic>
        <p:nvPicPr>
          <p:cNvPr id="5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0EE6A6B6-F186-419B-A2A8-990048E44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334" y="1250977"/>
            <a:ext cx="3238910" cy="502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10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2130</TotalTime>
  <Words>341</Words>
  <Application>Microsoft Office PowerPoint</Application>
  <PresentationFormat>Widescreen</PresentationFormat>
  <Paragraphs>77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inherit</vt:lpstr>
      <vt:lpstr>Office Theme</vt:lpstr>
      <vt:lpstr>2024 Communications Presence Review</vt:lpstr>
      <vt:lpstr>Table of Contents</vt:lpstr>
      <vt:lpstr>Social Media The Delaware County Health Department Maintains 3 individual Social Media Accounts -DCHD has access to the County YouTube and LinkedIn Channels </vt:lpstr>
      <vt:lpstr>Top Performing Social Media Posts</vt:lpstr>
      <vt:lpstr>Earned Media -Earned Media is referred to as no cost local or national news coverage. </vt:lpstr>
      <vt:lpstr>PowerPoint Presentation</vt:lpstr>
      <vt:lpstr>Test and Go </vt:lpstr>
      <vt:lpstr>2024 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Shannon Perry</dc:creator>
  <cp:lastModifiedBy>Werner, Lora</cp:lastModifiedBy>
  <cp:revision>19</cp:revision>
  <dcterms:created xsi:type="dcterms:W3CDTF">2021-12-20T20:16:37Z</dcterms:created>
  <dcterms:modified xsi:type="dcterms:W3CDTF">2025-01-23T19:34:41Z</dcterms:modified>
</cp:coreProperties>
</file>