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303" r:id="rId3"/>
    <p:sldId id="273" r:id="rId4"/>
    <p:sldId id="344" r:id="rId5"/>
    <p:sldId id="330" r:id="rId6"/>
    <p:sldId id="345" r:id="rId7"/>
    <p:sldId id="321" r:id="rId8"/>
    <p:sldId id="285" r:id="rId9"/>
    <p:sldId id="287" r:id="rId10"/>
    <p:sldId id="343" r:id="rId11"/>
    <p:sldId id="323" r:id="rId12"/>
    <p:sldId id="267" r:id="rId13"/>
    <p:sldId id="290" r:id="rId14"/>
    <p:sldId id="347" r:id="rId15"/>
    <p:sldId id="34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095EC8-DF16-4BCD-B430-627B77DD6DEB}" v="51" dt="2024-11-08T15:11:26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00" d="100"/>
          <a:sy n="400" d="100"/>
        </p:scale>
        <p:origin x="250" y="-14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E7B31-D4BC-4332-9F43-FB4354E23F1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70606-828A-4752-AE8A-2F8D5855B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47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1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64906-C7B2-F256-00F3-5ADE1F94E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6399CA-FF76-2CF7-9174-7FDE3EEAE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EE438-2885-C38D-241B-7D6E5FAAE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6D90-3030-4CEB-B952-9A341E3E78F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3508E-B98B-6D65-2069-7A609E15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C915F-7008-F7F8-F68F-54B3B2DFE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27576-CA02-4234-BFF9-A615E23A9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9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A886B-D849-0FF1-C19E-5C437A88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275374-16B1-75EA-23F4-8EAC34AB2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F7D95-5C4D-D83A-F845-C7C616E6E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6D90-3030-4CEB-B952-9A341E3E78F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4207D-966B-BFFB-5448-E3A929ADB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4DAA1-47C3-0225-A589-68F6ACF34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27576-CA02-4234-BFF9-A615E23A9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AF85CC-EC09-DF65-4BEA-CA82022E17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6ABF17-00B4-74CC-B692-307F94F2D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13C67-1D8E-6CD1-3F55-6C4CA1FF4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6D90-3030-4CEB-B952-9A341E3E78F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76CEA-5BA4-66DD-CD50-CD9567763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B6260-1BF6-D464-CBA3-53231FE8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27576-CA02-4234-BFF9-A615E23A9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7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7D43D-6574-4C7B-808D-C6C12215A4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CE5F2-81AA-4605-B028-6FBA391056A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69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1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74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29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51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5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DCCAE-FC3C-07CD-57A0-A0969D508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F383F-73AC-BE9A-02C8-9DDC22F7B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86C7D-180F-4F21-4AE6-018CE13CE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6D90-3030-4CEB-B952-9A341E3E78F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C219B-CDD3-59FA-D96E-FEED68136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076DF-9F8B-D8A6-05A7-CCBD5B6B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27576-CA02-4234-BFF9-A615E23A9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5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D4BFF-CED3-DC41-8C66-F69E9AE96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25557-F27F-5FCC-4E68-B1B17F63D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E52EE-5E1A-37DA-7C72-5C7552594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6D90-3030-4CEB-B952-9A341E3E78F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AC18B-D9D9-0E30-7B9A-524E98D7C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AEB17-6075-FFC0-614E-0286223D3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27576-CA02-4234-BFF9-A615E23A9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7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294BF-BBCD-E66C-DB2C-EE3164382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B0B8E-F6EA-BB0D-AD25-D265C49704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31B589-D1DC-07FD-0A03-50A04A27A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E1C75-86D8-1B31-AD27-37242870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6D90-3030-4CEB-B952-9A341E3E78F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F037A-BC30-CFC3-E737-CC51FA1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1193A-A8A7-320C-4718-E76E84CB3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27576-CA02-4234-BFF9-A615E23A9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4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5DF0E-1A86-7D8D-09BC-268A4A751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3433C-5C84-D94C-0329-1721D807E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EC6279-77CB-B470-EEC0-D07AA1FE8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C63A08-ECCA-3B31-450C-DE9839EB0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CCCEB-FD7B-6570-A258-28FC221413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9DED90-B8CA-903E-C2E9-0DC758D09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6D90-3030-4CEB-B952-9A341E3E78F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F6E9C-4F11-235C-0DBB-71AE5A9D5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9D228E-3F85-36F8-B1E7-E2EB532F7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27576-CA02-4234-BFF9-A615E23A9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E7D46-C73D-6A64-9D3B-D60FCB8E0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0074D2-E571-8A8C-740D-DE5934F6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6D90-3030-4CEB-B952-9A341E3E78F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FB4A51-393F-996B-86FE-C9D15379C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D60E64-C8C4-9B89-99B3-ABD72C842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27576-CA02-4234-BFF9-A615E23A9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0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B8AE60-07B0-C731-3419-A4FEE5D3E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6D90-3030-4CEB-B952-9A341E3E78F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8F1404-411B-B710-697A-C3049F58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2DB51-D759-A9DE-B5DE-915CF37EE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27576-CA02-4234-BFF9-A615E23A9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6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17D82-D97D-A6E6-806E-E073A34D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61A97-41A3-C760-D139-6CD985A03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56E67D-1A51-B82F-7171-FAA707B08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5F1AB2-CC9A-22B9-A3F3-353C0AC9B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6D90-3030-4CEB-B952-9A341E3E78F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604DB-55A0-99D0-5FAF-C6A10A08F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DBA81-BB66-46C0-A916-F4541BD2B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27576-CA02-4234-BFF9-A615E23A9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4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A4C77-F6B9-71D7-D3D7-19697ECFD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254D08-ED2D-FDC2-08B7-027F792EF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944651-DF2F-FA2B-A1D4-74B47A067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675E2-0B8D-A1C7-7552-D832BCA6A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6D90-3030-4CEB-B952-9A341E3E78F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0B321-2C72-940B-CB76-2A1039437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E375D-6CE9-86BB-E68D-C68B7BE44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27576-CA02-4234-BFF9-A615E23A9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9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17534F-0E30-5113-1847-025AD651A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AF45E9-72BF-409E-1591-7D38F3923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8A7BB-DB9A-E92A-48EA-5CBA54079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BB6D90-3030-4CEB-B952-9A341E3E78F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AB50E-FF5B-4D6E-6288-8A1B814CF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FD257-63C6-A7DE-B4E2-2F3BDCA88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127576-CA02-4234-BFF9-A615E23A9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6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1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comstockphotosandsuch.com/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1E08FD1-D102-FD68-E65C-BD3E896D03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</a:blip>
          <a:srcRect t="12500" b="12500"/>
          <a:stretch/>
        </p:blipFill>
        <p:spPr>
          <a:xfrm>
            <a:off x="20" y="10"/>
            <a:ext cx="12191980" cy="6857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A1ED23-55AA-CCF5-811E-B9EEB9A31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Delaware County </a:t>
            </a:r>
            <a:br>
              <a:rPr lang="en-US" dirty="0"/>
            </a:br>
            <a:r>
              <a:rPr lang="en-US" dirty="0"/>
              <a:t>Parks &amp; Recreation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268177E-1445-4DCF-955D-1CAE9B76F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85D52B88-A4AE-4B06-AEFC-8E492B903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FD6FA94-0FE6-4CC5-BC1A-1F4780CDA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3DB495-84E2-F572-88EE-F213A1A951C1}"/>
              </a:ext>
            </a:extLst>
          </p:cNvPr>
          <p:cNvSpPr txBox="1"/>
          <p:nvPr/>
        </p:nvSpPr>
        <p:spPr>
          <a:xfrm>
            <a:off x="1318834" y="4590659"/>
            <a:ext cx="4829101" cy="12386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/>
              </a:rPr>
              <a:t>Rose Tree Park</a:t>
            </a:r>
            <a:br>
              <a:rPr kumimoji="0" lang="en-US" sz="24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/>
              </a:rPr>
            </a:br>
            <a:r>
              <a:rPr kumimoji="0" lang="en-US" sz="24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/>
              </a:rPr>
              <a:t>Media, Pa</a:t>
            </a:r>
            <a:endParaRPr kumimoji="0" lang="en-US" sz="2400" b="0" i="0" u="none" strike="noStrike" kern="1200" cap="all" spc="200" normalizeH="0" baseline="0" noProof="0" dirty="0">
              <a:ln>
                <a:noFill/>
              </a:ln>
              <a:solidFill>
                <a:prstClr val="white">
                  <a:lumMod val="85000"/>
                  <a:lumOff val="1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Calibri Light"/>
            </a:endParaRPr>
          </a:p>
        </p:txBody>
      </p:sp>
      <p:pic>
        <p:nvPicPr>
          <p:cNvPr id="6" name="batchbug-sweet-dreams(chosic.com)">
            <a:hlinkClick r:id="" action="ppaction://media"/>
            <a:extLst>
              <a:ext uri="{FF2B5EF4-FFF2-40B4-BE49-F238E27FC236}">
                <a16:creationId xmlns:a16="http://schemas.microsoft.com/office/drawing/2014/main" id="{78A5FB7D-52D6-9132-3CB6-02CAD8743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73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A2B7CDEB-5CB6-4CD7-A878-C8D41F72E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7E1CCD8-0D33-4ABA-932F-523A57336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3CE3642-C95C-4498-82FE-58F4A5B74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1A1C6406-8520-4CCB-B38F-6D4DAC19E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2893A1F-D5D8-4034-A28F-4D8F18C46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A4DF8-4543-BF14-F98A-5F4B6EE22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386208"/>
            <a:ext cx="3735502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ROSE TREE COMMUNITY</a:t>
            </a:r>
            <a:br>
              <a:rPr lang="en-US" dirty="0"/>
            </a:br>
            <a:r>
              <a:rPr lang="en-US" dirty="0"/>
              <a:t>GARDENS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2F9D-0854-CE8E-6BBF-D7571F6FA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2371" y="2653799"/>
            <a:ext cx="3735500" cy="3580745"/>
          </a:xfrm>
        </p:spPr>
        <p:txBody>
          <a:bodyPr vert="horz" lIns="0" tIns="45720" rIns="0" bIns="45720" rtlCol="0">
            <a:normAutofit lnSpcReduction="10000"/>
          </a:bodyPr>
          <a:lstStyle/>
          <a:p>
            <a:r>
              <a:rPr lang="en-US" sz="1800" dirty="0"/>
              <a:t>118 Farm Plots for seasonal lease</a:t>
            </a:r>
          </a:p>
          <a:p>
            <a:r>
              <a:rPr lang="en-US" sz="1800" dirty="0"/>
              <a:t>Season runs April – November</a:t>
            </a:r>
          </a:p>
          <a:p>
            <a:r>
              <a:rPr lang="en-US" sz="1800" dirty="0"/>
              <a:t>Gardeners pay a nominal fee and provide their own fencing, supplies.</a:t>
            </a:r>
          </a:p>
          <a:p>
            <a:r>
              <a:rPr lang="en-US" sz="1800" dirty="0"/>
              <a:t>Size: 20’ x 25’ </a:t>
            </a:r>
            <a:br>
              <a:rPr lang="en-US" sz="1800" dirty="0"/>
            </a:br>
            <a:r>
              <a:rPr lang="en-US" sz="1800" dirty="0"/>
              <a:t>Water source available</a:t>
            </a:r>
          </a:p>
          <a:p>
            <a:r>
              <a:rPr lang="en-US" sz="1800" dirty="0"/>
              <a:t>Non-commercial use only</a:t>
            </a:r>
          </a:p>
          <a:p>
            <a:r>
              <a:rPr lang="en-US" sz="1800" dirty="0"/>
              <a:t>Organic, non-toxic practices required</a:t>
            </a:r>
          </a:p>
          <a:p>
            <a:r>
              <a:rPr lang="en-US" sz="1800" dirty="0"/>
              <a:t>Popular for over 4 decades; there’s always waiting list.</a:t>
            </a:r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108754F-0BAB-43E5-8CCC-828C2FC9B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7D8123-E41A-EEE7-255C-31CF34C82F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25" r="-1" b="4432"/>
          <a:stretch/>
        </p:blipFill>
        <p:spPr>
          <a:xfrm>
            <a:off x="4812161" y="-2655"/>
            <a:ext cx="3606643" cy="3358597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6FBFE7E1-0D9B-4B97-B754-C68544879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C7E19EB-B9D0-2F3B-09F9-DAEC38B23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3" r="24387" b="-2"/>
          <a:stretch/>
        </p:blipFill>
        <p:spPr>
          <a:xfrm rot="10800000">
            <a:off x="8576279" y="10"/>
            <a:ext cx="3610035" cy="3355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AE4D75-A3D7-DD31-B07B-82CB75DD8F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82" r="2" b="35938"/>
          <a:stretch/>
        </p:blipFill>
        <p:spPr>
          <a:xfrm>
            <a:off x="4812160" y="3504904"/>
            <a:ext cx="7379840" cy="335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4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A8FFEA1-1B69-4F42-B552-0CCF7259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3C9226-5EC8-460B-82D7-72AA994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A90A9D-33DF-408E-BF4C-F8258893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6AA15AE-DAFE-4E1E-B05F-F57962FD3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41110" y="523684"/>
            <a:ext cx="3401961" cy="38014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600" dirty="0"/>
              <a:t>Delaware County Senior Games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8141110" y="4455621"/>
            <a:ext cx="3417990" cy="1238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DelcoSeniorGames.org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330D37-A7D3-30F3-5ED1-80D30DC18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28" b="-166"/>
          <a:stretch/>
        </p:blipFill>
        <p:spPr>
          <a:xfrm rot="664663">
            <a:off x="6537697" y="1987543"/>
            <a:ext cx="2468532" cy="18288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7141D5-A57C-43F5-A655-5BA2D0D2A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9DB1F97-BFF9-46CC-8EB4-BB63B98F1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CAE6E3-39B4-4A16-97BC-9C376B9B7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16F61A-DD4D-D84C-6747-298B750BB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930" y="5361894"/>
            <a:ext cx="914400" cy="923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09F766-6DA9-34D0-72AE-07A9DD57ACE2}"/>
              </a:ext>
            </a:extLst>
          </p:cNvPr>
          <p:cNvSpPr txBox="1">
            <a:spLocks/>
          </p:cNvSpPr>
          <p:nvPr/>
        </p:nvSpPr>
        <p:spPr>
          <a:xfrm>
            <a:off x="793887" y="5116434"/>
            <a:ext cx="10601079" cy="19552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b="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5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Mission: To engage residents age 50+ in two weeks of fun events that promote a healthy, social, and active lifestyle.</a:t>
            </a:r>
            <a:br>
              <a:rPr kumimoji="0" lang="en-US" sz="32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en-US" sz="32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3200" b="0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FDE0E8-623D-8890-5E18-8BA618487D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8"/>
          <a:stretch/>
        </p:blipFill>
        <p:spPr>
          <a:xfrm>
            <a:off x="1000665" y="2696903"/>
            <a:ext cx="2471878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46CE934-1BDD-0EB7-2091-9FB932D6F4EC}"/>
              </a:ext>
            </a:extLst>
          </p:cNvPr>
          <p:cNvSpPr txBox="1">
            <a:spLocks/>
          </p:cNvSpPr>
          <p:nvPr/>
        </p:nvSpPr>
        <p:spPr>
          <a:xfrm>
            <a:off x="775989" y="685253"/>
            <a:ext cx="6698294" cy="13508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b="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-5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Rose Tree Park Hosts Bocce &amp; Corn Hole</a:t>
            </a:r>
            <a:br>
              <a:rPr kumimoji="0" lang="en-US" sz="34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en-US" sz="34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3400" b="0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6FE688-AD44-8DD6-15AF-F212E7114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66" y="1592227"/>
            <a:ext cx="2683578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902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27FE6-ED85-C34E-E22E-E27A00157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698" y="1853425"/>
            <a:ext cx="8331200" cy="1056100"/>
          </a:xfrm>
        </p:spPr>
        <p:txBody>
          <a:bodyPr>
            <a:normAutofit/>
          </a:bodyPr>
          <a:lstStyle/>
          <a:p>
            <a:pPr algn="just"/>
            <a:r>
              <a:rPr lang="en-US" sz="2800" dirty="0">
                <a:solidFill>
                  <a:schemeClr val="tx2"/>
                </a:solidFill>
              </a:rPr>
              <a:t>Displays are lit nightly throughout December, free for public enjoyment and enjoyed by tens of thousands of residents.</a:t>
            </a:r>
            <a:r>
              <a:rPr lang="en-US" sz="3600" dirty="0">
                <a:solidFill>
                  <a:schemeClr val="tx2"/>
                </a:solidFill>
              </a:rPr>
              <a:t> </a:t>
            </a:r>
          </a:p>
        </p:txBody>
      </p:sp>
      <p:pic>
        <p:nvPicPr>
          <p:cNvPr id="6" name="Content Placeholder 5" descr="A picture containing road, street, plant, colorful&#10;&#10;Description automatically generated">
            <a:extLst>
              <a:ext uri="{FF2B5EF4-FFF2-40B4-BE49-F238E27FC236}">
                <a16:creationId xmlns:a16="http://schemas.microsoft.com/office/drawing/2014/main" id="{3F3C35CE-8B01-EF5C-8862-2C781D0597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1" r="-188" b="-350"/>
          <a:stretch/>
        </p:blipFill>
        <p:spPr>
          <a:xfrm>
            <a:off x="1289778" y="3133278"/>
            <a:ext cx="4737263" cy="284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A53BC53F-8CCD-8FED-D12D-9A0DDE40F1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5" t="-350" r="3442"/>
          <a:stretch/>
        </p:blipFill>
        <p:spPr>
          <a:xfrm rot="10800000">
            <a:off x="6278192" y="3133277"/>
            <a:ext cx="4544591" cy="2835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183936-1457-119E-9598-9E82539C6AD4}"/>
              </a:ext>
            </a:extLst>
          </p:cNvPr>
          <p:cNvSpPr txBox="1"/>
          <p:nvPr/>
        </p:nvSpPr>
        <p:spPr>
          <a:xfrm>
            <a:off x="1859062" y="714652"/>
            <a:ext cx="867103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The Festival of Lights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 Delco Tradition Since 1976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ACDCC4-F8A6-01E7-BBBF-9BAA757BB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930" y="5361894"/>
            <a:ext cx="9144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oup of reindeer lights&#10;&#10;Description automatically generated">
            <a:extLst>
              <a:ext uri="{FF2B5EF4-FFF2-40B4-BE49-F238E27FC236}">
                <a16:creationId xmlns:a16="http://schemas.microsoft.com/office/drawing/2014/main" id="{A94AE6DA-4768-2BAA-B7FB-BFDC229EF92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" r="-692"/>
          <a:stretch/>
        </p:blipFill>
        <p:spPr>
          <a:xfrm rot="10800000">
            <a:off x="6238895" y="665908"/>
            <a:ext cx="5554937" cy="310896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D0A05E0-BAED-8D7B-DBDD-1E1A38A5A6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r="4" b="3730"/>
          <a:stretch/>
        </p:blipFill>
        <p:spPr>
          <a:xfrm rot="10800000">
            <a:off x="6281427" y="4018888"/>
            <a:ext cx="4124683" cy="1828800"/>
          </a:xfrm>
          <a:prstGeom prst="rect">
            <a:avLst/>
          </a:prstGeom>
        </p:spPr>
      </p:pic>
      <p:pic>
        <p:nvPicPr>
          <p:cNvPr id="6" name="Content Placeholder 5" descr="A house with christmas lights&#10;&#10;Description automatically generated">
            <a:extLst>
              <a:ext uri="{FF2B5EF4-FFF2-40B4-BE49-F238E27FC236}">
                <a16:creationId xmlns:a16="http://schemas.microsoft.com/office/drawing/2014/main" id="{26CC5A1F-179D-E359-79A6-9733CF5F1F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t="3136" r="21447" b="19266"/>
          <a:stretch/>
        </p:blipFill>
        <p:spPr>
          <a:xfrm>
            <a:off x="589555" y="2496306"/>
            <a:ext cx="5506445" cy="3383280"/>
          </a:xfrm>
          <a:prstGeom prst="rect">
            <a:avLst/>
          </a:prstGeom>
        </p:spPr>
      </p:pic>
      <p:pic>
        <p:nvPicPr>
          <p:cNvPr id="10" name="Picture 9" descr="A group of trees with lights&#10;&#10;Description automatically generated">
            <a:extLst>
              <a:ext uri="{FF2B5EF4-FFF2-40B4-BE49-F238E27FC236}">
                <a16:creationId xmlns:a16="http://schemas.microsoft.com/office/drawing/2014/main" id="{51189158-BC3C-890F-FB51-906C07E850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893" r="25167" b="10046"/>
          <a:stretch/>
        </p:blipFill>
        <p:spPr>
          <a:xfrm>
            <a:off x="3521749" y="665908"/>
            <a:ext cx="2574251" cy="1645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24FF9-A517-48D3-A1D5-9A746E4CF402}"/>
              </a:ext>
            </a:extLst>
          </p:cNvPr>
          <p:cNvSpPr txBox="1"/>
          <p:nvPr/>
        </p:nvSpPr>
        <p:spPr>
          <a:xfrm>
            <a:off x="589555" y="665908"/>
            <a:ext cx="29321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highlight>
                  <a:srgbClr val="FFFFFF"/>
                </a:highlight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The Festival of Lights is a walk-through display.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55F51"/>
              </a:solidFill>
              <a:effectLst/>
              <a:highlight>
                <a:srgbClr val="FFFFFF"/>
              </a:highligh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highlight>
                  <a:srgbClr val="FFFFFF"/>
                </a:highlight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Admission and parking are free.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highlight>
                  <a:srgbClr val="FFFFFF"/>
                </a:highlight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Friendly, leashed dogs are permitted.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1C05C3-46AE-005C-3C23-B4729B42DA01}"/>
              </a:ext>
            </a:extLst>
          </p:cNvPr>
          <p:cNvSpPr txBox="1">
            <a:spLocks/>
          </p:cNvSpPr>
          <p:nvPr/>
        </p:nvSpPr>
        <p:spPr>
          <a:xfrm>
            <a:off x="3774050" y="5666406"/>
            <a:ext cx="2321950" cy="397658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Historic Hunt Club Building</a:t>
            </a:r>
          </a:p>
        </p:txBody>
      </p:sp>
    </p:spTree>
    <p:extLst>
      <p:ext uri="{BB962C8B-B14F-4D97-AF65-F5344CB8AC3E}">
        <p14:creationId xmlns:p14="http://schemas.microsoft.com/office/powerpoint/2010/main" val="229640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D62DD-0277-944C-FF13-507D6369F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8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4BE1C0-923F-4557-952F-150367D02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F1A0E2E-CDD4-46BC-BDBB-D276E3467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2A5265-B923-4C48-AB84-FC98FD202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Placeholder 6" descr="A large house with a lawn&#10;&#10;Description automatically generated">
            <a:extLst>
              <a:ext uri="{FF2B5EF4-FFF2-40B4-BE49-F238E27FC236}">
                <a16:creationId xmlns:a16="http://schemas.microsoft.com/office/drawing/2014/main" id="{57D268A4-2104-BC31-27C9-DE522C2F3D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0" b="14728"/>
          <a:stretch/>
        </p:blipFill>
        <p:spPr>
          <a:xfrm>
            <a:off x="-3145" y="-300658"/>
            <a:ext cx="12191980" cy="669898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D86E3-4A35-FCBB-F593-DB9DF1470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9130" y="6035040"/>
            <a:ext cx="2804048" cy="381571"/>
          </a:xfrm>
        </p:spPr>
        <p:txBody>
          <a:bodyPr>
            <a:normAutofit/>
          </a:bodyPr>
          <a:lstStyle/>
          <a:p>
            <a:pPr algn="r"/>
            <a:r>
              <a:rPr lang="en-US" sz="1600" dirty="0"/>
              <a:t>Historic Rose Tree Tavern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607109-9C5A-5859-D157-1B8208973736}"/>
              </a:ext>
            </a:extLst>
          </p:cNvPr>
          <p:cNvSpPr txBox="1"/>
          <p:nvPr/>
        </p:nvSpPr>
        <p:spPr>
          <a:xfrm>
            <a:off x="247650" y="6398324"/>
            <a:ext cx="3493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Produced by The Delaware County Parks &amp; Recreation Department, 2024. </a:t>
            </a:r>
          </a:p>
          <a:p>
            <a:endParaRPr lang="en-US" sz="300" dirty="0"/>
          </a:p>
          <a:p>
            <a:r>
              <a:rPr lang="en-US" sz="200" dirty="0"/>
              <a:t>Audio Credit: Sweet Dreams by </a:t>
            </a:r>
            <a:r>
              <a:rPr lang="en-US" sz="200" dirty="0" err="1"/>
              <a:t>BatchBug</a:t>
            </a:r>
            <a:r>
              <a:rPr lang="en-US" sz="200" dirty="0"/>
              <a:t> | https://soundcloud.com/batchbug/</a:t>
            </a:r>
          </a:p>
          <a:p>
            <a:r>
              <a:rPr lang="en-US" sz="200" dirty="0"/>
              <a:t>Music promoted by https://www.chosic.com/free-music/all/</a:t>
            </a:r>
          </a:p>
          <a:p>
            <a:r>
              <a:rPr lang="en-US" sz="200" dirty="0"/>
              <a:t>Creative Commons Attribution 3.0 </a:t>
            </a:r>
            <a:r>
              <a:rPr lang="en-US" sz="200" dirty="0" err="1"/>
              <a:t>Unported</a:t>
            </a:r>
            <a:r>
              <a:rPr lang="en-US" sz="200" dirty="0"/>
              <a:t> License https://creativecommons.org/licenses/by/3.0/deed.en_US</a:t>
            </a:r>
          </a:p>
        </p:txBody>
      </p:sp>
    </p:spTree>
    <p:extLst>
      <p:ext uri="{BB962C8B-B14F-4D97-AF65-F5344CB8AC3E}">
        <p14:creationId xmlns:p14="http://schemas.microsoft.com/office/powerpoint/2010/main" val="2967317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3CFC9789-57F4-4B9C-ABAA-6F7C8BADC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B54F538-07DE-4652-B506-5D16E3EBB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3D56195-A6AC-4958-8B87-F7D009353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B9D3A0FC-5D74-4BAC-9DDB-68A942650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74771" y="635924"/>
            <a:ext cx="6574972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cap="all" dirty="0"/>
              <a:t>Rose Tree county Park 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9B36A11-4FA0-4989-A465-037DF5246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015D098-1857-B041-B1EF-D6D6DA3425A6}"/>
              </a:ext>
            </a:extLst>
          </p:cNvPr>
          <p:cNvSpPr txBox="1"/>
          <p:nvPr/>
        </p:nvSpPr>
        <p:spPr>
          <a:xfrm>
            <a:off x="4974770" y="2232159"/>
            <a:ext cx="6574973" cy="3753814"/>
          </a:xfrm>
          <a:prstGeom prst="rect">
            <a:avLst/>
          </a:prstGeom>
        </p:spPr>
        <p:txBody>
          <a:bodyPr rot="0" spcFirstLastPara="0" vertOverflow="overflow" horzOverflow="overflow" vert="horz" lIns="0" tIns="45720" rIns="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118 Acres in Upper Providence Township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Fairgrounds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Outdoor amphitheater and concert stage 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Wooded trail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Meadow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(in development)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3 Memorials				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(Delco. Law Enforcement Foundation, Philip Jaisohn Foundation)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3 Historic buildings housing County offices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Leedom House: Parks &amp; Recreation Dept.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	Hunt Club: Conservation District, PRC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	Rose Tree Tavern: VisitDelco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8DB8C60-3B7D-46C5-B1A9-A295D8A48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B7006A8-EB46-45ED-977F-BC489E2B7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89F657-FB2D-474E-101B-B53B650A9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826" y="5411375"/>
            <a:ext cx="914400" cy="923925"/>
          </a:xfrm>
          <a:prstGeom prst="rect">
            <a:avLst/>
          </a:prstGeom>
        </p:spPr>
      </p:pic>
      <p:pic>
        <p:nvPicPr>
          <p:cNvPr id="8" name="Content Placeholder 7" descr="A reflection of a flag on a pond&#10;&#10;Description automatically generated">
            <a:extLst>
              <a:ext uri="{FF2B5EF4-FFF2-40B4-BE49-F238E27FC236}">
                <a16:creationId xmlns:a16="http://schemas.microsoft.com/office/drawing/2014/main" id="{07C2912A-F8F8-C6CB-CC91-8CB76C1DB1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7" r="23213"/>
          <a:stretch/>
        </p:blipFill>
        <p:spPr>
          <a:xfrm rot="10800000">
            <a:off x="642257" y="1479455"/>
            <a:ext cx="4256700" cy="3931920"/>
          </a:xfrm>
        </p:spPr>
      </p:pic>
    </p:spTree>
    <p:extLst>
      <p:ext uri="{BB962C8B-B14F-4D97-AF65-F5344CB8AC3E}">
        <p14:creationId xmlns:p14="http://schemas.microsoft.com/office/powerpoint/2010/main" val="123127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74771" y="635924"/>
            <a:ext cx="6574972" cy="11651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cap="all" dirty="0"/>
              <a:t>Amenities &amp; Facilities 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15D098-1857-B041-B1EF-D6D6DA3425A6}"/>
              </a:ext>
            </a:extLst>
          </p:cNvPr>
          <p:cNvSpPr txBox="1"/>
          <p:nvPr/>
        </p:nvSpPr>
        <p:spPr>
          <a:xfrm>
            <a:off x="4892237" y="1982777"/>
            <a:ext cx="6574973" cy="3753814"/>
          </a:xfrm>
          <a:prstGeom prst="rect">
            <a:avLst/>
          </a:prstGeom>
        </p:spPr>
        <p:txBody>
          <a:bodyPr rot="0" spcFirstLastPara="0" vertOverflow="overflow" horzOverflow="overflow" vert="horz" lIns="0" tIns="45720" rIns="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2nd Largest Cross-Country Course in PA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Destination Playground with Pavilion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118 Community Garden Plots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Rose Tree Summer Festival Concert Series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Picnic Tables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Gazebo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18-page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StoryWalk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curated by the Delco Libraries system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2 Restroom Buildings (seasonal)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Tree-Lined Pedestrian Mall with Benches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89F657-FB2D-474E-101B-B53B650A9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826" y="5411375"/>
            <a:ext cx="914400" cy="92392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A0EEAFE-7FC6-346B-2745-6A0B708E9C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-371" r="2953" b="920"/>
          <a:stretch/>
        </p:blipFill>
        <p:spPr>
          <a:xfrm>
            <a:off x="480241" y="1717162"/>
            <a:ext cx="4564534" cy="3657600"/>
          </a:xfrm>
        </p:spPr>
      </p:pic>
    </p:spTree>
    <p:extLst>
      <p:ext uri="{BB962C8B-B14F-4D97-AF65-F5344CB8AC3E}">
        <p14:creationId xmlns:p14="http://schemas.microsoft.com/office/powerpoint/2010/main" val="22937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18882B-A497-FCBC-1D00-1850D6B2E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032" y="3430"/>
            <a:ext cx="11881681" cy="6859156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0AC0AA-1089-0303-8B48-EEB058926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8991" y="528860"/>
            <a:ext cx="1357459" cy="120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0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A2B7CDEB-5CB6-4CD7-A878-C8D41F72E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7E1CCD8-0D33-4ABA-932F-523A57336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3CE3642-C95C-4498-82FE-58F4A5B74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1A1C6406-8520-4CCB-B38F-6D4DAC19E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2893A1F-D5D8-4034-A28F-4D8F18C46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BC99D2-DBAB-6F67-BA17-9C168A4B5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516835"/>
            <a:ext cx="3735502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Cross Country Meets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FFDA8-F6A7-F23E-5703-53EA954D6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2371" y="2653800"/>
            <a:ext cx="3735500" cy="3335519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dirty="0"/>
              <a:t>Thousands of athletes from local middle schools, high schools, and colleges train and compete on the grounds.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Photo Credits:</a:t>
            </a:r>
          </a:p>
          <a:p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Ryan Comstock Photography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108754F-0BAB-43E5-8CCC-828C2FC9B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3C6355-5940-F0F9-49FA-A5C433016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5" r="14135"/>
          <a:stretch/>
        </p:blipFill>
        <p:spPr>
          <a:xfrm>
            <a:off x="4812161" y="-2655"/>
            <a:ext cx="3606643" cy="3358597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6FBFE7E1-0D9B-4B97-B754-C68544879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group of people running on grass&#10;&#10;Description automatically generated">
            <a:extLst>
              <a:ext uri="{FF2B5EF4-FFF2-40B4-BE49-F238E27FC236}">
                <a16:creationId xmlns:a16="http://schemas.microsoft.com/office/drawing/2014/main" id="{A9C4B4A1-956A-DA07-7261-C165CED61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6" r="9990"/>
          <a:stretch/>
        </p:blipFill>
        <p:spPr>
          <a:xfrm>
            <a:off x="8576279" y="10"/>
            <a:ext cx="3610035" cy="3355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0D4801-EB92-5154-97C9-4F6B5BBA7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0" b="15990"/>
          <a:stretch/>
        </p:blipFill>
        <p:spPr>
          <a:xfrm>
            <a:off x="4812160" y="3504904"/>
            <a:ext cx="7379840" cy="3353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B37D10-25FD-78E2-8A63-4CEDC94CB543}"/>
              </a:ext>
            </a:extLst>
          </p:cNvPr>
          <p:cNvSpPr txBox="1"/>
          <p:nvPr/>
        </p:nvSpPr>
        <p:spPr>
          <a:xfrm>
            <a:off x="6244609" y="3143223"/>
            <a:ext cx="2216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Ryan Comstock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9A38D0-94DA-9ECF-FD2A-67836181DF00}"/>
              </a:ext>
            </a:extLst>
          </p:cNvPr>
          <p:cNvSpPr txBox="1"/>
          <p:nvPr/>
        </p:nvSpPr>
        <p:spPr>
          <a:xfrm>
            <a:off x="9967404" y="6627158"/>
            <a:ext cx="2216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Ryan Comstock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75D4F6-AC3F-C119-EF00-A200562EC2D2}"/>
              </a:ext>
            </a:extLst>
          </p:cNvPr>
          <p:cNvSpPr txBox="1"/>
          <p:nvPr/>
        </p:nvSpPr>
        <p:spPr>
          <a:xfrm>
            <a:off x="9967404" y="3157329"/>
            <a:ext cx="2216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Ryan Comstock </a:t>
            </a:r>
          </a:p>
        </p:txBody>
      </p:sp>
    </p:spTree>
    <p:extLst>
      <p:ext uri="{BB962C8B-B14F-4D97-AF65-F5344CB8AC3E}">
        <p14:creationId xmlns:p14="http://schemas.microsoft.com/office/powerpoint/2010/main" val="79139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91860-6D84-8146-4C79-CC224DBD7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PROGRAMMING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C1C4D-09E7-6FB6-7157-64DD48A9A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Engaging 100,000+ annually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F7564C-3A18-32AF-B744-1FFDA8709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930" y="5361894"/>
            <a:ext cx="9144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8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38247643-37AB-47DE-B7BD-7A64FEB13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EBC3119-F8E7-4266-91B8-7A1E808B4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7D15890-6502-4FAA-AB03-AFAC88EE2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B80045BC-58DB-469C-8997-6C0C16B17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5E996C-8B70-290F-E6D0-CFC937DB0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8850" y="634946"/>
            <a:ext cx="2630892" cy="140429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ROSE TREE</a:t>
            </a:r>
            <a:b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SUMMER FESTIVAL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EF6BB5-A95D-4C59-808C-3B64F444F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2F279-1D6D-12CA-F05D-16529C0BE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67533" y="2198914"/>
            <a:ext cx="2482209" cy="3670180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DELCO’S ANNUAL CONCERT SERIES BELOVED TRADITION SINCE 1975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ADMISSION FREE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50BDA68-EBDD-443C-9B6B-03CA14AFF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0C07DB3-666C-4A9D-81CE-83B435F95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E4E7045-7995-755A-B1FF-415979ED9D4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2" r="13433" b="2"/>
          <a:stretch/>
        </p:blipFill>
        <p:spPr>
          <a:xfrm rot="10800000">
            <a:off x="-62951" y="-1115"/>
            <a:ext cx="8917019" cy="6922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65DCF3-EFBC-3468-FC6D-59C7FA2A3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930" y="5361894"/>
            <a:ext cx="9144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7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2693E-8BF9-054A-96DE-96A10FB0C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59" y="86605"/>
            <a:ext cx="3200400" cy="1057926"/>
          </a:xfrm>
        </p:spPr>
        <p:txBody>
          <a:bodyPr/>
          <a:lstStyle/>
          <a:p>
            <a:r>
              <a:rPr lang="en-US" dirty="0"/>
              <a:t>THE NUMBERS</a:t>
            </a:r>
          </a:p>
        </p:txBody>
      </p:sp>
      <p:pic>
        <p:nvPicPr>
          <p:cNvPr id="6" name="Content Placeholder 5" descr="A picture containing sky, tree, outdoor, people&#10;&#10;Description automatically generated">
            <a:extLst>
              <a:ext uri="{FF2B5EF4-FFF2-40B4-BE49-F238E27FC236}">
                <a16:creationId xmlns:a16="http://schemas.microsoft.com/office/drawing/2014/main" id="{1FC7E749-8FEB-8E5C-5AA0-DC86D6A00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319" y="1017292"/>
            <a:ext cx="3535681" cy="265176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8EBD8-7B77-42CE-2497-03B7B556E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2953" y="1166756"/>
            <a:ext cx="3200400" cy="16220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9</a:t>
            </a:r>
            <a:r>
              <a:rPr lang="en-US" dirty="0"/>
              <a:t> WEEKS OF SHOWS</a:t>
            </a:r>
          </a:p>
          <a:p>
            <a:r>
              <a:rPr lang="en-US" dirty="0">
                <a:latin typeface="Arial"/>
                <a:cs typeface="Arial"/>
              </a:rPr>
              <a:t>45 </a:t>
            </a:r>
            <a:r>
              <a:rPr lang="en-US" dirty="0"/>
              <a:t>CONCERTS</a:t>
            </a:r>
            <a:endParaRPr lang="en-US" dirty="0">
              <a:cs typeface="Calibri"/>
            </a:endParaRPr>
          </a:p>
          <a:p>
            <a:r>
              <a:rPr lang="en-US" dirty="0">
                <a:latin typeface="Arial"/>
                <a:cs typeface="Arial"/>
              </a:rPr>
              <a:t>800+ </a:t>
            </a:r>
            <a:r>
              <a:rPr lang="en-US" dirty="0"/>
              <a:t>LOCAL PERFORMERS </a:t>
            </a:r>
            <a:endParaRPr lang="en-US" dirty="0">
              <a:cs typeface="Calibri"/>
            </a:endParaRPr>
          </a:p>
          <a:p>
            <a:r>
              <a:rPr lang="en-US" dirty="0">
                <a:latin typeface="Arial"/>
                <a:cs typeface="Arial"/>
              </a:rPr>
              <a:t>35,000+ </a:t>
            </a:r>
            <a:r>
              <a:rPr lang="en-US" dirty="0"/>
              <a:t>ATTENDANCE</a:t>
            </a:r>
            <a:endParaRPr lang="en-US" dirty="0"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28155F-1B2A-47AE-CE77-A83D093F225C}"/>
              </a:ext>
            </a:extLst>
          </p:cNvPr>
          <p:cNvSpPr txBox="1">
            <a:spLocks/>
          </p:cNvSpPr>
          <p:nvPr/>
        </p:nvSpPr>
        <p:spPr>
          <a:xfrm>
            <a:off x="664159" y="2414747"/>
            <a:ext cx="3200400" cy="10579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SCENE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73F2A6-9C38-054E-DEAA-DD24CDF451F0}"/>
              </a:ext>
            </a:extLst>
          </p:cNvPr>
          <p:cNvSpPr txBox="1">
            <a:spLocks/>
          </p:cNvSpPr>
          <p:nvPr/>
        </p:nvSpPr>
        <p:spPr>
          <a:xfrm>
            <a:off x="922953" y="3492374"/>
            <a:ext cx="3200400" cy="292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CHILDREN’S SHOWS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ROCK, POP, R&amp;B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MOTOWN &amp; DISCO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CLASSICAL MUSIC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BLUES, JAZZ &amp; SWING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BROADWAY, OPERA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ZYDECO, MARDIS GRAS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BLUEGRASS &amp; MORE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91608C2-BA98-DD76-C215-9EC7A9D29A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7" r="13877" b="9999"/>
          <a:stretch/>
        </p:blipFill>
        <p:spPr>
          <a:xfrm rot="10800000">
            <a:off x="4873306" y="1017293"/>
            <a:ext cx="3783013" cy="2651125"/>
          </a:xfrm>
          <a:prstGeom prst="rect">
            <a:avLst/>
          </a:prstGeom>
        </p:spPr>
      </p:pic>
      <p:pic>
        <p:nvPicPr>
          <p:cNvPr id="10" name="Picture 9" descr="A picture containing grass, dog&#10;&#10;Description automatically generated">
            <a:extLst>
              <a:ext uri="{FF2B5EF4-FFF2-40B4-BE49-F238E27FC236}">
                <a16:creationId xmlns:a16="http://schemas.microsoft.com/office/drawing/2014/main" id="{25E4549C-FC25-8C55-C47C-7A897CEE3C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7" t="33236" r="31921" b="15575"/>
          <a:stretch/>
        </p:blipFill>
        <p:spPr>
          <a:xfrm rot="10800000">
            <a:off x="4870144" y="4132329"/>
            <a:ext cx="3731158" cy="2194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26D90D-147F-FF7A-F1EC-91F40308CE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960" b="17960"/>
          <a:stretch/>
        </p:blipFill>
        <p:spPr>
          <a:xfrm>
            <a:off x="8599034" y="4132330"/>
            <a:ext cx="3592966" cy="2194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B58657-0786-B19E-66EE-A2246569C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1865" y="-1794"/>
            <a:ext cx="9144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4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401F3FC2-0CA7-44E2-B365-0C1C19284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A28FB93-95A7-4FDC-8465-018F5B4D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E040581-5351-4206-8622-1AB9B6F1B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6580E5AA-6B6F-4CBD-976A-38ED09A97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D875A80-E950-4530-9D03-18C6DC6C5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C04FE3-D826-E810-BD86-AD08BEB4E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19818" cy="128594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FFFF"/>
                </a:solidFill>
              </a:rPr>
              <a:t>Delaware County's Juneteenth Celebration</a:t>
            </a:r>
            <a:br>
              <a:rPr lang="en-US" sz="3600" dirty="0"/>
            </a:br>
            <a:r>
              <a:rPr lang="en-US" sz="2700" dirty="0">
                <a:solidFill>
                  <a:schemeClr val="bg1"/>
                </a:solidFill>
                <a:cs typeface="Calibri Light"/>
              </a:rPr>
              <a:t>Performances, vendors, and a concert in Rose Tree Park</a:t>
            </a:r>
            <a:endParaRPr lang="en-US" dirty="0">
              <a:cs typeface="Calibri Light" panose="020F03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01FB3-FE83-C3FB-48A2-3451A2EDC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7" b="3232"/>
          <a:stretch/>
        </p:blipFill>
        <p:spPr>
          <a:xfrm>
            <a:off x="634275" y="677333"/>
            <a:ext cx="7710796" cy="3891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585C7-76EC-A963-4041-7313CA274E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6" t="4732" r="16495" b="-2385"/>
          <a:stretch/>
        </p:blipFill>
        <p:spPr>
          <a:xfrm rot="5400000">
            <a:off x="8120297" y="1211778"/>
            <a:ext cx="3974350" cy="2828549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42C213CD-3D11-45B6-9C11-54FD2C831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9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499</Words>
  <Application>Microsoft Office PowerPoint</Application>
  <PresentationFormat>Widescreen</PresentationFormat>
  <Paragraphs>75</Paragraphs>
  <Slides>14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Retrospect</vt:lpstr>
      <vt:lpstr>Delaware County  Parks &amp; Recreation</vt:lpstr>
      <vt:lpstr>Rose Tree county Park </vt:lpstr>
      <vt:lpstr>Amenities &amp; Facilities </vt:lpstr>
      <vt:lpstr>PowerPoint Presentation</vt:lpstr>
      <vt:lpstr>Cross Country Meets</vt:lpstr>
      <vt:lpstr>PROGRAMMING OVERVIEW</vt:lpstr>
      <vt:lpstr>ROSE TREE SUMMER FESTIVAL</vt:lpstr>
      <vt:lpstr>THE NUMBERS</vt:lpstr>
      <vt:lpstr>Delaware County's Juneteenth Celebration Performances, vendors, and a concert in Rose Tree Park</vt:lpstr>
      <vt:lpstr>ROSE TREE COMMUNITY GARDENS</vt:lpstr>
      <vt:lpstr>Delaware County Senior Games</vt:lpstr>
      <vt:lpstr>Displays are lit nightly throughout December, free for public enjoyment and enjoyed by tens of thousands of residents. 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Delaware County  Parks &amp; Recreation</dc:title>
  <dc:creator>Chapman, Beth</dc:creator>
  <cp:lastModifiedBy>Chapman, Beth</cp:lastModifiedBy>
  <cp:revision>2</cp:revision>
  <dcterms:created xsi:type="dcterms:W3CDTF">2024-11-08T13:33:31Z</dcterms:created>
  <dcterms:modified xsi:type="dcterms:W3CDTF">2024-11-21T14:36:56Z</dcterms:modified>
</cp:coreProperties>
</file>